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AA_B553270A.xml" ContentType="application/vnd.ms-powerpoint.comments+xml"/>
  <Override PartName="/ppt/comments/modernComment_174_C8A0DD1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711" r:id="rId4"/>
    <p:sldMasterId id="2147493737" r:id="rId5"/>
    <p:sldMasterId id="2147493740" r:id="rId6"/>
    <p:sldMasterId id="2147493745" r:id="rId7"/>
    <p:sldMasterId id="2147493754" r:id="rId8"/>
  </p:sldMasterIdLst>
  <p:notesMasterIdLst>
    <p:notesMasterId r:id="rId160"/>
  </p:notesMasterIdLst>
  <p:handoutMasterIdLst>
    <p:handoutMasterId r:id="rId161"/>
  </p:handoutMasterIdLst>
  <p:sldIdLst>
    <p:sldId id="437" r:id="rId9"/>
    <p:sldId id="2147470476" r:id="rId10"/>
    <p:sldId id="2147481712" r:id="rId11"/>
    <p:sldId id="440" r:id="rId12"/>
    <p:sldId id="337" r:id="rId13"/>
    <p:sldId id="338" r:id="rId14"/>
    <p:sldId id="339" r:id="rId15"/>
    <p:sldId id="414" r:id="rId16"/>
    <p:sldId id="340" r:id="rId17"/>
    <p:sldId id="341" r:id="rId18"/>
    <p:sldId id="342" r:id="rId19"/>
    <p:sldId id="343" r:id="rId20"/>
    <p:sldId id="344" r:id="rId21"/>
    <p:sldId id="441" r:id="rId22"/>
    <p:sldId id="352" r:id="rId23"/>
    <p:sldId id="450" r:id="rId24"/>
    <p:sldId id="2147481704" r:id="rId25"/>
    <p:sldId id="347" r:id="rId26"/>
    <p:sldId id="388" r:id="rId27"/>
    <p:sldId id="349" r:id="rId28"/>
    <p:sldId id="442" r:id="rId29"/>
    <p:sldId id="354" r:id="rId30"/>
    <p:sldId id="443" r:id="rId31"/>
    <p:sldId id="359" r:id="rId32"/>
    <p:sldId id="360" r:id="rId33"/>
    <p:sldId id="361" r:id="rId34"/>
    <p:sldId id="362" r:id="rId35"/>
    <p:sldId id="363" r:id="rId36"/>
    <p:sldId id="444" r:id="rId37"/>
    <p:sldId id="422" r:id="rId38"/>
    <p:sldId id="364" r:id="rId39"/>
    <p:sldId id="365" r:id="rId40"/>
    <p:sldId id="366" r:id="rId41"/>
    <p:sldId id="367" r:id="rId42"/>
    <p:sldId id="368" r:id="rId43"/>
    <p:sldId id="2147470486" r:id="rId44"/>
    <p:sldId id="2147470487" r:id="rId45"/>
    <p:sldId id="2147481711" r:id="rId46"/>
    <p:sldId id="445" r:id="rId47"/>
    <p:sldId id="370" r:id="rId48"/>
    <p:sldId id="371" r:id="rId49"/>
    <p:sldId id="426" r:id="rId50"/>
    <p:sldId id="372" r:id="rId51"/>
    <p:sldId id="413" r:id="rId52"/>
    <p:sldId id="2147470478" r:id="rId53"/>
    <p:sldId id="406" r:id="rId54"/>
    <p:sldId id="402" r:id="rId55"/>
    <p:sldId id="2147470479" r:id="rId56"/>
    <p:sldId id="403" r:id="rId57"/>
    <p:sldId id="424" r:id="rId58"/>
    <p:sldId id="2147481706" r:id="rId59"/>
    <p:sldId id="373" r:id="rId60"/>
    <p:sldId id="2147470481" r:id="rId61"/>
    <p:sldId id="375" r:id="rId62"/>
    <p:sldId id="376" r:id="rId63"/>
    <p:sldId id="377" r:id="rId64"/>
    <p:sldId id="378" r:id="rId65"/>
    <p:sldId id="379" r:id="rId66"/>
    <p:sldId id="447" r:id="rId67"/>
    <p:sldId id="381" r:id="rId68"/>
    <p:sldId id="382" r:id="rId69"/>
    <p:sldId id="383" r:id="rId70"/>
    <p:sldId id="384" r:id="rId71"/>
    <p:sldId id="385" r:id="rId72"/>
    <p:sldId id="386" r:id="rId73"/>
    <p:sldId id="387" r:id="rId74"/>
    <p:sldId id="2147481716" r:id="rId75"/>
    <p:sldId id="2147481718" r:id="rId76"/>
    <p:sldId id="2147481719" r:id="rId77"/>
    <p:sldId id="448" r:id="rId78"/>
    <p:sldId id="423" r:id="rId79"/>
    <p:sldId id="2147470492" r:id="rId80"/>
    <p:sldId id="398" r:id="rId81"/>
    <p:sldId id="430" r:id="rId82"/>
    <p:sldId id="399" r:id="rId83"/>
    <p:sldId id="427" r:id="rId84"/>
    <p:sldId id="429" r:id="rId85"/>
    <p:sldId id="434" r:id="rId86"/>
    <p:sldId id="433" r:id="rId87"/>
    <p:sldId id="428" r:id="rId88"/>
    <p:sldId id="431" r:id="rId89"/>
    <p:sldId id="396" r:id="rId90"/>
    <p:sldId id="435" r:id="rId91"/>
    <p:sldId id="2147470493" r:id="rId92"/>
    <p:sldId id="400" r:id="rId93"/>
    <p:sldId id="449" r:id="rId94"/>
    <p:sldId id="419" r:id="rId95"/>
    <p:sldId id="420" r:id="rId96"/>
    <p:sldId id="322" r:id="rId97"/>
    <p:sldId id="2147481713" r:id="rId98"/>
    <p:sldId id="2147470494" r:id="rId99"/>
    <p:sldId id="421" r:id="rId100"/>
    <p:sldId id="2147470483" r:id="rId101"/>
    <p:sldId id="2147470484" r:id="rId102"/>
    <p:sldId id="2147470485" r:id="rId103"/>
    <p:sldId id="418" r:id="rId104"/>
    <p:sldId id="416" r:id="rId105"/>
    <p:sldId id="417" r:id="rId106"/>
    <p:sldId id="2147481709" r:id="rId107"/>
    <p:sldId id="2147470488" r:id="rId108"/>
    <p:sldId id="2147470489" r:id="rId109"/>
    <p:sldId id="2147481705" r:id="rId110"/>
    <p:sldId id="2147470490" r:id="rId111"/>
    <p:sldId id="415" r:id="rId112"/>
    <p:sldId id="323" r:id="rId113"/>
    <p:sldId id="304" r:id="rId114"/>
    <p:sldId id="305" r:id="rId115"/>
    <p:sldId id="302" r:id="rId116"/>
    <p:sldId id="303" r:id="rId117"/>
    <p:sldId id="306" r:id="rId118"/>
    <p:sldId id="307" r:id="rId119"/>
    <p:sldId id="2147470482" r:id="rId120"/>
    <p:sldId id="327" r:id="rId121"/>
    <p:sldId id="2147481708" r:id="rId122"/>
    <p:sldId id="329" r:id="rId123"/>
    <p:sldId id="325" r:id="rId124"/>
    <p:sldId id="324" r:id="rId125"/>
    <p:sldId id="326" r:id="rId126"/>
    <p:sldId id="308" r:id="rId127"/>
    <p:sldId id="412" r:id="rId128"/>
    <p:sldId id="309" r:id="rId129"/>
    <p:sldId id="285" r:id="rId130"/>
    <p:sldId id="298" r:id="rId131"/>
    <p:sldId id="299" r:id="rId132"/>
    <p:sldId id="297" r:id="rId133"/>
    <p:sldId id="300" r:id="rId134"/>
    <p:sldId id="318" r:id="rId135"/>
    <p:sldId id="316" r:id="rId136"/>
    <p:sldId id="317" r:id="rId137"/>
    <p:sldId id="311" r:id="rId138"/>
    <p:sldId id="310" r:id="rId139"/>
    <p:sldId id="332" r:id="rId140"/>
    <p:sldId id="331" r:id="rId141"/>
    <p:sldId id="330" r:id="rId142"/>
    <p:sldId id="320" r:id="rId143"/>
    <p:sldId id="391" r:id="rId144"/>
    <p:sldId id="321" r:id="rId145"/>
    <p:sldId id="389" r:id="rId146"/>
    <p:sldId id="392" r:id="rId147"/>
    <p:sldId id="393" r:id="rId148"/>
    <p:sldId id="394" r:id="rId149"/>
    <p:sldId id="395" r:id="rId150"/>
    <p:sldId id="315" r:id="rId151"/>
    <p:sldId id="314" r:id="rId152"/>
    <p:sldId id="312" r:id="rId153"/>
    <p:sldId id="313" r:id="rId154"/>
    <p:sldId id="401" r:id="rId155"/>
    <p:sldId id="335" r:id="rId156"/>
    <p:sldId id="336" r:id="rId157"/>
    <p:sldId id="334" r:id="rId158"/>
    <p:sldId id="405"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B85D0B-BE4A-95A4-416E-911E04864010}" name="Jarbas Horst" initials="JH" userId="S::jarbas.horst@contentandcloud.com::c4045a82-8fe8-42e5-9f5f-e0e3cde97670" providerId="AD"/>
  <p188:author id="{6BF08035-6631-DBE0-3DA1-AD964A2FBF00}" name="Rafael Garcia" initials="RG" userId="S::rafael.garcia@contentandcloud.com::dad36eb7-1780-45b6-aa30-a97b499a542f" providerId="AD"/>
  <p188:author id="{B377D160-0570-F8C1-BCA9-40158840F688}" name="Madeleine Ryderheim" initials="" userId="S::Madeleine.Ryderheim@advania.co.uk::c719f38d-52dc-4ee8-b624-cf34c64d4b80" providerId="AD"/>
  <p188:author id="{E0A0106C-6778-78C3-F605-0961D7F479A4}" name="Jarbas Horst" initials="JH" userId="S::jarbas.horst@advania.co.uk::c4045a82-8fe8-42e5-9f5f-e0e3cde97670" providerId="AD"/>
  <p188:author id="{8F9F337F-A2C3-0409-E12F-5BF674F2DF3A}" name="Jarbas Horst" initials="JH" userId="S::Jarbas.Horst@advania.co.uk::c4045a82-8fe8-42e5-9f5f-e0e3cde97670" providerId="AD"/>
  <p188:author id="{8447C386-D3AF-64BA-2372-34F5ADDE341E}" name="Madeleine Ryderheim" initials="MR" userId="S::madeleine.ryderheim@advania.co.uk::c719f38d-52dc-4ee8-b624-cf34c64d4b80" providerId="AD"/>
  <p188:author id="{929AFED8-053B-6BB2-5294-D2CE7B954048}" name="Rafael Garcia" initials="RG" userId="S::Rafael.Garcia@contentandcloud.com::dad36eb7-1780-45b6-aa30-a97b499a542f" providerId="AD"/>
  <p188:author id="{22A676EB-6BC3-97AB-6484-291070A1E3B1}" name="Madeleine Ryderheim" initials="MR" userId="S::madeleine.ryderheim@contentandcloud.com::c719f38d-52dc-4ee8-b624-cf34c64d4b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E73"/>
    <a:srgbClr val="4D4D4D"/>
    <a:srgbClr val="2E2442"/>
    <a:srgbClr val="FA450D"/>
    <a:srgbClr val="A6E8C2"/>
    <a:srgbClr val="ABE0E5"/>
    <a:srgbClr val="6CD394"/>
    <a:srgbClr val="73C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5"/>
  </p:normalViewPr>
  <p:slideViewPr>
    <p:cSldViewPr snapToGrid="0">
      <p:cViewPr varScale="1">
        <p:scale>
          <a:sx n="141" d="100"/>
          <a:sy n="141" d="100"/>
        </p:scale>
        <p:origin x="192" y="3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notesMaster" Target="notesMasters/notesMaster1.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handoutMaster" Target="handoutMasters/handoutMaster1.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tableStyles" Target="tableStyle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s>
</file>

<file path=ppt/comments/modernComment_174_C8A0DD13.xml><?xml version="1.0" encoding="utf-8"?>
<p188:cmLst xmlns:a="http://schemas.openxmlformats.org/drawingml/2006/main" xmlns:r="http://schemas.openxmlformats.org/officeDocument/2006/relationships" xmlns:p188="http://schemas.microsoft.com/office/powerpoint/2018/8/main">
  <p188:cm id="{AA6B6BDC-F664-4591-B806-4C3D74F8682C}" authorId="{22A676EB-6BC3-97AB-6484-291070A1E3B1}" status="resolved" created="2023-09-15T09:54:17.061" complete="100000">
    <pc:sldMkLst xmlns:pc="http://schemas.microsoft.com/office/powerpoint/2013/main/command">
      <pc:docMk/>
      <pc:sldMk cId="3365985555" sldId="372"/>
    </pc:sldMkLst>
    <p188:txBody>
      <a:bodyPr/>
      <a:lstStyle/>
      <a:p>
        <a:r>
          <a:rPr lang="en-GB"/>
          <a:t>Custom link should also be added as an example App
Added after next release: Admin panel</a:t>
        </a:r>
      </a:p>
    </p188:txBody>
  </p188:cm>
</p188:cmLst>
</file>

<file path=ppt/comments/modernComment_1AA_B553270A.xml><?xml version="1.0" encoding="utf-8"?>
<p188:cmLst xmlns:a="http://schemas.openxmlformats.org/drawingml/2006/main" xmlns:r="http://schemas.openxmlformats.org/officeDocument/2006/relationships" xmlns:p188="http://schemas.microsoft.com/office/powerpoint/2018/8/main">
  <p188:cm id="{B707D530-05A5-41A2-B7A6-70F3A0FBBAAC}" authorId="{22A676EB-6BC3-97AB-6484-291070A1E3B1}" status="resolved" created="2023-09-15T09:54:17.061">
    <pc:sldMkLst xmlns:pc="http://schemas.microsoft.com/office/powerpoint/2013/main/command">
      <pc:docMk/>
      <pc:sldMk cId="3365985555" sldId="372"/>
    </pc:sldMkLst>
    <p188:txBody>
      <a:bodyPr/>
      <a:lstStyle/>
      <a:p>
        <a:r>
          <a:rPr lang="en-GB"/>
          <a:t>Custom link should also be added as an example App
Added after next release: Admin panel</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01374-28BD-408E-A1AB-9E67C76DFFF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GB"/>
        </a:p>
      </dgm:t>
    </dgm:pt>
    <dgm:pt modelId="{6B877577-F6EA-40D3-936E-8CEEA3FDAD5B}">
      <dgm:prSet phldrT="[Text]" custT="1"/>
      <dgm:spPr>
        <a:solidFill>
          <a:srgbClr val="2E2442"/>
        </a:solidFill>
        <a:ln w="12700" cap="flat" cmpd="sng" algn="ctr">
          <a:solidFill>
            <a:srgbClr val="FFFFFF">
              <a:hueOff val="0"/>
              <a:satOff val="0"/>
              <a:lumOff val="0"/>
              <a:alphaOff val="0"/>
            </a:srgbClr>
          </a:solidFill>
          <a:prstDash val="solid"/>
          <a:miter lim="800000"/>
        </a:ln>
        <a:effectLst/>
      </dgm:spPr>
      <dgm:t>
        <a:bodyPr spcFirstLastPara="0" vert="horz" wrap="square" lIns="20955" tIns="13970" rIns="20955" bIns="13970" numCol="1" spcCol="1270" anchor="ctr" anchorCtr="0"/>
        <a:lstStyle/>
        <a:p>
          <a:r>
            <a:rPr lang="en-GB" sz="1400" b="1" kern="1200">
              <a:solidFill>
                <a:srgbClr val="FFFFFF"/>
              </a:solidFill>
              <a:latin typeface="Segoe UI"/>
              <a:ea typeface="+mn-ea"/>
              <a:cs typeface="+mn-cs"/>
            </a:rPr>
            <a:t>Comms Centre</a:t>
          </a:r>
        </a:p>
      </dgm:t>
    </dgm:pt>
    <dgm:pt modelId="{3C83E1AF-EB32-4FE2-B61C-2583A39F9739}" type="parTrans" cxnId="{35596C80-980A-4E8C-9FAF-04746E2AF316}">
      <dgm:prSet/>
      <dgm:spPr/>
      <dgm:t>
        <a:bodyPr/>
        <a:lstStyle/>
        <a:p>
          <a:endParaRPr lang="en-GB"/>
        </a:p>
      </dgm:t>
    </dgm:pt>
    <dgm:pt modelId="{0E1793B5-EAB3-4EE6-8F38-6DF8C24A4D80}" type="sibTrans" cxnId="{35596C80-980A-4E8C-9FAF-04746E2AF316}">
      <dgm:prSet/>
      <dgm:spPr/>
      <dgm:t>
        <a:bodyPr/>
        <a:lstStyle/>
        <a:p>
          <a:endParaRPr lang="en-GB"/>
        </a:p>
      </dgm:t>
    </dgm:pt>
    <dgm:pt modelId="{842899B2-C521-4CA9-9839-4D7C1D5DDC60}">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Home</a:t>
          </a:r>
        </a:p>
      </dgm:t>
    </dgm:pt>
    <dgm:pt modelId="{622B19E6-DA2C-4110-9483-65204E0B22CB}" type="parTrans" cxnId="{62D91F77-B55B-43AB-A88E-26DDA9D88C2A}">
      <dgm:prSet/>
      <dgm:spPr/>
      <dgm:t>
        <a:bodyPr/>
        <a:lstStyle/>
        <a:p>
          <a:endParaRPr lang="en-GB"/>
        </a:p>
      </dgm:t>
    </dgm:pt>
    <dgm:pt modelId="{97A514BE-7278-4C26-85A3-2D5A5F2DB11C}" type="sibTrans" cxnId="{62D91F77-B55B-43AB-A88E-26DDA9D88C2A}">
      <dgm:prSet/>
      <dgm:spPr/>
      <dgm:t>
        <a:bodyPr/>
        <a:lstStyle/>
        <a:p>
          <a:endParaRPr lang="en-GB"/>
        </a:p>
      </dgm:t>
    </dgm:pt>
    <dgm:pt modelId="{4BFA1177-5043-40DA-8EC6-0D611D874000}">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Alerts</a:t>
          </a:r>
        </a:p>
      </dgm:t>
    </dgm:pt>
    <dgm:pt modelId="{E3CF3C1A-A5A1-4E91-B96E-5FAA47C959B6}" type="parTrans" cxnId="{C204C386-2D95-4790-94A0-3AF8A0A23997}">
      <dgm:prSet/>
      <dgm:spPr/>
      <dgm:t>
        <a:bodyPr/>
        <a:lstStyle/>
        <a:p>
          <a:endParaRPr lang="en-GB"/>
        </a:p>
      </dgm:t>
    </dgm:pt>
    <dgm:pt modelId="{2F90A9D0-5A37-460E-AE19-24E5C24855B9}" type="sibTrans" cxnId="{C204C386-2D95-4790-94A0-3AF8A0A23997}">
      <dgm:prSet/>
      <dgm:spPr/>
      <dgm:t>
        <a:bodyPr/>
        <a:lstStyle/>
        <a:p>
          <a:endParaRPr lang="en-GB"/>
        </a:p>
      </dgm:t>
    </dgm:pt>
    <dgm:pt modelId="{96700411-6F62-4225-ACDF-FBCF6A393EC0}">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Events</a:t>
          </a:r>
        </a:p>
      </dgm:t>
    </dgm:pt>
    <dgm:pt modelId="{7FB0799F-57C2-4580-8B02-407BC00C31FA}" type="parTrans" cxnId="{B3234FE8-FA12-4CF3-8E2D-E1687D83F6E9}">
      <dgm:prSet/>
      <dgm:spPr/>
      <dgm:t>
        <a:bodyPr/>
        <a:lstStyle/>
        <a:p>
          <a:endParaRPr lang="en-GB"/>
        </a:p>
      </dgm:t>
    </dgm:pt>
    <dgm:pt modelId="{75E786CA-EA73-454E-8FA5-415B0612A73C}" type="sibTrans" cxnId="{B3234FE8-FA12-4CF3-8E2D-E1687D83F6E9}">
      <dgm:prSet/>
      <dgm:spPr/>
      <dgm:t>
        <a:bodyPr/>
        <a:lstStyle/>
        <a:p>
          <a:endParaRPr lang="en-GB"/>
        </a:p>
      </dgm:t>
    </dgm:pt>
    <dgm:pt modelId="{6DB85380-84EE-4D6E-88CD-318E66FD01B7}">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rgbClr val="D6D1E1"/>
        </a:solidFill>
        <a:ln>
          <a:solidFill>
            <a:schemeClr val="bg1">
              <a:lumMod val="95000"/>
            </a:schemeClr>
          </a:solidFill>
        </a:ln>
      </dgm:spPr>
      <dgm:t>
        <a:bodyPr/>
        <a:lstStyle/>
        <a:p>
          <a:r>
            <a:rPr lang="en-GB" sz="900"/>
            <a:t>Alerts</a:t>
          </a:r>
        </a:p>
      </dgm:t>
    </dgm:pt>
    <dgm:pt modelId="{125F961C-B391-42D9-A7BB-1BC1F79975F7}" type="sibTrans" cxnId="{51B6B033-20BF-4E42-9134-48488F3F4A65}">
      <dgm:prSet/>
      <dgm:spPr/>
      <dgm:t>
        <a:bodyPr/>
        <a:lstStyle/>
        <a:p>
          <a:endParaRPr lang="en-GB"/>
        </a:p>
      </dgm:t>
    </dgm:pt>
    <dgm:pt modelId="{73FBBC06-2722-4CB5-8FBB-44B0708CADB0}" type="parTrans" cxnId="{51B6B033-20BF-4E42-9134-48488F3F4A65}">
      <dgm:prSet/>
      <dgm:spPr/>
      <dgm:t>
        <a:bodyPr/>
        <a:lstStyle/>
        <a:p>
          <a:endParaRPr lang="en-GB"/>
        </a:p>
      </dgm:t>
    </dgm:pt>
    <dgm:pt modelId="{EDD110FD-FE39-4766-B37E-41C1889D9D4E}">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rgbClr val="D6D1E1"/>
        </a:solidFill>
        <a:ln>
          <a:solidFill>
            <a:schemeClr val="bg1">
              <a:lumMod val="95000"/>
            </a:schemeClr>
          </a:solidFill>
        </a:ln>
      </dgm:spPr>
      <dgm:t>
        <a:bodyPr/>
        <a:lstStyle/>
        <a:p>
          <a:r>
            <a:rPr lang="en-GB" sz="900"/>
            <a:t>Events</a:t>
          </a:r>
        </a:p>
      </dgm:t>
    </dgm:pt>
    <dgm:pt modelId="{ED9D0007-6C4E-4FBD-8F36-B835009C920E}" type="sibTrans" cxnId="{12F3F752-BD41-4D00-A29E-2DEFCD714040}">
      <dgm:prSet/>
      <dgm:spPr/>
      <dgm:t>
        <a:bodyPr/>
        <a:lstStyle/>
        <a:p>
          <a:endParaRPr lang="en-GB"/>
        </a:p>
      </dgm:t>
    </dgm:pt>
    <dgm:pt modelId="{ABDF6DCC-2886-4E29-8102-D8E48A520453}" type="parTrans" cxnId="{12F3F752-BD41-4D00-A29E-2DEFCD714040}">
      <dgm:prSet/>
      <dgm:spPr/>
      <dgm:t>
        <a:bodyPr/>
        <a:lstStyle/>
        <a:p>
          <a:endParaRPr lang="en-GB"/>
        </a:p>
      </dgm:t>
    </dgm:pt>
    <dgm:pt modelId="{952B3CC2-A2F2-4939-AA59-429021CBDDF1}">
      <dgm:prSet phldrT="[Text]" custT="1"/>
      <dgm:spPr>
        <a:solidFill>
          <a:srgbClr val="2E2442"/>
        </a:solidFill>
      </dgm:spPr>
      <dgm:t>
        <a:bodyPr/>
        <a:lstStyle/>
        <a:p>
          <a:r>
            <a:rPr lang="en-GB" sz="1400" b="1"/>
            <a:t>Intranet</a:t>
          </a:r>
        </a:p>
      </dgm:t>
    </dgm:pt>
    <dgm:pt modelId="{ADFC06B3-C2E2-4A03-87DC-6BDC672027F9}" type="parTrans" cxnId="{C89B2034-1AA5-48C5-B21B-7BF41D6CF1E8}">
      <dgm:prSet/>
      <dgm:spPr/>
      <dgm:t>
        <a:bodyPr/>
        <a:lstStyle/>
        <a:p>
          <a:endParaRPr lang="en-GB"/>
        </a:p>
      </dgm:t>
    </dgm:pt>
    <dgm:pt modelId="{43C170A9-EA4F-47EF-AD4F-BBF0709721FC}" type="sibTrans" cxnId="{C89B2034-1AA5-48C5-B21B-7BF41D6CF1E8}">
      <dgm:prSet/>
      <dgm:spPr/>
      <dgm:t>
        <a:bodyPr/>
        <a:lstStyle/>
        <a:p>
          <a:endParaRPr lang="en-GB"/>
        </a:p>
      </dgm:t>
    </dgm:pt>
    <dgm:pt modelId="{454D1689-2CBE-4F4A-82A9-CF9FFA2B38C8}">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Home page</a:t>
          </a:r>
        </a:p>
      </dgm:t>
    </dgm:pt>
    <dgm:pt modelId="{A2ACEF06-D5CA-4641-BABD-D8B123707D31}" type="parTrans" cxnId="{E7F8B0D6-F021-4B77-B969-5B727955FFCD}">
      <dgm:prSet/>
      <dgm:spPr/>
      <dgm:t>
        <a:bodyPr/>
        <a:lstStyle/>
        <a:p>
          <a:endParaRPr lang="en-GB"/>
        </a:p>
      </dgm:t>
    </dgm:pt>
    <dgm:pt modelId="{C281DB80-6741-460B-B817-775BBA383B7C}" type="sibTrans" cxnId="{E7F8B0D6-F021-4B77-B969-5B727955FFCD}">
      <dgm:prSet/>
      <dgm:spPr/>
      <dgm:t>
        <a:bodyPr/>
        <a:lstStyle/>
        <a:p>
          <a:endParaRPr lang="en-GB"/>
        </a:p>
      </dgm:t>
    </dgm:pt>
    <dgm:pt modelId="{04B4BCAD-28EB-4106-91D8-EDA411286807}">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Tools</a:t>
          </a:r>
        </a:p>
      </dgm:t>
    </dgm:pt>
    <dgm:pt modelId="{B63C5B1D-4EDF-4889-821B-3BEAB6FF5A91}" type="parTrans" cxnId="{13A39CFE-B20F-4C0F-9658-D9C1B43EAB55}">
      <dgm:prSet/>
      <dgm:spPr/>
      <dgm:t>
        <a:bodyPr/>
        <a:lstStyle/>
        <a:p>
          <a:endParaRPr lang="en-GB"/>
        </a:p>
      </dgm:t>
    </dgm:pt>
    <dgm:pt modelId="{FD017829-F3B1-4587-BCC4-95EE9FB3EE81}" type="sibTrans" cxnId="{13A39CFE-B20F-4C0F-9658-D9C1B43EAB55}">
      <dgm:prSet/>
      <dgm:spPr/>
      <dgm:t>
        <a:bodyPr/>
        <a:lstStyle/>
        <a:p>
          <a:endParaRPr lang="en-GB"/>
        </a:p>
      </dgm:t>
    </dgm:pt>
    <dgm:pt modelId="{871DD950-561E-4F6F-8B5A-26891DEDB428}">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Collaboration</a:t>
          </a:r>
        </a:p>
      </dgm:t>
    </dgm:pt>
    <dgm:pt modelId="{30F9F1DA-C628-4AF4-9A84-D1A0A071F3B8}" type="parTrans" cxnId="{F7AC51F8-53C2-4F29-8BA8-45D9188B1471}">
      <dgm:prSet/>
      <dgm:spPr/>
      <dgm:t>
        <a:bodyPr/>
        <a:lstStyle/>
        <a:p>
          <a:endParaRPr lang="en-GB"/>
        </a:p>
      </dgm:t>
    </dgm:pt>
    <dgm:pt modelId="{A1802A46-768F-40CE-8081-5A11323549ED}" type="sibTrans" cxnId="{F7AC51F8-53C2-4F29-8BA8-45D9188B1471}">
      <dgm:prSet/>
      <dgm:spPr/>
      <dgm:t>
        <a:bodyPr/>
        <a:lstStyle/>
        <a:p>
          <a:endParaRPr lang="en-GB"/>
        </a:p>
      </dgm:t>
    </dgm:pt>
    <dgm:pt modelId="{5B0F5206-0BBB-4B7E-A793-52DA4703B4F9}">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rgbClr val="D6D1E1"/>
        </a:solidFill>
        <a:ln>
          <a:solidFill>
            <a:schemeClr val="bg1">
              <a:lumMod val="95000"/>
            </a:schemeClr>
          </a:solidFill>
        </a:ln>
      </dgm:spPr>
      <dgm:t>
        <a:bodyPr/>
        <a:lstStyle/>
        <a:p>
          <a:r>
            <a:rPr lang="en-GB" sz="900"/>
            <a:t>Tools</a:t>
          </a:r>
        </a:p>
      </dgm:t>
    </dgm:pt>
    <dgm:pt modelId="{0ADDB374-BADB-48D8-9CE1-A081A9718186}" type="parTrans" cxnId="{3F7296E6-E302-4C10-87B0-8DFD36C49C76}">
      <dgm:prSet/>
      <dgm:spPr/>
      <dgm:t>
        <a:bodyPr/>
        <a:lstStyle/>
        <a:p>
          <a:endParaRPr lang="en-GB"/>
        </a:p>
      </dgm:t>
    </dgm:pt>
    <dgm:pt modelId="{13763A7F-0D13-4D85-9152-4C73A25BA3C5}" type="sibTrans" cxnId="{3F7296E6-E302-4C10-87B0-8DFD36C49C76}">
      <dgm:prSet/>
      <dgm:spPr/>
      <dgm:t>
        <a:bodyPr/>
        <a:lstStyle/>
        <a:p>
          <a:endParaRPr lang="en-GB"/>
        </a:p>
      </dgm:t>
    </dgm:pt>
    <dgm:pt modelId="{84A6F85A-DA04-4CCE-A530-DBE1E0F6C5A9}">
      <dgm:prSet phldrT="[Text]" custT="1"/>
      <dgm:spPr>
        <a:solidFill>
          <a:srgbClr val="2E2442"/>
        </a:solidFill>
      </dgm:spPr>
      <dgm:t>
        <a:bodyPr/>
        <a:lstStyle/>
        <a:p>
          <a:pPr marL="0" lvl="0" indent="0" algn="ctr" defTabSz="488950" rtl="0">
            <a:lnSpc>
              <a:spcPct val="90000"/>
            </a:lnSpc>
            <a:spcBef>
              <a:spcPct val="0"/>
            </a:spcBef>
            <a:spcAft>
              <a:spcPct val="35000"/>
            </a:spcAft>
            <a:buNone/>
          </a:pPr>
          <a:r>
            <a:rPr lang="en-GB" sz="1400" b="1" kern="1200" dirty="0">
              <a:solidFill>
                <a:srgbClr val="FFFFFF"/>
              </a:solidFill>
              <a:latin typeface="Segoe UI"/>
              <a:ea typeface="+mn-ea"/>
              <a:cs typeface="+mn-cs"/>
            </a:rPr>
            <a:t>Admin Portal</a:t>
          </a:r>
        </a:p>
      </dgm:t>
    </dgm:pt>
    <dgm:pt modelId="{68B301E1-5D0D-4F5A-937D-338C9678105B}" type="parTrans" cxnId="{97FFC216-0D56-4A56-8ED9-0ED37CD28D66}">
      <dgm:prSet/>
      <dgm:spPr/>
      <dgm:t>
        <a:bodyPr/>
        <a:lstStyle/>
        <a:p>
          <a:endParaRPr lang="en-GB"/>
        </a:p>
      </dgm:t>
    </dgm:pt>
    <dgm:pt modelId="{8173EBC0-331C-4436-BAAE-76274781ECAF}" type="sibTrans" cxnId="{97FFC216-0D56-4A56-8ED9-0ED37CD28D66}">
      <dgm:prSet/>
      <dgm:spPr/>
      <dgm:t>
        <a:bodyPr/>
        <a:lstStyle/>
        <a:p>
          <a:endParaRPr lang="en-GB"/>
        </a:p>
      </dgm:t>
    </dgm:pt>
    <dgm:pt modelId="{BB561A08-3A64-4496-8BF7-705B8CDAF58B}">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latin typeface="Arial" panose="020B0604020202020204"/>
            </a:rPr>
            <a:t>Analytics</a:t>
          </a:r>
          <a:endParaRPr lang="en-GB" sz="900"/>
        </a:p>
      </dgm:t>
    </dgm:pt>
    <dgm:pt modelId="{EFCB6260-FDC9-4782-B63F-4D3A8A0A2B96}" type="parTrans" cxnId="{F3029504-4430-48D6-A8BF-FC69C3F79F23}">
      <dgm:prSet/>
      <dgm:spPr/>
      <dgm:t>
        <a:bodyPr/>
        <a:lstStyle/>
        <a:p>
          <a:endParaRPr lang="en-GB"/>
        </a:p>
      </dgm:t>
    </dgm:pt>
    <dgm:pt modelId="{0F6B1BE9-8970-4FF3-8E5A-BF36485F995E}" type="sibTrans" cxnId="{F3029504-4430-48D6-A8BF-FC69C3F79F23}">
      <dgm:prSet/>
      <dgm:spPr/>
      <dgm:t>
        <a:bodyPr/>
        <a:lstStyle/>
        <a:p>
          <a:endParaRPr lang="en-GB"/>
        </a:p>
      </dgm:t>
    </dgm:pt>
    <dgm:pt modelId="{35AD80B3-6101-45CA-AC58-017D909361FC}">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latin typeface="Arial" panose="020B0604020202020204"/>
            </a:rPr>
            <a:t>Configuration</a:t>
          </a:r>
          <a:endParaRPr lang="en-GB" sz="900"/>
        </a:p>
      </dgm:t>
    </dgm:pt>
    <dgm:pt modelId="{456EAC76-A56D-4A0C-B71C-F0A0CE2CB2B8}" type="parTrans" cxnId="{CA5F9687-6EE9-45D0-8391-9EF4AEFABF63}">
      <dgm:prSet/>
      <dgm:spPr/>
      <dgm:t>
        <a:bodyPr/>
        <a:lstStyle/>
        <a:p>
          <a:endParaRPr lang="en-GB"/>
        </a:p>
      </dgm:t>
    </dgm:pt>
    <dgm:pt modelId="{3B95D873-4B8E-4C63-9750-2DE740B1EB73}" type="sibTrans" cxnId="{CA5F9687-6EE9-45D0-8391-9EF4AEFABF63}">
      <dgm:prSet/>
      <dgm:spPr/>
      <dgm:t>
        <a:bodyPr/>
        <a:lstStyle/>
        <a:p>
          <a:endParaRPr lang="en-GB"/>
        </a:p>
      </dgm:t>
    </dgm:pt>
    <dgm:pt modelId="{6B67FCC0-3550-481D-9F73-A4E0F751ED0C}">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pPr rtl="0"/>
          <a:r>
            <a:rPr lang="en-GB" sz="900">
              <a:latin typeface="Arial" panose="020B0604020202020204"/>
            </a:rPr>
            <a:t>Content engagement</a:t>
          </a:r>
          <a:endParaRPr lang="en-GB" sz="900"/>
        </a:p>
      </dgm:t>
    </dgm:pt>
    <dgm:pt modelId="{23F20F2A-A6FF-4218-97E4-8EEA5F7AB5E4}" type="parTrans" cxnId="{F155CD96-108C-40B7-B763-99FB7A7DD8CA}">
      <dgm:prSet/>
      <dgm:spPr/>
      <dgm:t>
        <a:bodyPr/>
        <a:lstStyle/>
        <a:p>
          <a:endParaRPr lang="en-GB"/>
        </a:p>
      </dgm:t>
    </dgm:pt>
    <dgm:pt modelId="{EAAE491D-9EC8-4648-90B5-8A95BA4EDA79}" type="sibTrans" cxnId="{F155CD96-108C-40B7-B763-99FB7A7DD8CA}">
      <dgm:prSet/>
      <dgm:spPr/>
      <dgm:t>
        <a:bodyPr/>
        <a:lstStyle/>
        <a:p>
          <a:endParaRPr lang="en-GB"/>
        </a:p>
      </dgm:t>
    </dgm:pt>
    <dgm:pt modelId="{9BDCC7A0-F2D8-4AB6-984E-C4424D844631}">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Landing page x</a:t>
          </a:r>
        </a:p>
      </dgm:t>
    </dgm:pt>
    <dgm:pt modelId="{2244F8B6-2701-4D6C-8EB5-EB0F8F26DB19}" type="parTrans" cxnId="{9A68DFD7-ECEC-44A9-A511-CBA8DC49FFBE}">
      <dgm:prSet/>
      <dgm:spPr/>
      <dgm:t>
        <a:bodyPr/>
        <a:lstStyle/>
        <a:p>
          <a:endParaRPr lang="en-GB"/>
        </a:p>
      </dgm:t>
    </dgm:pt>
    <dgm:pt modelId="{D7C241B2-873A-4874-86B9-0110436A0A9B}" type="sibTrans" cxnId="{9A68DFD7-ECEC-44A9-A511-CBA8DC49FFBE}">
      <dgm:prSet/>
      <dgm:spPr/>
      <dgm:t>
        <a:bodyPr/>
        <a:lstStyle/>
        <a:p>
          <a:endParaRPr lang="en-GB"/>
        </a:p>
      </dgm:t>
    </dgm:pt>
    <dgm:pt modelId="{FB900F16-9207-474D-A0A9-8AB0D0E956FF}">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dirty="0">
              <a:solidFill>
                <a:schemeClr val="bg1"/>
              </a:solidFill>
            </a:rPr>
            <a:t>News</a:t>
          </a:r>
        </a:p>
      </dgm:t>
    </dgm:pt>
    <dgm:pt modelId="{DAE7C20F-53A8-480F-BC76-3BBDD272BD9C}" type="parTrans" cxnId="{280F99FB-B97A-4EF7-807F-0B2F1C8DF6ED}">
      <dgm:prSet/>
      <dgm:spPr/>
      <dgm:t>
        <a:bodyPr/>
        <a:lstStyle/>
        <a:p>
          <a:endParaRPr lang="en-GB"/>
        </a:p>
      </dgm:t>
    </dgm:pt>
    <dgm:pt modelId="{E63F5ECC-213C-4864-8648-0FA194B367FD}" type="sibTrans" cxnId="{280F99FB-B97A-4EF7-807F-0B2F1C8DF6ED}">
      <dgm:prSet/>
      <dgm:spPr/>
      <dgm:t>
        <a:bodyPr/>
        <a:lstStyle/>
        <a:p>
          <a:endParaRPr lang="en-GB"/>
        </a:p>
      </dgm:t>
    </dgm:pt>
    <dgm:pt modelId="{57A246CF-B6B6-4EE7-B31A-86B712E0C464}">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rgbClr val="C10E73"/>
        </a:solidFill>
      </dgm:spPr>
      <dgm:t>
        <a:bodyPr/>
        <a:lstStyle/>
        <a:p>
          <a:r>
            <a:rPr lang="en-GB" sz="900">
              <a:solidFill>
                <a:schemeClr val="bg1"/>
              </a:solidFill>
            </a:rPr>
            <a:t>Search</a:t>
          </a:r>
        </a:p>
      </dgm:t>
    </dgm:pt>
    <dgm:pt modelId="{C178211D-1BD0-47C2-9C81-198F676A0F66}" type="parTrans" cxnId="{3D6BB11A-6B7B-4D84-B3DB-25046FE09A5D}">
      <dgm:prSet/>
      <dgm:spPr/>
      <dgm:t>
        <a:bodyPr/>
        <a:lstStyle/>
        <a:p>
          <a:endParaRPr lang="en-DE"/>
        </a:p>
      </dgm:t>
    </dgm:pt>
    <dgm:pt modelId="{1C3558E7-3A8A-4785-A81E-7EEA6D18E3BE}" type="sibTrans" cxnId="{3D6BB11A-6B7B-4D84-B3DB-25046FE09A5D}">
      <dgm:prSet/>
      <dgm:spPr/>
      <dgm:t>
        <a:bodyPr/>
        <a:lstStyle/>
        <a:p>
          <a:endParaRPr lang="en-DE"/>
        </a:p>
      </dgm:t>
    </dgm:pt>
    <dgm:pt modelId="{7D62DE1B-1BB6-4961-9152-F860ED3FAB9C}" type="pres">
      <dgm:prSet presAssocID="{11B01374-28BD-408E-A1AB-9E67C76DFFF5}" presName="diagram" presStyleCnt="0">
        <dgm:presLayoutVars>
          <dgm:chPref val="1"/>
          <dgm:dir/>
          <dgm:animOne val="branch"/>
          <dgm:animLvl val="lvl"/>
          <dgm:resizeHandles/>
        </dgm:presLayoutVars>
      </dgm:prSet>
      <dgm:spPr/>
    </dgm:pt>
    <dgm:pt modelId="{D1DF3BF6-58FD-49F8-ACAE-3C9336CA2555}" type="pres">
      <dgm:prSet presAssocID="{952B3CC2-A2F2-4939-AA59-429021CBDDF1}" presName="root" presStyleCnt="0"/>
      <dgm:spPr/>
    </dgm:pt>
    <dgm:pt modelId="{4F7C6B61-155F-4E1F-B77E-20F7FC15B65D}" type="pres">
      <dgm:prSet presAssocID="{952B3CC2-A2F2-4939-AA59-429021CBDDF1}" presName="rootComposite" presStyleCnt="0"/>
      <dgm:spPr/>
    </dgm:pt>
    <dgm:pt modelId="{C6DAC0DF-E487-4FA2-A48F-19986FB796B9}" type="pres">
      <dgm:prSet presAssocID="{952B3CC2-A2F2-4939-AA59-429021CBDDF1}" presName="rootText" presStyleLbl="node1" presStyleIdx="0" presStyleCnt="3"/>
      <dgm:spPr/>
    </dgm:pt>
    <dgm:pt modelId="{5BBBAD52-5749-41CD-BB37-2EF9D9F79BE7}" type="pres">
      <dgm:prSet presAssocID="{952B3CC2-A2F2-4939-AA59-429021CBDDF1}" presName="rootConnector" presStyleLbl="node1" presStyleIdx="0" presStyleCnt="3"/>
      <dgm:spPr/>
    </dgm:pt>
    <dgm:pt modelId="{7B3FCD66-FFA7-45A9-AAE0-675668EF449D}" type="pres">
      <dgm:prSet presAssocID="{952B3CC2-A2F2-4939-AA59-429021CBDDF1}" presName="childShape" presStyleCnt="0"/>
      <dgm:spPr/>
    </dgm:pt>
    <dgm:pt modelId="{4A6AD376-8F53-4C33-8780-CBE85DDDB4CD}" type="pres">
      <dgm:prSet presAssocID="{A2ACEF06-D5CA-4641-BABD-D8B123707D31}" presName="Name13" presStyleLbl="parChTrans1D2" presStyleIdx="0" presStyleCnt="15"/>
      <dgm:spPr/>
    </dgm:pt>
    <dgm:pt modelId="{91F02C2F-C651-4000-AB64-C55FA8A0485B}" type="pres">
      <dgm:prSet presAssocID="{454D1689-2CBE-4F4A-82A9-CF9FFA2B38C8}" presName="childText" presStyleLbl="bgAcc1" presStyleIdx="0" presStyleCnt="15" custScaleX="79590" custScaleY="46218">
        <dgm:presLayoutVars>
          <dgm:bulletEnabled val="1"/>
        </dgm:presLayoutVars>
      </dgm:prSet>
      <dgm:spPr/>
    </dgm:pt>
    <dgm:pt modelId="{DD073FAC-0753-4C7F-821B-F53D47B00E7B}" type="pres">
      <dgm:prSet presAssocID="{B63C5B1D-4EDF-4889-821B-3BEAB6FF5A91}" presName="Name13" presStyleLbl="parChTrans1D2" presStyleIdx="1" presStyleCnt="15"/>
      <dgm:spPr/>
    </dgm:pt>
    <dgm:pt modelId="{16DA2CD0-34B7-426C-8D1E-8F6E47F6D90B}" type="pres">
      <dgm:prSet presAssocID="{04B4BCAD-28EB-4106-91D8-EDA411286807}" presName="childText" presStyleLbl="bgAcc1" presStyleIdx="1" presStyleCnt="15" custScaleX="79590" custScaleY="46218">
        <dgm:presLayoutVars>
          <dgm:bulletEnabled val="1"/>
        </dgm:presLayoutVars>
      </dgm:prSet>
      <dgm:spPr/>
    </dgm:pt>
    <dgm:pt modelId="{E3605EA8-2534-4A0D-97CF-439368021626}" type="pres">
      <dgm:prSet presAssocID="{30F9F1DA-C628-4AF4-9A84-D1A0A071F3B8}" presName="Name13" presStyleLbl="parChTrans1D2" presStyleIdx="2" presStyleCnt="15"/>
      <dgm:spPr/>
    </dgm:pt>
    <dgm:pt modelId="{ADB51231-15EA-41BA-AB6F-EB3CAC78BE59}" type="pres">
      <dgm:prSet presAssocID="{871DD950-561E-4F6F-8B5A-26891DEDB428}" presName="childText" presStyleLbl="bgAcc1" presStyleIdx="2" presStyleCnt="15" custScaleX="79590" custScaleY="46218">
        <dgm:presLayoutVars>
          <dgm:bulletEnabled val="1"/>
        </dgm:presLayoutVars>
      </dgm:prSet>
      <dgm:spPr/>
    </dgm:pt>
    <dgm:pt modelId="{D87FE3AF-A844-4F16-B8B4-9F2A2A62EBF4}" type="pres">
      <dgm:prSet presAssocID="{2244F8B6-2701-4D6C-8EB5-EB0F8F26DB19}" presName="Name13" presStyleLbl="parChTrans1D2" presStyleIdx="3" presStyleCnt="15"/>
      <dgm:spPr/>
    </dgm:pt>
    <dgm:pt modelId="{993F07B5-C434-4285-80EE-C5460F52767A}" type="pres">
      <dgm:prSet presAssocID="{9BDCC7A0-F2D8-4AB6-984E-C4424D844631}" presName="childText" presStyleLbl="bgAcc1" presStyleIdx="3" presStyleCnt="15" custScaleX="82182" custScaleY="45173">
        <dgm:presLayoutVars>
          <dgm:bulletEnabled val="1"/>
        </dgm:presLayoutVars>
      </dgm:prSet>
      <dgm:spPr/>
    </dgm:pt>
    <dgm:pt modelId="{4C6FD133-CC13-42E0-9218-AD9DBB9D9B98}" type="pres">
      <dgm:prSet presAssocID="{C178211D-1BD0-47C2-9C81-198F676A0F66}" presName="Name13" presStyleLbl="parChTrans1D2" presStyleIdx="4" presStyleCnt="15"/>
      <dgm:spPr/>
    </dgm:pt>
    <dgm:pt modelId="{5C1BB061-A89C-4BC0-A77A-EBD973122C13}" type="pres">
      <dgm:prSet presAssocID="{57A246CF-B6B6-4EE7-B31A-86B712E0C464}" presName="childText" presStyleLbl="bgAcc1" presStyleIdx="4" presStyleCnt="15" custScaleX="83616" custScaleY="46925">
        <dgm:presLayoutVars>
          <dgm:bulletEnabled val="1"/>
        </dgm:presLayoutVars>
      </dgm:prSet>
      <dgm:spPr/>
    </dgm:pt>
    <dgm:pt modelId="{2789CC38-1CF9-4498-9257-D14DD07C5723}" type="pres">
      <dgm:prSet presAssocID="{0ADDB374-BADB-48D8-9CE1-A081A9718186}" presName="Name13" presStyleLbl="parChTrans1D2" presStyleIdx="5" presStyleCnt="15"/>
      <dgm:spPr/>
    </dgm:pt>
    <dgm:pt modelId="{A96471DF-F7AE-44C4-8417-78781EC7E598}" type="pres">
      <dgm:prSet presAssocID="{5B0F5206-0BBB-4B7E-A793-52DA4703B4F9}" presName="childText" presStyleLbl="bgAcc1" presStyleIdx="5" presStyleCnt="15" custScaleX="79590" custScaleY="46218">
        <dgm:presLayoutVars>
          <dgm:bulletEnabled val="1"/>
        </dgm:presLayoutVars>
      </dgm:prSet>
      <dgm:spPr/>
    </dgm:pt>
    <dgm:pt modelId="{D06A9DA0-F908-45B5-B0D3-22D4512C5B8C}" type="pres">
      <dgm:prSet presAssocID="{6B877577-F6EA-40D3-936E-8CEEA3FDAD5B}" presName="root" presStyleCnt="0"/>
      <dgm:spPr/>
    </dgm:pt>
    <dgm:pt modelId="{41B2A5B7-CAC9-42C2-9D6A-F9D8CEF23C14}" type="pres">
      <dgm:prSet presAssocID="{6B877577-F6EA-40D3-936E-8CEEA3FDAD5B}" presName="rootComposite" presStyleCnt="0"/>
      <dgm:spPr/>
    </dgm:pt>
    <dgm:pt modelId="{7AB4D047-0866-4220-8729-B9CB858A7A79}" type="pres">
      <dgm:prSet presAssocID="{6B877577-F6EA-40D3-936E-8CEEA3FDAD5B}" presName="rootText" presStyleLbl="node1" presStyleIdx="1" presStyleCnt="3" custScaleX="117670" custScaleY="101263"/>
      <dgm:spPr>
        <a:xfrm>
          <a:off x="2568939" y="985"/>
          <a:ext cx="1517676" cy="598007"/>
        </a:xfrm>
        <a:prstGeom prst="roundRect">
          <a:avLst>
            <a:gd name="adj" fmla="val 10000"/>
          </a:avLst>
        </a:prstGeom>
      </dgm:spPr>
    </dgm:pt>
    <dgm:pt modelId="{F87F6DCB-C622-44B3-AA4F-C19661F5F098}" type="pres">
      <dgm:prSet presAssocID="{6B877577-F6EA-40D3-936E-8CEEA3FDAD5B}" presName="rootConnector" presStyleLbl="node1" presStyleIdx="1" presStyleCnt="3"/>
      <dgm:spPr/>
    </dgm:pt>
    <dgm:pt modelId="{9E6DE69C-0BD9-454E-9B54-26F02BE5707D}" type="pres">
      <dgm:prSet presAssocID="{6B877577-F6EA-40D3-936E-8CEEA3FDAD5B}" presName="childShape" presStyleCnt="0"/>
      <dgm:spPr/>
    </dgm:pt>
    <dgm:pt modelId="{8E4B7664-2880-4CC0-9030-427D8A1B38EC}" type="pres">
      <dgm:prSet presAssocID="{622B19E6-DA2C-4110-9483-65204E0B22CB}" presName="Name13" presStyleLbl="parChTrans1D2" presStyleIdx="6" presStyleCnt="15"/>
      <dgm:spPr/>
    </dgm:pt>
    <dgm:pt modelId="{668256D9-A085-48D6-860B-494226377442}" type="pres">
      <dgm:prSet presAssocID="{842899B2-C521-4CA9-9839-4D7C1D5DDC60}" presName="childText" presStyleLbl="bgAcc1" presStyleIdx="6" presStyleCnt="15" custScaleX="89011" custScaleY="46218">
        <dgm:presLayoutVars>
          <dgm:bulletEnabled val="1"/>
        </dgm:presLayoutVars>
      </dgm:prSet>
      <dgm:spPr/>
    </dgm:pt>
    <dgm:pt modelId="{E55A24EF-3CF9-4F88-BB31-FD2C829A72DC}" type="pres">
      <dgm:prSet presAssocID="{DAE7C20F-53A8-480F-BC76-3BBDD272BD9C}" presName="Name13" presStyleLbl="parChTrans1D2" presStyleIdx="7" presStyleCnt="15"/>
      <dgm:spPr/>
    </dgm:pt>
    <dgm:pt modelId="{2BC9CE89-CE5F-41A3-9FD9-3287C0D019FC}" type="pres">
      <dgm:prSet presAssocID="{FB900F16-9207-474D-A0A9-8AB0D0E956FF}" presName="childText" presStyleLbl="bgAcc1" presStyleIdx="7" presStyleCnt="15" custScaleX="89197" custScaleY="56719">
        <dgm:presLayoutVars>
          <dgm:bulletEnabled val="1"/>
        </dgm:presLayoutVars>
      </dgm:prSet>
      <dgm:spPr/>
    </dgm:pt>
    <dgm:pt modelId="{F24DAB0C-435A-442F-88A0-88618A8B37F1}" type="pres">
      <dgm:prSet presAssocID="{E3CF3C1A-A5A1-4E91-B96E-5FAA47C959B6}" presName="Name13" presStyleLbl="parChTrans1D2" presStyleIdx="8" presStyleCnt="15"/>
      <dgm:spPr/>
    </dgm:pt>
    <dgm:pt modelId="{55A35D68-ECFF-4864-A44A-97656F3C9416}" type="pres">
      <dgm:prSet presAssocID="{4BFA1177-5043-40DA-8EC6-0D611D874000}" presName="childText" presStyleLbl="bgAcc1" presStyleIdx="8" presStyleCnt="15" custScaleX="89011" custScaleY="46218">
        <dgm:presLayoutVars>
          <dgm:bulletEnabled val="1"/>
        </dgm:presLayoutVars>
      </dgm:prSet>
      <dgm:spPr/>
    </dgm:pt>
    <dgm:pt modelId="{F6E40DCE-F5DC-4402-8CB2-5A927737C3FE}" type="pres">
      <dgm:prSet presAssocID="{7FB0799F-57C2-4580-8B02-407BC00C31FA}" presName="Name13" presStyleLbl="parChTrans1D2" presStyleIdx="9" presStyleCnt="15"/>
      <dgm:spPr/>
    </dgm:pt>
    <dgm:pt modelId="{F0C8A3FA-CF29-49AE-94BC-7BB6F1A1174E}" type="pres">
      <dgm:prSet presAssocID="{96700411-6F62-4225-ACDF-FBCF6A393EC0}" presName="childText" presStyleLbl="bgAcc1" presStyleIdx="9" presStyleCnt="15" custScaleX="89011" custScaleY="46218">
        <dgm:presLayoutVars>
          <dgm:bulletEnabled val="1"/>
        </dgm:presLayoutVars>
      </dgm:prSet>
      <dgm:spPr/>
    </dgm:pt>
    <dgm:pt modelId="{A5649163-B634-4E77-A358-4BD4FE4FBE45}" type="pres">
      <dgm:prSet presAssocID="{73FBBC06-2722-4CB5-8FBB-44B0708CADB0}" presName="Name13" presStyleLbl="parChTrans1D2" presStyleIdx="10" presStyleCnt="15"/>
      <dgm:spPr/>
    </dgm:pt>
    <dgm:pt modelId="{A12FCF0D-0A1A-4C9F-AE7C-65820FAF31DE}" type="pres">
      <dgm:prSet presAssocID="{6DB85380-84EE-4D6E-88CD-318E66FD01B7}" presName="childText" presStyleLbl="bgAcc1" presStyleIdx="10" presStyleCnt="15" custScaleX="89011" custScaleY="46218">
        <dgm:presLayoutVars>
          <dgm:bulletEnabled val="1"/>
        </dgm:presLayoutVars>
      </dgm:prSet>
      <dgm:spPr/>
    </dgm:pt>
    <dgm:pt modelId="{CD26A418-ECC2-4464-A319-EB461BE9915D}" type="pres">
      <dgm:prSet presAssocID="{ABDF6DCC-2886-4E29-8102-D8E48A520453}" presName="Name13" presStyleLbl="parChTrans1D2" presStyleIdx="11" presStyleCnt="15"/>
      <dgm:spPr/>
    </dgm:pt>
    <dgm:pt modelId="{73C21696-6C61-42DE-A714-320B9AED5C45}" type="pres">
      <dgm:prSet presAssocID="{EDD110FD-FE39-4766-B37E-41C1889D9D4E}" presName="childText" presStyleLbl="bgAcc1" presStyleIdx="11" presStyleCnt="15" custScaleX="91362" custScaleY="46218">
        <dgm:presLayoutVars>
          <dgm:bulletEnabled val="1"/>
        </dgm:presLayoutVars>
      </dgm:prSet>
      <dgm:spPr/>
    </dgm:pt>
    <dgm:pt modelId="{AD550E50-3847-4DED-A929-CAF7CD095E45}" type="pres">
      <dgm:prSet presAssocID="{84A6F85A-DA04-4CCE-A530-DBE1E0F6C5A9}" presName="root" presStyleCnt="0"/>
      <dgm:spPr/>
    </dgm:pt>
    <dgm:pt modelId="{E2057E36-9814-4FD1-9665-468481BBC466}" type="pres">
      <dgm:prSet presAssocID="{84A6F85A-DA04-4CCE-A530-DBE1E0F6C5A9}" presName="rootComposite" presStyleCnt="0"/>
      <dgm:spPr/>
    </dgm:pt>
    <dgm:pt modelId="{A48A5C23-3D1F-4CEC-AF3A-A82182984AE0}" type="pres">
      <dgm:prSet presAssocID="{84A6F85A-DA04-4CCE-A530-DBE1E0F6C5A9}" presName="rootText" presStyleLbl="node1" presStyleIdx="2" presStyleCnt="3" custScaleX="94432"/>
      <dgm:spPr/>
    </dgm:pt>
    <dgm:pt modelId="{7B7A9EA3-AD83-49EC-944F-C271259871FB}" type="pres">
      <dgm:prSet presAssocID="{84A6F85A-DA04-4CCE-A530-DBE1E0F6C5A9}" presName="rootConnector" presStyleLbl="node1" presStyleIdx="2" presStyleCnt="3"/>
      <dgm:spPr/>
    </dgm:pt>
    <dgm:pt modelId="{949D3EC5-A554-4432-8476-842848D7BD89}" type="pres">
      <dgm:prSet presAssocID="{84A6F85A-DA04-4CCE-A530-DBE1E0F6C5A9}" presName="childShape" presStyleCnt="0"/>
      <dgm:spPr/>
    </dgm:pt>
    <dgm:pt modelId="{316012F0-2D7C-4315-A0BB-AA1B30A7CEC2}" type="pres">
      <dgm:prSet presAssocID="{EFCB6260-FDC9-4782-B63F-4D3A8A0A2B96}" presName="Name13" presStyleLbl="parChTrans1D2" presStyleIdx="12" presStyleCnt="15"/>
      <dgm:spPr/>
    </dgm:pt>
    <dgm:pt modelId="{29A0D1F3-953A-444C-A11A-4AA1326C784E}" type="pres">
      <dgm:prSet presAssocID="{BB561A08-3A64-4496-8BF7-705B8CDAF58B}" presName="childText" presStyleLbl="bgAcc1" presStyleIdx="12" presStyleCnt="15" custScaleX="79590" custScaleY="46218">
        <dgm:presLayoutVars>
          <dgm:bulletEnabled val="1"/>
        </dgm:presLayoutVars>
      </dgm:prSet>
      <dgm:spPr/>
    </dgm:pt>
    <dgm:pt modelId="{278137B7-1DAD-4B2F-AC20-027A1772A972}" type="pres">
      <dgm:prSet presAssocID="{456EAC76-A56D-4A0C-B71C-F0A0CE2CB2B8}" presName="Name13" presStyleLbl="parChTrans1D2" presStyleIdx="13" presStyleCnt="15"/>
      <dgm:spPr/>
    </dgm:pt>
    <dgm:pt modelId="{9A3F8D5A-8570-4DF3-A2EC-D7EC8FFCB8A8}" type="pres">
      <dgm:prSet presAssocID="{35AD80B3-6101-45CA-AC58-017D909361FC}" presName="childText" presStyleLbl="bgAcc1" presStyleIdx="13" presStyleCnt="15" custScaleX="79590" custScaleY="46218">
        <dgm:presLayoutVars>
          <dgm:bulletEnabled val="1"/>
        </dgm:presLayoutVars>
      </dgm:prSet>
      <dgm:spPr/>
    </dgm:pt>
    <dgm:pt modelId="{FE9659FA-A68F-4367-A8FE-9A4F3E7A97D3}" type="pres">
      <dgm:prSet presAssocID="{23F20F2A-A6FF-4218-97E4-8EEA5F7AB5E4}" presName="Name13" presStyleLbl="parChTrans1D2" presStyleIdx="14" presStyleCnt="15"/>
      <dgm:spPr/>
    </dgm:pt>
    <dgm:pt modelId="{617ADE2A-B33E-4638-B119-0548ADF2D7C0}" type="pres">
      <dgm:prSet presAssocID="{6B67FCC0-3550-481D-9F73-A4E0F751ED0C}" presName="childText" presStyleLbl="bgAcc1" presStyleIdx="14" presStyleCnt="15" custScaleX="79590" custScaleY="46218">
        <dgm:presLayoutVars>
          <dgm:bulletEnabled val="1"/>
        </dgm:presLayoutVars>
      </dgm:prSet>
      <dgm:spPr/>
    </dgm:pt>
  </dgm:ptLst>
  <dgm:cxnLst>
    <dgm:cxn modelId="{E8716002-C9B2-4F1A-A4C6-E85B0D51F7A1}" type="presOf" srcId="{84A6F85A-DA04-4CCE-A530-DBE1E0F6C5A9}" destId="{A48A5C23-3D1F-4CEC-AF3A-A82182984AE0}" srcOrd="0" destOrd="0" presId="urn:microsoft.com/office/officeart/2005/8/layout/hierarchy3"/>
    <dgm:cxn modelId="{F3029504-4430-48D6-A8BF-FC69C3F79F23}" srcId="{84A6F85A-DA04-4CCE-A530-DBE1E0F6C5A9}" destId="{BB561A08-3A64-4496-8BF7-705B8CDAF58B}" srcOrd="0" destOrd="0" parTransId="{EFCB6260-FDC9-4782-B63F-4D3A8A0A2B96}" sibTransId="{0F6B1BE9-8970-4FF3-8E5A-BF36485F995E}"/>
    <dgm:cxn modelId="{00DE7F08-6B78-422F-886E-3EFD9B51C34C}" type="presOf" srcId="{E3CF3C1A-A5A1-4E91-B96E-5FAA47C959B6}" destId="{F24DAB0C-435A-442F-88A0-88618A8B37F1}" srcOrd="0" destOrd="0" presId="urn:microsoft.com/office/officeart/2005/8/layout/hierarchy3"/>
    <dgm:cxn modelId="{58B8420B-16EC-47AC-816B-56EDB47D536E}" type="presOf" srcId="{454D1689-2CBE-4F4A-82A9-CF9FFA2B38C8}" destId="{91F02C2F-C651-4000-AB64-C55FA8A0485B}" srcOrd="0" destOrd="0" presId="urn:microsoft.com/office/officeart/2005/8/layout/hierarchy3"/>
    <dgm:cxn modelId="{CAEA8F0B-D2FD-4B5D-ABFE-7331B09F0A2A}" type="presOf" srcId="{C178211D-1BD0-47C2-9C81-198F676A0F66}" destId="{4C6FD133-CC13-42E0-9218-AD9DBB9D9B98}" srcOrd="0" destOrd="0" presId="urn:microsoft.com/office/officeart/2005/8/layout/hierarchy3"/>
    <dgm:cxn modelId="{8AC0480E-54D4-42AF-B08B-35F2C73BD9D8}" type="presOf" srcId="{5B0F5206-0BBB-4B7E-A793-52DA4703B4F9}" destId="{A96471DF-F7AE-44C4-8417-78781EC7E598}" srcOrd="0" destOrd="0" presId="urn:microsoft.com/office/officeart/2005/8/layout/hierarchy3"/>
    <dgm:cxn modelId="{0A6DEF11-45ED-41B7-B6E9-49A3915A5151}" type="presOf" srcId="{871DD950-561E-4F6F-8B5A-26891DEDB428}" destId="{ADB51231-15EA-41BA-AB6F-EB3CAC78BE59}" srcOrd="0" destOrd="0" presId="urn:microsoft.com/office/officeart/2005/8/layout/hierarchy3"/>
    <dgm:cxn modelId="{8C9B3B16-F9DA-4471-B786-7DD65C7FCE3E}" type="presOf" srcId="{456EAC76-A56D-4A0C-B71C-F0A0CE2CB2B8}" destId="{278137B7-1DAD-4B2F-AC20-027A1772A972}" srcOrd="0" destOrd="0" presId="urn:microsoft.com/office/officeart/2005/8/layout/hierarchy3"/>
    <dgm:cxn modelId="{97FFC216-0D56-4A56-8ED9-0ED37CD28D66}" srcId="{11B01374-28BD-408E-A1AB-9E67C76DFFF5}" destId="{84A6F85A-DA04-4CCE-A530-DBE1E0F6C5A9}" srcOrd="2" destOrd="0" parTransId="{68B301E1-5D0D-4F5A-937D-338C9678105B}" sibTransId="{8173EBC0-331C-4436-BAAE-76274781ECAF}"/>
    <dgm:cxn modelId="{3D6BB11A-6B7B-4D84-B3DB-25046FE09A5D}" srcId="{952B3CC2-A2F2-4939-AA59-429021CBDDF1}" destId="{57A246CF-B6B6-4EE7-B31A-86B712E0C464}" srcOrd="4" destOrd="0" parTransId="{C178211D-1BD0-47C2-9C81-198F676A0F66}" sibTransId="{1C3558E7-3A8A-4785-A81E-7EEA6D18E3BE}"/>
    <dgm:cxn modelId="{6F599F1D-5AF6-42C3-B918-D80C3D9969B4}" type="presOf" srcId="{622B19E6-DA2C-4110-9483-65204E0B22CB}" destId="{8E4B7664-2880-4CC0-9030-427D8A1B38EC}" srcOrd="0" destOrd="0" presId="urn:microsoft.com/office/officeart/2005/8/layout/hierarchy3"/>
    <dgm:cxn modelId="{1169152B-22CE-4145-B9ED-4623457BE418}" type="presOf" srcId="{0ADDB374-BADB-48D8-9CE1-A081A9718186}" destId="{2789CC38-1CF9-4498-9257-D14DD07C5723}" srcOrd="0" destOrd="0" presId="urn:microsoft.com/office/officeart/2005/8/layout/hierarchy3"/>
    <dgm:cxn modelId="{49E82931-3412-47D1-AF51-6225FB324AA1}" type="presOf" srcId="{2244F8B6-2701-4D6C-8EB5-EB0F8F26DB19}" destId="{D87FE3AF-A844-4F16-B8B4-9F2A2A62EBF4}" srcOrd="0" destOrd="0" presId="urn:microsoft.com/office/officeart/2005/8/layout/hierarchy3"/>
    <dgm:cxn modelId="{51B6B033-20BF-4E42-9134-48488F3F4A65}" srcId="{6B877577-F6EA-40D3-936E-8CEEA3FDAD5B}" destId="{6DB85380-84EE-4D6E-88CD-318E66FD01B7}" srcOrd="4" destOrd="0" parTransId="{73FBBC06-2722-4CB5-8FBB-44B0708CADB0}" sibTransId="{125F961C-B391-42D9-A7BB-1BC1F79975F7}"/>
    <dgm:cxn modelId="{C89B2034-1AA5-48C5-B21B-7BF41D6CF1E8}" srcId="{11B01374-28BD-408E-A1AB-9E67C76DFFF5}" destId="{952B3CC2-A2F2-4939-AA59-429021CBDDF1}" srcOrd="0" destOrd="0" parTransId="{ADFC06B3-C2E2-4A03-87DC-6BDC672027F9}" sibTransId="{43C170A9-EA4F-47EF-AD4F-BBF0709721FC}"/>
    <dgm:cxn modelId="{F9B2D236-86F0-4292-A3AD-6220F399ABC2}" type="presOf" srcId="{30F9F1DA-C628-4AF4-9A84-D1A0A071F3B8}" destId="{E3605EA8-2534-4A0D-97CF-439368021626}" srcOrd="0" destOrd="0" presId="urn:microsoft.com/office/officeart/2005/8/layout/hierarchy3"/>
    <dgm:cxn modelId="{4938DF39-105E-415E-8AFD-85E6514368BA}" type="presOf" srcId="{6B877577-F6EA-40D3-936E-8CEEA3FDAD5B}" destId="{F87F6DCB-C622-44B3-AA4F-C19661F5F098}" srcOrd="1" destOrd="0" presId="urn:microsoft.com/office/officeart/2005/8/layout/hierarchy3"/>
    <dgm:cxn modelId="{E2D01647-3C0B-4E0E-8958-8AF8EA1E5E2C}" type="presOf" srcId="{57A246CF-B6B6-4EE7-B31A-86B712E0C464}" destId="{5C1BB061-A89C-4BC0-A77A-EBD973122C13}" srcOrd="0" destOrd="0" presId="urn:microsoft.com/office/officeart/2005/8/layout/hierarchy3"/>
    <dgm:cxn modelId="{12F3F752-BD41-4D00-A29E-2DEFCD714040}" srcId="{6B877577-F6EA-40D3-936E-8CEEA3FDAD5B}" destId="{EDD110FD-FE39-4766-B37E-41C1889D9D4E}" srcOrd="5" destOrd="0" parTransId="{ABDF6DCC-2886-4E29-8102-D8E48A520453}" sibTransId="{ED9D0007-6C4E-4FBD-8F36-B835009C920E}"/>
    <dgm:cxn modelId="{8C45BA56-8FCD-4FD0-8DCA-64D29F24158F}" type="presOf" srcId="{EDD110FD-FE39-4766-B37E-41C1889D9D4E}" destId="{73C21696-6C61-42DE-A714-320B9AED5C45}" srcOrd="0" destOrd="0" presId="urn:microsoft.com/office/officeart/2005/8/layout/hierarchy3"/>
    <dgm:cxn modelId="{F38EF766-E663-4093-A8D4-6E2C5A0C0AE2}" type="presOf" srcId="{B63C5B1D-4EDF-4889-821B-3BEAB6FF5A91}" destId="{DD073FAC-0753-4C7F-821B-F53D47B00E7B}" srcOrd="0" destOrd="0" presId="urn:microsoft.com/office/officeart/2005/8/layout/hierarchy3"/>
    <dgm:cxn modelId="{1308CF6F-BE0D-49AA-9670-08E240A23911}" type="presOf" srcId="{842899B2-C521-4CA9-9839-4D7C1D5DDC60}" destId="{668256D9-A085-48D6-860B-494226377442}" srcOrd="0" destOrd="0" presId="urn:microsoft.com/office/officeart/2005/8/layout/hierarchy3"/>
    <dgm:cxn modelId="{62D91F77-B55B-43AB-A88E-26DDA9D88C2A}" srcId="{6B877577-F6EA-40D3-936E-8CEEA3FDAD5B}" destId="{842899B2-C521-4CA9-9839-4D7C1D5DDC60}" srcOrd="0" destOrd="0" parTransId="{622B19E6-DA2C-4110-9483-65204E0B22CB}" sibTransId="{97A514BE-7278-4C26-85A3-2D5A5F2DB11C}"/>
    <dgm:cxn modelId="{5FECAE78-3EFF-4A62-B0D0-9FDECBBAC2FD}" type="presOf" srcId="{11B01374-28BD-408E-A1AB-9E67C76DFFF5}" destId="{7D62DE1B-1BB6-4961-9152-F860ED3FAB9C}" srcOrd="0" destOrd="0" presId="urn:microsoft.com/office/officeart/2005/8/layout/hierarchy3"/>
    <dgm:cxn modelId="{360E517C-2B5D-4DA0-B833-407D9BB73D87}" type="presOf" srcId="{96700411-6F62-4225-ACDF-FBCF6A393EC0}" destId="{F0C8A3FA-CF29-49AE-94BC-7BB6F1A1174E}" srcOrd="0" destOrd="0" presId="urn:microsoft.com/office/officeart/2005/8/layout/hierarchy3"/>
    <dgm:cxn modelId="{35596C80-980A-4E8C-9FAF-04746E2AF316}" srcId="{11B01374-28BD-408E-A1AB-9E67C76DFFF5}" destId="{6B877577-F6EA-40D3-936E-8CEEA3FDAD5B}" srcOrd="1" destOrd="0" parTransId="{3C83E1AF-EB32-4FE2-B61C-2583A39F9739}" sibTransId="{0E1793B5-EAB3-4EE6-8F38-6DF8C24A4D80}"/>
    <dgm:cxn modelId="{9BE18081-89F4-4658-9ECD-5F8B19E49CC4}" type="presOf" srcId="{A2ACEF06-D5CA-4641-BABD-D8B123707D31}" destId="{4A6AD376-8F53-4C33-8780-CBE85DDDB4CD}" srcOrd="0" destOrd="0" presId="urn:microsoft.com/office/officeart/2005/8/layout/hierarchy3"/>
    <dgm:cxn modelId="{C204C386-2D95-4790-94A0-3AF8A0A23997}" srcId="{6B877577-F6EA-40D3-936E-8CEEA3FDAD5B}" destId="{4BFA1177-5043-40DA-8EC6-0D611D874000}" srcOrd="2" destOrd="0" parTransId="{E3CF3C1A-A5A1-4E91-B96E-5FAA47C959B6}" sibTransId="{2F90A9D0-5A37-460E-AE19-24E5C24855B9}"/>
    <dgm:cxn modelId="{CA5F9687-6EE9-45D0-8391-9EF4AEFABF63}" srcId="{84A6F85A-DA04-4CCE-A530-DBE1E0F6C5A9}" destId="{35AD80B3-6101-45CA-AC58-017D909361FC}" srcOrd="1" destOrd="0" parTransId="{456EAC76-A56D-4A0C-B71C-F0A0CE2CB2B8}" sibTransId="{3B95D873-4B8E-4C63-9750-2DE740B1EB73}"/>
    <dgm:cxn modelId="{42A15588-627F-469E-A810-6973885CCC77}" type="presOf" srcId="{73FBBC06-2722-4CB5-8FBB-44B0708CADB0}" destId="{A5649163-B634-4E77-A358-4BD4FE4FBE45}" srcOrd="0" destOrd="0" presId="urn:microsoft.com/office/officeart/2005/8/layout/hierarchy3"/>
    <dgm:cxn modelId="{D477708B-96F3-44F8-92DF-8619BFE7AEC8}" type="presOf" srcId="{04B4BCAD-28EB-4106-91D8-EDA411286807}" destId="{16DA2CD0-34B7-426C-8D1E-8F6E47F6D90B}" srcOrd="0" destOrd="0" presId="urn:microsoft.com/office/officeart/2005/8/layout/hierarchy3"/>
    <dgm:cxn modelId="{F7D3418C-CA69-48AB-9639-457A143D1755}" type="presOf" srcId="{6DB85380-84EE-4D6E-88CD-318E66FD01B7}" destId="{A12FCF0D-0A1A-4C9F-AE7C-65820FAF31DE}" srcOrd="0" destOrd="0" presId="urn:microsoft.com/office/officeart/2005/8/layout/hierarchy3"/>
    <dgm:cxn modelId="{F155CD96-108C-40B7-B763-99FB7A7DD8CA}" srcId="{84A6F85A-DA04-4CCE-A530-DBE1E0F6C5A9}" destId="{6B67FCC0-3550-481D-9F73-A4E0F751ED0C}" srcOrd="2" destOrd="0" parTransId="{23F20F2A-A6FF-4218-97E4-8EEA5F7AB5E4}" sibTransId="{EAAE491D-9EC8-4648-90B5-8A95BA4EDA79}"/>
    <dgm:cxn modelId="{D0BDBCA4-00F0-416C-A6D9-CD0808E28A02}" type="presOf" srcId="{84A6F85A-DA04-4CCE-A530-DBE1E0F6C5A9}" destId="{7B7A9EA3-AD83-49EC-944F-C271259871FB}" srcOrd="1" destOrd="0" presId="urn:microsoft.com/office/officeart/2005/8/layout/hierarchy3"/>
    <dgm:cxn modelId="{4DE93CA6-AE5C-4449-A189-A28EABCE525F}" type="presOf" srcId="{6B67FCC0-3550-481D-9F73-A4E0F751ED0C}" destId="{617ADE2A-B33E-4638-B119-0548ADF2D7C0}" srcOrd="0" destOrd="0" presId="urn:microsoft.com/office/officeart/2005/8/layout/hierarchy3"/>
    <dgm:cxn modelId="{D16569A7-0E88-4DB2-A013-DDA70BC6CB9F}" type="presOf" srcId="{6B877577-F6EA-40D3-936E-8CEEA3FDAD5B}" destId="{7AB4D047-0866-4220-8729-B9CB858A7A79}" srcOrd="0" destOrd="0" presId="urn:microsoft.com/office/officeart/2005/8/layout/hierarchy3"/>
    <dgm:cxn modelId="{5B56BBA8-FC26-46C6-B280-613233DE7F89}" type="presOf" srcId="{952B3CC2-A2F2-4939-AA59-429021CBDDF1}" destId="{5BBBAD52-5749-41CD-BB37-2EF9D9F79BE7}" srcOrd="1" destOrd="0" presId="urn:microsoft.com/office/officeart/2005/8/layout/hierarchy3"/>
    <dgm:cxn modelId="{8408B7BA-B03B-410A-A94C-2AAD95364DDF}" type="presOf" srcId="{952B3CC2-A2F2-4939-AA59-429021CBDDF1}" destId="{C6DAC0DF-E487-4FA2-A48F-19986FB796B9}" srcOrd="0" destOrd="0" presId="urn:microsoft.com/office/officeart/2005/8/layout/hierarchy3"/>
    <dgm:cxn modelId="{EE49CEBE-0396-4E57-B107-A857988506C6}" type="presOf" srcId="{BB561A08-3A64-4496-8BF7-705B8CDAF58B}" destId="{29A0D1F3-953A-444C-A11A-4AA1326C784E}" srcOrd="0" destOrd="0" presId="urn:microsoft.com/office/officeart/2005/8/layout/hierarchy3"/>
    <dgm:cxn modelId="{3E84CDC4-2CB7-4CD2-AE4E-4E54CB91917E}" type="presOf" srcId="{9BDCC7A0-F2D8-4AB6-984E-C4424D844631}" destId="{993F07B5-C434-4285-80EE-C5460F52767A}" srcOrd="0" destOrd="0" presId="urn:microsoft.com/office/officeart/2005/8/layout/hierarchy3"/>
    <dgm:cxn modelId="{C5FCF6CA-738E-4E6A-8502-BBE352C99DC4}" type="presOf" srcId="{23F20F2A-A6FF-4218-97E4-8EEA5F7AB5E4}" destId="{FE9659FA-A68F-4367-A8FE-9A4F3E7A97D3}" srcOrd="0" destOrd="0" presId="urn:microsoft.com/office/officeart/2005/8/layout/hierarchy3"/>
    <dgm:cxn modelId="{2300D0D3-A6BA-4895-8A3A-BBABB835ED88}" type="presOf" srcId="{EFCB6260-FDC9-4782-B63F-4D3A8A0A2B96}" destId="{316012F0-2D7C-4315-A0BB-AA1B30A7CEC2}" srcOrd="0" destOrd="0" presId="urn:microsoft.com/office/officeart/2005/8/layout/hierarchy3"/>
    <dgm:cxn modelId="{E7F8B0D6-F021-4B77-B969-5B727955FFCD}" srcId="{952B3CC2-A2F2-4939-AA59-429021CBDDF1}" destId="{454D1689-2CBE-4F4A-82A9-CF9FFA2B38C8}" srcOrd="0" destOrd="0" parTransId="{A2ACEF06-D5CA-4641-BABD-D8B123707D31}" sibTransId="{C281DB80-6741-460B-B817-775BBA383B7C}"/>
    <dgm:cxn modelId="{9A68DFD7-ECEC-44A9-A511-CBA8DC49FFBE}" srcId="{952B3CC2-A2F2-4939-AA59-429021CBDDF1}" destId="{9BDCC7A0-F2D8-4AB6-984E-C4424D844631}" srcOrd="3" destOrd="0" parTransId="{2244F8B6-2701-4D6C-8EB5-EB0F8F26DB19}" sibTransId="{D7C241B2-873A-4874-86B9-0110436A0A9B}"/>
    <dgm:cxn modelId="{DB7D96DB-56EA-41CC-924F-4FE3A1857725}" type="presOf" srcId="{FB900F16-9207-474D-A0A9-8AB0D0E956FF}" destId="{2BC9CE89-CE5F-41A3-9FD9-3287C0D019FC}" srcOrd="0" destOrd="0" presId="urn:microsoft.com/office/officeart/2005/8/layout/hierarchy3"/>
    <dgm:cxn modelId="{E7061CE0-E84F-4F50-8AEE-7333DAA6D31E}" type="presOf" srcId="{35AD80B3-6101-45CA-AC58-017D909361FC}" destId="{9A3F8D5A-8570-4DF3-A2EC-D7EC8FFCB8A8}" srcOrd="0" destOrd="0" presId="urn:microsoft.com/office/officeart/2005/8/layout/hierarchy3"/>
    <dgm:cxn modelId="{3F7296E6-E302-4C10-87B0-8DFD36C49C76}" srcId="{952B3CC2-A2F2-4939-AA59-429021CBDDF1}" destId="{5B0F5206-0BBB-4B7E-A793-52DA4703B4F9}" srcOrd="5" destOrd="0" parTransId="{0ADDB374-BADB-48D8-9CE1-A081A9718186}" sibTransId="{13763A7F-0D13-4D85-9152-4C73A25BA3C5}"/>
    <dgm:cxn modelId="{B3234FE8-FA12-4CF3-8E2D-E1687D83F6E9}" srcId="{6B877577-F6EA-40D3-936E-8CEEA3FDAD5B}" destId="{96700411-6F62-4225-ACDF-FBCF6A393EC0}" srcOrd="3" destOrd="0" parTransId="{7FB0799F-57C2-4580-8B02-407BC00C31FA}" sibTransId="{75E786CA-EA73-454E-8FA5-415B0612A73C}"/>
    <dgm:cxn modelId="{66B333F3-6AFB-4DA5-80CB-5E3CB3B356F9}" type="presOf" srcId="{DAE7C20F-53A8-480F-BC76-3BBDD272BD9C}" destId="{E55A24EF-3CF9-4F88-BB31-FD2C829A72DC}" srcOrd="0" destOrd="0" presId="urn:microsoft.com/office/officeart/2005/8/layout/hierarchy3"/>
    <dgm:cxn modelId="{4573D1F5-2917-40E7-BAB7-2EC8BAA592FE}" type="presOf" srcId="{4BFA1177-5043-40DA-8EC6-0D611D874000}" destId="{55A35D68-ECFF-4864-A44A-97656F3C9416}" srcOrd="0" destOrd="0" presId="urn:microsoft.com/office/officeart/2005/8/layout/hierarchy3"/>
    <dgm:cxn modelId="{084C2DF6-C870-47F0-9F4A-7F9E594C8239}" type="presOf" srcId="{ABDF6DCC-2886-4E29-8102-D8E48A520453}" destId="{CD26A418-ECC2-4464-A319-EB461BE9915D}" srcOrd="0" destOrd="0" presId="urn:microsoft.com/office/officeart/2005/8/layout/hierarchy3"/>
    <dgm:cxn modelId="{359C99F7-B5E0-4BA7-B904-58CF8AC2DDE6}" type="presOf" srcId="{7FB0799F-57C2-4580-8B02-407BC00C31FA}" destId="{F6E40DCE-F5DC-4402-8CB2-5A927737C3FE}" srcOrd="0" destOrd="0" presId="urn:microsoft.com/office/officeart/2005/8/layout/hierarchy3"/>
    <dgm:cxn modelId="{F7AC51F8-53C2-4F29-8BA8-45D9188B1471}" srcId="{952B3CC2-A2F2-4939-AA59-429021CBDDF1}" destId="{871DD950-561E-4F6F-8B5A-26891DEDB428}" srcOrd="2" destOrd="0" parTransId="{30F9F1DA-C628-4AF4-9A84-D1A0A071F3B8}" sibTransId="{A1802A46-768F-40CE-8081-5A11323549ED}"/>
    <dgm:cxn modelId="{280F99FB-B97A-4EF7-807F-0B2F1C8DF6ED}" srcId="{6B877577-F6EA-40D3-936E-8CEEA3FDAD5B}" destId="{FB900F16-9207-474D-A0A9-8AB0D0E956FF}" srcOrd="1" destOrd="0" parTransId="{DAE7C20F-53A8-480F-BC76-3BBDD272BD9C}" sibTransId="{E63F5ECC-213C-4864-8648-0FA194B367FD}"/>
    <dgm:cxn modelId="{13A39CFE-B20F-4C0F-9658-D9C1B43EAB55}" srcId="{952B3CC2-A2F2-4939-AA59-429021CBDDF1}" destId="{04B4BCAD-28EB-4106-91D8-EDA411286807}" srcOrd="1" destOrd="0" parTransId="{B63C5B1D-4EDF-4889-821B-3BEAB6FF5A91}" sibTransId="{FD017829-F3B1-4587-BCC4-95EE9FB3EE81}"/>
    <dgm:cxn modelId="{C3B14AFB-B8A9-47A6-ACF7-0E9929D20CB8}" type="presParOf" srcId="{7D62DE1B-1BB6-4961-9152-F860ED3FAB9C}" destId="{D1DF3BF6-58FD-49F8-ACAE-3C9336CA2555}" srcOrd="0" destOrd="0" presId="urn:microsoft.com/office/officeart/2005/8/layout/hierarchy3"/>
    <dgm:cxn modelId="{EEBC015B-54E6-49A3-9D25-14DDE16B6D94}" type="presParOf" srcId="{D1DF3BF6-58FD-49F8-ACAE-3C9336CA2555}" destId="{4F7C6B61-155F-4E1F-B77E-20F7FC15B65D}" srcOrd="0" destOrd="0" presId="urn:microsoft.com/office/officeart/2005/8/layout/hierarchy3"/>
    <dgm:cxn modelId="{0BAF599A-AD59-4E4C-9A12-15504774F6C5}" type="presParOf" srcId="{4F7C6B61-155F-4E1F-B77E-20F7FC15B65D}" destId="{C6DAC0DF-E487-4FA2-A48F-19986FB796B9}" srcOrd="0" destOrd="0" presId="urn:microsoft.com/office/officeart/2005/8/layout/hierarchy3"/>
    <dgm:cxn modelId="{C24FDCDD-931A-46B8-B134-94022E35A9F8}" type="presParOf" srcId="{4F7C6B61-155F-4E1F-B77E-20F7FC15B65D}" destId="{5BBBAD52-5749-41CD-BB37-2EF9D9F79BE7}" srcOrd="1" destOrd="0" presId="urn:microsoft.com/office/officeart/2005/8/layout/hierarchy3"/>
    <dgm:cxn modelId="{9640F4A6-F36B-475A-823C-325C380B3141}" type="presParOf" srcId="{D1DF3BF6-58FD-49F8-ACAE-3C9336CA2555}" destId="{7B3FCD66-FFA7-45A9-AAE0-675668EF449D}" srcOrd="1" destOrd="0" presId="urn:microsoft.com/office/officeart/2005/8/layout/hierarchy3"/>
    <dgm:cxn modelId="{531330C5-8A22-414E-B2BE-7C1DD1D798A5}" type="presParOf" srcId="{7B3FCD66-FFA7-45A9-AAE0-675668EF449D}" destId="{4A6AD376-8F53-4C33-8780-CBE85DDDB4CD}" srcOrd="0" destOrd="0" presId="urn:microsoft.com/office/officeart/2005/8/layout/hierarchy3"/>
    <dgm:cxn modelId="{F6830033-69D4-4C53-BB17-BE9BC6592A53}" type="presParOf" srcId="{7B3FCD66-FFA7-45A9-AAE0-675668EF449D}" destId="{91F02C2F-C651-4000-AB64-C55FA8A0485B}" srcOrd="1" destOrd="0" presId="urn:microsoft.com/office/officeart/2005/8/layout/hierarchy3"/>
    <dgm:cxn modelId="{BFE96F57-F38E-4444-BF13-0724549CB012}" type="presParOf" srcId="{7B3FCD66-FFA7-45A9-AAE0-675668EF449D}" destId="{DD073FAC-0753-4C7F-821B-F53D47B00E7B}" srcOrd="2" destOrd="0" presId="urn:microsoft.com/office/officeart/2005/8/layout/hierarchy3"/>
    <dgm:cxn modelId="{158A45A5-B1C5-469E-A5E7-62CEC8F3F09E}" type="presParOf" srcId="{7B3FCD66-FFA7-45A9-AAE0-675668EF449D}" destId="{16DA2CD0-34B7-426C-8D1E-8F6E47F6D90B}" srcOrd="3" destOrd="0" presId="urn:microsoft.com/office/officeart/2005/8/layout/hierarchy3"/>
    <dgm:cxn modelId="{0EA3EE77-C3D7-49B9-ADF5-BD64D89FF601}" type="presParOf" srcId="{7B3FCD66-FFA7-45A9-AAE0-675668EF449D}" destId="{E3605EA8-2534-4A0D-97CF-439368021626}" srcOrd="4" destOrd="0" presId="urn:microsoft.com/office/officeart/2005/8/layout/hierarchy3"/>
    <dgm:cxn modelId="{F1C5BDA5-3693-4B50-B77B-3F6FB6291B61}" type="presParOf" srcId="{7B3FCD66-FFA7-45A9-AAE0-675668EF449D}" destId="{ADB51231-15EA-41BA-AB6F-EB3CAC78BE59}" srcOrd="5" destOrd="0" presId="urn:microsoft.com/office/officeart/2005/8/layout/hierarchy3"/>
    <dgm:cxn modelId="{11D2C3D4-A960-45D3-94A6-CB06891681C2}" type="presParOf" srcId="{7B3FCD66-FFA7-45A9-AAE0-675668EF449D}" destId="{D87FE3AF-A844-4F16-B8B4-9F2A2A62EBF4}" srcOrd="6" destOrd="0" presId="urn:microsoft.com/office/officeart/2005/8/layout/hierarchy3"/>
    <dgm:cxn modelId="{B6BDF8BA-9056-411C-B605-B7E0E8E6471D}" type="presParOf" srcId="{7B3FCD66-FFA7-45A9-AAE0-675668EF449D}" destId="{993F07B5-C434-4285-80EE-C5460F52767A}" srcOrd="7" destOrd="0" presId="urn:microsoft.com/office/officeart/2005/8/layout/hierarchy3"/>
    <dgm:cxn modelId="{1A910865-9C1A-4A43-BD24-EB4764D730FE}" type="presParOf" srcId="{7B3FCD66-FFA7-45A9-AAE0-675668EF449D}" destId="{4C6FD133-CC13-42E0-9218-AD9DBB9D9B98}" srcOrd="8" destOrd="0" presId="urn:microsoft.com/office/officeart/2005/8/layout/hierarchy3"/>
    <dgm:cxn modelId="{93C9D318-31CC-4F4C-A664-9E7208DE361D}" type="presParOf" srcId="{7B3FCD66-FFA7-45A9-AAE0-675668EF449D}" destId="{5C1BB061-A89C-4BC0-A77A-EBD973122C13}" srcOrd="9" destOrd="0" presId="urn:microsoft.com/office/officeart/2005/8/layout/hierarchy3"/>
    <dgm:cxn modelId="{B0276F06-59B7-462D-A02C-8F57BE1BF426}" type="presParOf" srcId="{7B3FCD66-FFA7-45A9-AAE0-675668EF449D}" destId="{2789CC38-1CF9-4498-9257-D14DD07C5723}" srcOrd="10" destOrd="0" presId="urn:microsoft.com/office/officeart/2005/8/layout/hierarchy3"/>
    <dgm:cxn modelId="{6E508687-2CAA-4CDC-87A7-098B10B97E54}" type="presParOf" srcId="{7B3FCD66-FFA7-45A9-AAE0-675668EF449D}" destId="{A96471DF-F7AE-44C4-8417-78781EC7E598}" srcOrd="11" destOrd="0" presId="urn:microsoft.com/office/officeart/2005/8/layout/hierarchy3"/>
    <dgm:cxn modelId="{86BE6340-9766-4ACC-9EB5-25432AF1078C}" type="presParOf" srcId="{7D62DE1B-1BB6-4961-9152-F860ED3FAB9C}" destId="{D06A9DA0-F908-45B5-B0D3-22D4512C5B8C}" srcOrd="1" destOrd="0" presId="urn:microsoft.com/office/officeart/2005/8/layout/hierarchy3"/>
    <dgm:cxn modelId="{0526A6D0-C0A8-42CC-9D1A-DC88F1A05946}" type="presParOf" srcId="{D06A9DA0-F908-45B5-B0D3-22D4512C5B8C}" destId="{41B2A5B7-CAC9-42C2-9D6A-F9D8CEF23C14}" srcOrd="0" destOrd="0" presId="urn:microsoft.com/office/officeart/2005/8/layout/hierarchy3"/>
    <dgm:cxn modelId="{C3FB93FF-4AE2-4B80-99CA-0F8938FA9E9E}" type="presParOf" srcId="{41B2A5B7-CAC9-42C2-9D6A-F9D8CEF23C14}" destId="{7AB4D047-0866-4220-8729-B9CB858A7A79}" srcOrd="0" destOrd="0" presId="urn:microsoft.com/office/officeart/2005/8/layout/hierarchy3"/>
    <dgm:cxn modelId="{9870012E-6F1D-422B-A929-A90BE3A8498A}" type="presParOf" srcId="{41B2A5B7-CAC9-42C2-9D6A-F9D8CEF23C14}" destId="{F87F6DCB-C622-44B3-AA4F-C19661F5F098}" srcOrd="1" destOrd="0" presId="urn:microsoft.com/office/officeart/2005/8/layout/hierarchy3"/>
    <dgm:cxn modelId="{FB5C547C-646E-43A6-9020-CE131459EF09}" type="presParOf" srcId="{D06A9DA0-F908-45B5-B0D3-22D4512C5B8C}" destId="{9E6DE69C-0BD9-454E-9B54-26F02BE5707D}" srcOrd="1" destOrd="0" presId="urn:microsoft.com/office/officeart/2005/8/layout/hierarchy3"/>
    <dgm:cxn modelId="{068A6968-ADBD-413C-87C0-C2C9B6388FBB}" type="presParOf" srcId="{9E6DE69C-0BD9-454E-9B54-26F02BE5707D}" destId="{8E4B7664-2880-4CC0-9030-427D8A1B38EC}" srcOrd="0" destOrd="0" presId="urn:microsoft.com/office/officeart/2005/8/layout/hierarchy3"/>
    <dgm:cxn modelId="{5F615DB4-7AC9-4A43-A80C-55802D99B3D4}" type="presParOf" srcId="{9E6DE69C-0BD9-454E-9B54-26F02BE5707D}" destId="{668256D9-A085-48D6-860B-494226377442}" srcOrd="1" destOrd="0" presId="urn:microsoft.com/office/officeart/2005/8/layout/hierarchy3"/>
    <dgm:cxn modelId="{1D5BDBD7-AFE7-4175-A314-EFD1C346128C}" type="presParOf" srcId="{9E6DE69C-0BD9-454E-9B54-26F02BE5707D}" destId="{E55A24EF-3CF9-4F88-BB31-FD2C829A72DC}" srcOrd="2" destOrd="0" presId="urn:microsoft.com/office/officeart/2005/8/layout/hierarchy3"/>
    <dgm:cxn modelId="{F889603A-229D-45A0-9745-E476476B15B8}" type="presParOf" srcId="{9E6DE69C-0BD9-454E-9B54-26F02BE5707D}" destId="{2BC9CE89-CE5F-41A3-9FD9-3287C0D019FC}" srcOrd="3" destOrd="0" presId="urn:microsoft.com/office/officeart/2005/8/layout/hierarchy3"/>
    <dgm:cxn modelId="{E67B3300-B1C1-4610-9E7B-DEE38F28A954}" type="presParOf" srcId="{9E6DE69C-0BD9-454E-9B54-26F02BE5707D}" destId="{F24DAB0C-435A-442F-88A0-88618A8B37F1}" srcOrd="4" destOrd="0" presId="urn:microsoft.com/office/officeart/2005/8/layout/hierarchy3"/>
    <dgm:cxn modelId="{C5014E70-63C4-414C-AE03-F8385E51335F}" type="presParOf" srcId="{9E6DE69C-0BD9-454E-9B54-26F02BE5707D}" destId="{55A35D68-ECFF-4864-A44A-97656F3C9416}" srcOrd="5" destOrd="0" presId="urn:microsoft.com/office/officeart/2005/8/layout/hierarchy3"/>
    <dgm:cxn modelId="{C67C170A-1DB1-4BFE-86A1-98542BBE745B}" type="presParOf" srcId="{9E6DE69C-0BD9-454E-9B54-26F02BE5707D}" destId="{F6E40DCE-F5DC-4402-8CB2-5A927737C3FE}" srcOrd="6" destOrd="0" presId="urn:microsoft.com/office/officeart/2005/8/layout/hierarchy3"/>
    <dgm:cxn modelId="{C61C13F3-3D3D-4910-9870-1ED56420DEAA}" type="presParOf" srcId="{9E6DE69C-0BD9-454E-9B54-26F02BE5707D}" destId="{F0C8A3FA-CF29-49AE-94BC-7BB6F1A1174E}" srcOrd="7" destOrd="0" presId="urn:microsoft.com/office/officeart/2005/8/layout/hierarchy3"/>
    <dgm:cxn modelId="{D7B94A4F-270C-470F-8694-BF6EB2D6A936}" type="presParOf" srcId="{9E6DE69C-0BD9-454E-9B54-26F02BE5707D}" destId="{A5649163-B634-4E77-A358-4BD4FE4FBE45}" srcOrd="8" destOrd="0" presId="urn:microsoft.com/office/officeart/2005/8/layout/hierarchy3"/>
    <dgm:cxn modelId="{ECFE176D-01A0-4ED4-BAA3-D2FF7E121D34}" type="presParOf" srcId="{9E6DE69C-0BD9-454E-9B54-26F02BE5707D}" destId="{A12FCF0D-0A1A-4C9F-AE7C-65820FAF31DE}" srcOrd="9" destOrd="0" presId="urn:microsoft.com/office/officeart/2005/8/layout/hierarchy3"/>
    <dgm:cxn modelId="{ECB248C7-19E8-4FBE-882C-4FDC197F8FE4}" type="presParOf" srcId="{9E6DE69C-0BD9-454E-9B54-26F02BE5707D}" destId="{CD26A418-ECC2-4464-A319-EB461BE9915D}" srcOrd="10" destOrd="0" presId="urn:microsoft.com/office/officeart/2005/8/layout/hierarchy3"/>
    <dgm:cxn modelId="{9B01A7EF-A2A6-409C-B062-DA133721D17F}" type="presParOf" srcId="{9E6DE69C-0BD9-454E-9B54-26F02BE5707D}" destId="{73C21696-6C61-42DE-A714-320B9AED5C45}" srcOrd="11" destOrd="0" presId="urn:microsoft.com/office/officeart/2005/8/layout/hierarchy3"/>
    <dgm:cxn modelId="{2BB74C5C-53C3-4B5B-AC15-CD99240C6C7E}" type="presParOf" srcId="{7D62DE1B-1BB6-4961-9152-F860ED3FAB9C}" destId="{AD550E50-3847-4DED-A929-CAF7CD095E45}" srcOrd="2" destOrd="0" presId="urn:microsoft.com/office/officeart/2005/8/layout/hierarchy3"/>
    <dgm:cxn modelId="{8837E88E-3646-4D87-BC56-280E0472DE50}" type="presParOf" srcId="{AD550E50-3847-4DED-A929-CAF7CD095E45}" destId="{E2057E36-9814-4FD1-9665-468481BBC466}" srcOrd="0" destOrd="0" presId="urn:microsoft.com/office/officeart/2005/8/layout/hierarchy3"/>
    <dgm:cxn modelId="{C6E070E1-8223-4ADD-BBDD-4B265E1B0303}" type="presParOf" srcId="{E2057E36-9814-4FD1-9665-468481BBC466}" destId="{A48A5C23-3D1F-4CEC-AF3A-A82182984AE0}" srcOrd="0" destOrd="0" presId="urn:microsoft.com/office/officeart/2005/8/layout/hierarchy3"/>
    <dgm:cxn modelId="{B2DCCCC3-E19E-4FED-8676-964276CC15B9}" type="presParOf" srcId="{E2057E36-9814-4FD1-9665-468481BBC466}" destId="{7B7A9EA3-AD83-49EC-944F-C271259871FB}" srcOrd="1" destOrd="0" presId="urn:microsoft.com/office/officeart/2005/8/layout/hierarchy3"/>
    <dgm:cxn modelId="{F9972943-DFE7-4AD3-A62E-C8E9AF2E93C3}" type="presParOf" srcId="{AD550E50-3847-4DED-A929-CAF7CD095E45}" destId="{949D3EC5-A554-4432-8476-842848D7BD89}" srcOrd="1" destOrd="0" presId="urn:microsoft.com/office/officeart/2005/8/layout/hierarchy3"/>
    <dgm:cxn modelId="{0DDAE35F-32A0-4BA5-978F-F2A85D6DBE3E}" type="presParOf" srcId="{949D3EC5-A554-4432-8476-842848D7BD89}" destId="{316012F0-2D7C-4315-A0BB-AA1B30A7CEC2}" srcOrd="0" destOrd="0" presId="urn:microsoft.com/office/officeart/2005/8/layout/hierarchy3"/>
    <dgm:cxn modelId="{B775B268-C575-4D4B-91EE-BF81A8031236}" type="presParOf" srcId="{949D3EC5-A554-4432-8476-842848D7BD89}" destId="{29A0D1F3-953A-444C-A11A-4AA1326C784E}" srcOrd="1" destOrd="0" presId="urn:microsoft.com/office/officeart/2005/8/layout/hierarchy3"/>
    <dgm:cxn modelId="{C8637674-C32D-4D89-8680-EFA81666C595}" type="presParOf" srcId="{949D3EC5-A554-4432-8476-842848D7BD89}" destId="{278137B7-1DAD-4B2F-AC20-027A1772A972}" srcOrd="2" destOrd="0" presId="urn:microsoft.com/office/officeart/2005/8/layout/hierarchy3"/>
    <dgm:cxn modelId="{904A8DF5-21FB-405D-8B85-A773B49AA453}" type="presParOf" srcId="{949D3EC5-A554-4432-8476-842848D7BD89}" destId="{9A3F8D5A-8570-4DF3-A2EC-D7EC8FFCB8A8}" srcOrd="3" destOrd="0" presId="urn:microsoft.com/office/officeart/2005/8/layout/hierarchy3"/>
    <dgm:cxn modelId="{2AAEC137-E5DF-4184-B868-AD12535609D4}" type="presParOf" srcId="{949D3EC5-A554-4432-8476-842848D7BD89}" destId="{FE9659FA-A68F-4367-A8FE-9A4F3E7A97D3}" srcOrd="4" destOrd="0" presId="urn:microsoft.com/office/officeart/2005/8/layout/hierarchy3"/>
    <dgm:cxn modelId="{3E9C5B85-6F9F-4A95-9252-76066095D78C}" type="presParOf" srcId="{949D3EC5-A554-4432-8476-842848D7BD89}" destId="{617ADE2A-B33E-4638-B119-0548ADF2D7C0}"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AC0DF-E487-4FA2-A48F-19986FB796B9}">
      <dsp:nvSpPr>
        <dsp:cNvPr id="0" name=""/>
        <dsp:cNvSpPr/>
      </dsp:nvSpPr>
      <dsp:spPr>
        <a:xfrm>
          <a:off x="3109" y="15842"/>
          <a:ext cx="1654356" cy="827178"/>
        </a:xfrm>
        <a:prstGeom prst="roundRect">
          <a:avLst>
            <a:gd name="adj" fmla="val 10000"/>
          </a:avLst>
        </a:prstGeom>
        <a:solidFill>
          <a:srgbClr val="2E24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GB" sz="1400" b="1" kern="1200"/>
            <a:t>Intranet</a:t>
          </a:r>
        </a:p>
      </dsp:txBody>
      <dsp:txXfrm>
        <a:off x="27336" y="40069"/>
        <a:ext cx="1605902" cy="778724"/>
      </dsp:txXfrm>
    </dsp:sp>
    <dsp:sp modelId="{4A6AD376-8F53-4C33-8780-CBE85DDDB4CD}">
      <dsp:nvSpPr>
        <dsp:cNvPr id="0" name=""/>
        <dsp:cNvSpPr/>
      </dsp:nvSpPr>
      <dsp:spPr>
        <a:xfrm>
          <a:off x="168544" y="843021"/>
          <a:ext cx="165435" cy="397947"/>
        </a:xfrm>
        <a:custGeom>
          <a:avLst/>
          <a:gdLst/>
          <a:ahLst/>
          <a:cxnLst/>
          <a:rect l="0" t="0" r="0" b="0"/>
          <a:pathLst>
            <a:path>
              <a:moveTo>
                <a:pt x="0" y="0"/>
              </a:moveTo>
              <a:lnTo>
                <a:pt x="0" y="397947"/>
              </a:lnTo>
              <a:lnTo>
                <a:pt x="165435" y="397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F02C2F-C651-4000-AB64-C55FA8A0485B}">
      <dsp:nvSpPr>
        <dsp:cNvPr id="0" name=""/>
        <dsp:cNvSpPr/>
      </dsp:nvSpPr>
      <dsp:spPr>
        <a:xfrm>
          <a:off x="333980" y="10498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Home page</a:t>
          </a:r>
        </a:p>
      </dsp:txBody>
      <dsp:txXfrm>
        <a:off x="345177" y="1061012"/>
        <a:ext cx="1030967" cy="359911"/>
      </dsp:txXfrm>
    </dsp:sp>
    <dsp:sp modelId="{DD073FAC-0753-4C7F-821B-F53D47B00E7B}">
      <dsp:nvSpPr>
        <dsp:cNvPr id="0" name=""/>
        <dsp:cNvSpPr/>
      </dsp:nvSpPr>
      <dsp:spPr>
        <a:xfrm>
          <a:off x="168544" y="843021"/>
          <a:ext cx="165435" cy="987046"/>
        </a:xfrm>
        <a:custGeom>
          <a:avLst/>
          <a:gdLst/>
          <a:ahLst/>
          <a:cxnLst/>
          <a:rect l="0" t="0" r="0" b="0"/>
          <a:pathLst>
            <a:path>
              <a:moveTo>
                <a:pt x="0" y="0"/>
              </a:moveTo>
              <a:lnTo>
                <a:pt x="0" y="987046"/>
              </a:lnTo>
              <a:lnTo>
                <a:pt x="165435" y="987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DA2CD0-34B7-426C-8D1E-8F6E47F6D90B}">
      <dsp:nvSpPr>
        <dsp:cNvPr id="0" name=""/>
        <dsp:cNvSpPr/>
      </dsp:nvSpPr>
      <dsp:spPr>
        <a:xfrm>
          <a:off x="333980" y="16389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Tools</a:t>
          </a:r>
        </a:p>
      </dsp:txBody>
      <dsp:txXfrm>
        <a:off x="345177" y="1650112"/>
        <a:ext cx="1030967" cy="359911"/>
      </dsp:txXfrm>
    </dsp:sp>
    <dsp:sp modelId="{E3605EA8-2534-4A0D-97CF-439368021626}">
      <dsp:nvSpPr>
        <dsp:cNvPr id="0" name=""/>
        <dsp:cNvSpPr/>
      </dsp:nvSpPr>
      <dsp:spPr>
        <a:xfrm>
          <a:off x="168544" y="843021"/>
          <a:ext cx="165435" cy="1576146"/>
        </a:xfrm>
        <a:custGeom>
          <a:avLst/>
          <a:gdLst/>
          <a:ahLst/>
          <a:cxnLst/>
          <a:rect l="0" t="0" r="0" b="0"/>
          <a:pathLst>
            <a:path>
              <a:moveTo>
                <a:pt x="0" y="0"/>
              </a:moveTo>
              <a:lnTo>
                <a:pt x="0" y="1576146"/>
              </a:lnTo>
              <a:lnTo>
                <a:pt x="165435" y="1576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51231-15EA-41BA-AB6F-EB3CAC78BE59}">
      <dsp:nvSpPr>
        <dsp:cNvPr id="0" name=""/>
        <dsp:cNvSpPr/>
      </dsp:nvSpPr>
      <dsp:spPr>
        <a:xfrm>
          <a:off x="333980" y="22280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Collaboration</a:t>
          </a:r>
        </a:p>
      </dsp:txBody>
      <dsp:txXfrm>
        <a:off x="345177" y="2239212"/>
        <a:ext cx="1030967" cy="359911"/>
      </dsp:txXfrm>
    </dsp:sp>
    <dsp:sp modelId="{D87FE3AF-A844-4F16-B8B4-9F2A2A62EBF4}">
      <dsp:nvSpPr>
        <dsp:cNvPr id="0" name=""/>
        <dsp:cNvSpPr/>
      </dsp:nvSpPr>
      <dsp:spPr>
        <a:xfrm>
          <a:off x="168544" y="843021"/>
          <a:ext cx="165435" cy="2160924"/>
        </a:xfrm>
        <a:custGeom>
          <a:avLst/>
          <a:gdLst/>
          <a:ahLst/>
          <a:cxnLst/>
          <a:rect l="0" t="0" r="0" b="0"/>
          <a:pathLst>
            <a:path>
              <a:moveTo>
                <a:pt x="0" y="0"/>
              </a:moveTo>
              <a:lnTo>
                <a:pt x="0" y="2160924"/>
              </a:lnTo>
              <a:lnTo>
                <a:pt x="165435" y="2160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F07B5-C434-4285-80EE-C5460F52767A}">
      <dsp:nvSpPr>
        <dsp:cNvPr id="0" name=""/>
        <dsp:cNvSpPr/>
      </dsp:nvSpPr>
      <dsp:spPr>
        <a:xfrm>
          <a:off x="333980" y="2817115"/>
          <a:ext cx="1087666" cy="373661"/>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Landing page x</a:t>
          </a:r>
        </a:p>
      </dsp:txBody>
      <dsp:txXfrm>
        <a:off x="344924" y="2828059"/>
        <a:ext cx="1065778" cy="351773"/>
      </dsp:txXfrm>
    </dsp:sp>
    <dsp:sp modelId="{4C6FD133-CC13-42E0-9218-AD9DBB9D9B98}">
      <dsp:nvSpPr>
        <dsp:cNvPr id="0" name=""/>
        <dsp:cNvSpPr/>
      </dsp:nvSpPr>
      <dsp:spPr>
        <a:xfrm>
          <a:off x="168544" y="843021"/>
          <a:ext cx="165435" cy="2748626"/>
        </a:xfrm>
        <a:custGeom>
          <a:avLst/>
          <a:gdLst/>
          <a:ahLst/>
          <a:cxnLst/>
          <a:rect l="0" t="0" r="0" b="0"/>
          <a:pathLst>
            <a:path>
              <a:moveTo>
                <a:pt x="0" y="0"/>
              </a:moveTo>
              <a:lnTo>
                <a:pt x="0" y="2748626"/>
              </a:lnTo>
              <a:lnTo>
                <a:pt x="165435" y="27486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BB061-A89C-4BC0-A77A-EBD973122C13}">
      <dsp:nvSpPr>
        <dsp:cNvPr id="0" name=""/>
        <dsp:cNvSpPr/>
      </dsp:nvSpPr>
      <dsp:spPr>
        <a:xfrm>
          <a:off x="333980" y="3397570"/>
          <a:ext cx="1106645" cy="388153"/>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Search</a:t>
          </a:r>
        </a:p>
      </dsp:txBody>
      <dsp:txXfrm>
        <a:off x="345349" y="3408939"/>
        <a:ext cx="1083907" cy="365415"/>
      </dsp:txXfrm>
    </dsp:sp>
    <dsp:sp modelId="{2789CC38-1CF9-4498-9257-D14DD07C5723}">
      <dsp:nvSpPr>
        <dsp:cNvPr id="0" name=""/>
        <dsp:cNvSpPr/>
      </dsp:nvSpPr>
      <dsp:spPr>
        <a:xfrm>
          <a:off x="168544" y="843021"/>
          <a:ext cx="165435" cy="3340650"/>
        </a:xfrm>
        <a:custGeom>
          <a:avLst/>
          <a:gdLst/>
          <a:ahLst/>
          <a:cxnLst/>
          <a:rect l="0" t="0" r="0" b="0"/>
          <a:pathLst>
            <a:path>
              <a:moveTo>
                <a:pt x="0" y="0"/>
              </a:moveTo>
              <a:lnTo>
                <a:pt x="0" y="3340650"/>
              </a:lnTo>
              <a:lnTo>
                <a:pt x="165435" y="33406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6471DF-F7AE-44C4-8417-78781EC7E598}">
      <dsp:nvSpPr>
        <dsp:cNvPr id="0" name=""/>
        <dsp:cNvSpPr/>
      </dsp:nvSpPr>
      <dsp:spPr>
        <a:xfrm>
          <a:off x="333980" y="3992518"/>
          <a:ext cx="1053361" cy="382305"/>
        </a:xfrm>
        <a:prstGeom prst="roundRect">
          <a:avLst>
            <a:gd name="adj" fmla="val 10000"/>
          </a:avLst>
        </a:prstGeom>
        <a:solidFill>
          <a:srgbClr val="D6D1E1"/>
        </a:solidFill>
        <a:ln w="12700" cap="flat" cmpd="sng" algn="ctr">
          <a:solidFill>
            <a:schemeClr val="bg1">
              <a:lumMod val="95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t>Tools</a:t>
          </a:r>
        </a:p>
      </dsp:txBody>
      <dsp:txXfrm>
        <a:off x="345177" y="4003715"/>
        <a:ext cx="1030967" cy="359911"/>
      </dsp:txXfrm>
    </dsp:sp>
    <dsp:sp modelId="{7AB4D047-0866-4220-8729-B9CB858A7A79}">
      <dsp:nvSpPr>
        <dsp:cNvPr id="0" name=""/>
        <dsp:cNvSpPr/>
      </dsp:nvSpPr>
      <dsp:spPr>
        <a:xfrm>
          <a:off x="2071054" y="15842"/>
          <a:ext cx="1946681" cy="837625"/>
        </a:xfrm>
        <a:prstGeom prst="roundRect">
          <a:avLst>
            <a:gd name="adj" fmla="val 10000"/>
          </a:avLst>
        </a:prstGeom>
        <a:solidFill>
          <a:srgbClr val="2E2442"/>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622300">
            <a:lnSpc>
              <a:spcPct val="90000"/>
            </a:lnSpc>
            <a:spcBef>
              <a:spcPct val="0"/>
            </a:spcBef>
            <a:spcAft>
              <a:spcPct val="35000"/>
            </a:spcAft>
            <a:buNone/>
          </a:pPr>
          <a:r>
            <a:rPr lang="en-GB" sz="1400" b="1" kern="1200">
              <a:solidFill>
                <a:srgbClr val="FFFFFF"/>
              </a:solidFill>
              <a:latin typeface="Segoe UI"/>
              <a:ea typeface="+mn-ea"/>
              <a:cs typeface="+mn-cs"/>
            </a:rPr>
            <a:t>Comms Centre</a:t>
          </a:r>
        </a:p>
      </dsp:txBody>
      <dsp:txXfrm>
        <a:off x="2095587" y="40375"/>
        <a:ext cx="1897615" cy="788559"/>
      </dsp:txXfrm>
    </dsp:sp>
    <dsp:sp modelId="{8E4B7664-2880-4CC0-9030-427D8A1B38EC}">
      <dsp:nvSpPr>
        <dsp:cNvPr id="0" name=""/>
        <dsp:cNvSpPr/>
      </dsp:nvSpPr>
      <dsp:spPr>
        <a:xfrm>
          <a:off x="2265722" y="853468"/>
          <a:ext cx="194668" cy="397947"/>
        </a:xfrm>
        <a:custGeom>
          <a:avLst/>
          <a:gdLst/>
          <a:ahLst/>
          <a:cxnLst/>
          <a:rect l="0" t="0" r="0" b="0"/>
          <a:pathLst>
            <a:path>
              <a:moveTo>
                <a:pt x="0" y="0"/>
              </a:moveTo>
              <a:lnTo>
                <a:pt x="0" y="397947"/>
              </a:lnTo>
              <a:lnTo>
                <a:pt x="194668" y="397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8256D9-A085-48D6-860B-494226377442}">
      <dsp:nvSpPr>
        <dsp:cNvPr id="0" name=""/>
        <dsp:cNvSpPr/>
      </dsp:nvSpPr>
      <dsp:spPr>
        <a:xfrm>
          <a:off x="2460390" y="1060262"/>
          <a:ext cx="1178047"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Home</a:t>
          </a:r>
        </a:p>
      </dsp:txBody>
      <dsp:txXfrm>
        <a:off x="2471587" y="1071459"/>
        <a:ext cx="1155653" cy="359911"/>
      </dsp:txXfrm>
    </dsp:sp>
    <dsp:sp modelId="{E55A24EF-3CF9-4F88-BB31-FD2C829A72DC}">
      <dsp:nvSpPr>
        <dsp:cNvPr id="0" name=""/>
        <dsp:cNvSpPr/>
      </dsp:nvSpPr>
      <dsp:spPr>
        <a:xfrm>
          <a:off x="2265722" y="853468"/>
          <a:ext cx="194668" cy="1030477"/>
        </a:xfrm>
        <a:custGeom>
          <a:avLst/>
          <a:gdLst/>
          <a:ahLst/>
          <a:cxnLst/>
          <a:rect l="0" t="0" r="0" b="0"/>
          <a:pathLst>
            <a:path>
              <a:moveTo>
                <a:pt x="0" y="0"/>
              </a:moveTo>
              <a:lnTo>
                <a:pt x="0" y="1030477"/>
              </a:lnTo>
              <a:lnTo>
                <a:pt x="194668" y="10304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C9CE89-CE5F-41A3-9FD9-3287C0D019FC}">
      <dsp:nvSpPr>
        <dsp:cNvPr id="0" name=""/>
        <dsp:cNvSpPr/>
      </dsp:nvSpPr>
      <dsp:spPr>
        <a:xfrm>
          <a:off x="2460390" y="1649362"/>
          <a:ext cx="1180509" cy="469167"/>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bg1"/>
              </a:solidFill>
            </a:rPr>
            <a:t>News</a:t>
          </a:r>
        </a:p>
      </dsp:txBody>
      <dsp:txXfrm>
        <a:off x="2474131" y="1663103"/>
        <a:ext cx="1153027" cy="441685"/>
      </dsp:txXfrm>
    </dsp:sp>
    <dsp:sp modelId="{F24DAB0C-435A-442F-88A0-88618A8B37F1}">
      <dsp:nvSpPr>
        <dsp:cNvPr id="0" name=""/>
        <dsp:cNvSpPr/>
      </dsp:nvSpPr>
      <dsp:spPr>
        <a:xfrm>
          <a:off x="2265722" y="853468"/>
          <a:ext cx="194668" cy="1663008"/>
        </a:xfrm>
        <a:custGeom>
          <a:avLst/>
          <a:gdLst/>
          <a:ahLst/>
          <a:cxnLst/>
          <a:rect l="0" t="0" r="0" b="0"/>
          <a:pathLst>
            <a:path>
              <a:moveTo>
                <a:pt x="0" y="0"/>
              </a:moveTo>
              <a:lnTo>
                <a:pt x="0" y="1663008"/>
              </a:lnTo>
              <a:lnTo>
                <a:pt x="194668" y="16630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A35D68-ECFF-4864-A44A-97656F3C9416}">
      <dsp:nvSpPr>
        <dsp:cNvPr id="0" name=""/>
        <dsp:cNvSpPr/>
      </dsp:nvSpPr>
      <dsp:spPr>
        <a:xfrm>
          <a:off x="2460390" y="2325324"/>
          <a:ext cx="1178047"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Alerts</a:t>
          </a:r>
        </a:p>
      </dsp:txBody>
      <dsp:txXfrm>
        <a:off x="2471587" y="2336521"/>
        <a:ext cx="1155653" cy="359911"/>
      </dsp:txXfrm>
    </dsp:sp>
    <dsp:sp modelId="{F6E40DCE-F5DC-4402-8CB2-5A927737C3FE}">
      <dsp:nvSpPr>
        <dsp:cNvPr id="0" name=""/>
        <dsp:cNvSpPr/>
      </dsp:nvSpPr>
      <dsp:spPr>
        <a:xfrm>
          <a:off x="2265722" y="853468"/>
          <a:ext cx="194668" cy="2252108"/>
        </a:xfrm>
        <a:custGeom>
          <a:avLst/>
          <a:gdLst/>
          <a:ahLst/>
          <a:cxnLst/>
          <a:rect l="0" t="0" r="0" b="0"/>
          <a:pathLst>
            <a:path>
              <a:moveTo>
                <a:pt x="0" y="0"/>
              </a:moveTo>
              <a:lnTo>
                <a:pt x="0" y="2252108"/>
              </a:lnTo>
              <a:lnTo>
                <a:pt x="194668" y="22521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8A3FA-CF29-49AE-94BC-7BB6F1A1174E}">
      <dsp:nvSpPr>
        <dsp:cNvPr id="0" name=""/>
        <dsp:cNvSpPr/>
      </dsp:nvSpPr>
      <dsp:spPr>
        <a:xfrm>
          <a:off x="2460390" y="2914424"/>
          <a:ext cx="1178047"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solidFill>
                <a:schemeClr val="bg1"/>
              </a:solidFill>
            </a:rPr>
            <a:t>Events</a:t>
          </a:r>
        </a:p>
      </dsp:txBody>
      <dsp:txXfrm>
        <a:off x="2471587" y="2925621"/>
        <a:ext cx="1155653" cy="359911"/>
      </dsp:txXfrm>
    </dsp:sp>
    <dsp:sp modelId="{A5649163-B634-4E77-A358-4BD4FE4FBE45}">
      <dsp:nvSpPr>
        <dsp:cNvPr id="0" name=""/>
        <dsp:cNvSpPr/>
      </dsp:nvSpPr>
      <dsp:spPr>
        <a:xfrm>
          <a:off x="2265722" y="853468"/>
          <a:ext cx="194668" cy="2841208"/>
        </a:xfrm>
        <a:custGeom>
          <a:avLst/>
          <a:gdLst/>
          <a:ahLst/>
          <a:cxnLst/>
          <a:rect l="0" t="0" r="0" b="0"/>
          <a:pathLst>
            <a:path>
              <a:moveTo>
                <a:pt x="0" y="0"/>
              </a:moveTo>
              <a:lnTo>
                <a:pt x="0" y="2841208"/>
              </a:lnTo>
              <a:lnTo>
                <a:pt x="194668" y="2841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2FCF0D-0A1A-4C9F-AE7C-65820FAF31DE}">
      <dsp:nvSpPr>
        <dsp:cNvPr id="0" name=""/>
        <dsp:cNvSpPr/>
      </dsp:nvSpPr>
      <dsp:spPr>
        <a:xfrm>
          <a:off x="2460390" y="3503524"/>
          <a:ext cx="1178047" cy="382305"/>
        </a:xfrm>
        <a:prstGeom prst="roundRect">
          <a:avLst>
            <a:gd name="adj" fmla="val 10000"/>
          </a:avLst>
        </a:prstGeom>
        <a:solidFill>
          <a:srgbClr val="D6D1E1"/>
        </a:solidFill>
        <a:ln w="12700" cap="flat" cmpd="sng" algn="ctr">
          <a:solidFill>
            <a:schemeClr val="bg1">
              <a:lumMod val="95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t>Alerts</a:t>
          </a:r>
        </a:p>
      </dsp:txBody>
      <dsp:txXfrm>
        <a:off x="2471587" y="3514721"/>
        <a:ext cx="1155653" cy="359911"/>
      </dsp:txXfrm>
    </dsp:sp>
    <dsp:sp modelId="{CD26A418-ECC2-4464-A319-EB461BE9915D}">
      <dsp:nvSpPr>
        <dsp:cNvPr id="0" name=""/>
        <dsp:cNvSpPr/>
      </dsp:nvSpPr>
      <dsp:spPr>
        <a:xfrm>
          <a:off x="2265722" y="853468"/>
          <a:ext cx="194668" cy="3430308"/>
        </a:xfrm>
        <a:custGeom>
          <a:avLst/>
          <a:gdLst/>
          <a:ahLst/>
          <a:cxnLst/>
          <a:rect l="0" t="0" r="0" b="0"/>
          <a:pathLst>
            <a:path>
              <a:moveTo>
                <a:pt x="0" y="0"/>
              </a:moveTo>
              <a:lnTo>
                <a:pt x="0" y="3430308"/>
              </a:lnTo>
              <a:lnTo>
                <a:pt x="194668" y="34303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21696-6C61-42DE-A714-320B9AED5C45}">
      <dsp:nvSpPr>
        <dsp:cNvPr id="0" name=""/>
        <dsp:cNvSpPr/>
      </dsp:nvSpPr>
      <dsp:spPr>
        <a:xfrm>
          <a:off x="2460390" y="4092623"/>
          <a:ext cx="1209162" cy="382305"/>
        </a:xfrm>
        <a:prstGeom prst="roundRect">
          <a:avLst>
            <a:gd name="adj" fmla="val 10000"/>
          </a:avLst>
        </a:prstGeom>
        <a:solidFill>
          <a:srgbClr val="D6D1E1"/>
        </a:solidFill>
        <a:ln w="12700" cap="flat" cmpd="sng" algn="ctr">
          <a:solidFill>
            <a:schemeClr val="bg1">
              <a:lumMod val="95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t>Events</a:t>
          </a:r>
        </a:p>
      </dsp:txBody>
      <dsp:txXfrm>
        <a:off x="2471587" y="4103820"/>
        <a:ext cx="1186768" cy="359911"/>
      </dsp:txXfrm>
    </dsp:sp>
    <dsp:sp modelId="{A48A5C23-3D1F-4CEC-AF3A-A82182984AE0}">
      <dsp:nvSpPr>
        <dsp:cNvPr id="0" name=""/>
        <dsp:cNvSpPr/>
      </dsp:nvSpPr>
      <dsp:spPr>
        <a:xfrm>
          <a:off x="4431324" y="15842"/>
          <a:ext cx="1562241" cy="827178"/>
        </a:xfrm>
        <a:prstGeom prst="roundRect">
          <a:avLst>
            <a:gd name="adj" fmla="val 10000"/>
          </a:avLst>
        </a:prstGeom>
        <a:solidFill>
          <a:srgbClr val="2E24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488950" rtl="0">
            <a:lnSpc>
              <a:spcPct val="90000"/>
            </a:lnSpc>
            <a:spcBef>
              <a:spcPct val="0"/>
            </a:spcBef>
            <a:spcAft>
              <a:spcPct val="35000"/>
            </a:spcAft>
            <a:buNone/>
          </a:pPr>
          <a:r>
            <a:rPr lang="en-GB" sz="1400" b="1" kern="1200" dirty="0">
              <a:solidFill>
                <a:srgbClr val="FFFFFF"/>
              </a:solidFill>
              <a:latin typeface="Segoe UI"/>
              <a:ea typeface="+mn-ea"/>
              <a:cs typeface="+mn-cs"/>
            </a:rPr>
            <a:t>Admin Portal</a:t>
          </a:r>
        </a:p>
      </dsp:txBody>
      <dsp:txXfrm>
        <a:off x="4455551" y="40069"/>
        <a:ext cx="1513787" cy="778724"/>
      </dsp:txXfrm>
    </dsp:sp>
    <dsp:sp modelId="{316012F0-2D7C-4315-A0BB-AA1B30A7CEC2}">
      <dsp:nvSpPr>
        <dsp:cNvPr id="0" name=""/>
        <dsp:cNvSpPr/>
      </dsp:nvSpPr>
      <dsp:spPr>
        <a:xfrm>
          <a:off x="4587549" y="843021"/>
          <a:ext cx="156224" cy="397947"/>
        </a:xfrm>
        <a:custGeom>
          <a:avLst/>
          <a:gdLst/>
          <a:ahLst/>
          <a:cxnLst/>
          <a:rect l="0" t="0" r="0" b="0"/>
          <a:pathLst>
            <a:path>
              <a:moveTo>
                <a:pt x="0" y="0"/>
              </a:moveTo>
              <a:lnTo>
                <a:pt x="0" y="397947"/>
              </a:lnTo>
              <a:lnTo>
                <a:pt x="156224" y="397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0D1F3-953A-444C-A11A-4AA1326C784E}">
      <dsp:nvSpPr>
        <dsp:cNvPr id="0" name=""/>
        <dsp:cNvSpPr/>
      </dsp:nvSpPr>
      <dsp:spPr>
        <a:xfrm>
          <a:off x="4743773" y="10498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latin typeface="Arial" panose="020B0604020202020204"/>
            </a:rPr>
            <a:t>Analytics</a:t>
          </a:r>
          <a:endParaRPr lang="en-GB" sz="900" kern="1200"/>
        </a:p>
      </dsp:txBody>
      <dsp:txXfrm>
        <a:off x="4754970" y="1061012"/>
        <a:ext cx="1030967" cy="359911"/>
      </dsp:txXfrm>
    </dsp:sp>
    <dsp:sp modelId="{278137B7-1DAD-4B2F-AC20-027A1772A972}">
      <dsp:nvSpPr>
        <dsp:cNvPr id="0" name=""/>
        <dsp:cNvSpPr/>
      </dsp:nvSpPr>
      <dsp:spPr>
        <a:xfrm>
          <a:off x="4587549" y="843021"/>
          <a:ext cx="156224" cy="987046"/>
        </a:xfrm>
        <a:custGeom>
          <a:avLst/>
          <a:gdLst/>
          <a:ahLst/>
          <a:cxnLst/>
          <a:rect l="0" t="0" r="0" b="0"/>
          <a:pathLst>
            <a:path>
              <a:moveTo>
                <a:pt x="0" y="0"/>
              </a:moveTo>
              <a:lnTo>
                <a:pt x="0" y="987046"/>
              </a:lnTo>
              <a:lnTo>
                <a:pt x="156224" y="987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3F8D5A-8570-4DF3-A2EC-D7EC8FFCB8A8}">
      <dsp:nvSpPr>
        <dsp:cNvPr id="0" name=""/>
        <dsp:cNvSpPr/>
      </dsp:nvSpPr>
      <dsp:spPr>
        <a:xfrm>
          <a:off x="4743773" y="16389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GB" sz="900" kern="1200">
              <a:latin typeface="Arial" panose="020B0604020202020204"/>
            </a:rPr>
            <a:t>Configuration</a:t>
          </a:r>
          <a:endParaRPr lang="en-GB" sz="900" kern="1200"/>
        </a:p>
      </dsp:txBody>
      <dsp:txXfrm>
        <a:off x="4754970" y="1650112"/>
        <a:ext cx="1030967" cy="359911"/>
      </dsp:txXfrm>
    </dsp:sp>
    <dsp:sp modelId="{FE9659FA-A68F-4367-A8FE-9A4F3E7A97D3}">
      <dsp:nvSpPr>
        <dsp:cNvPr id="0" name=""/>
        <dsp:cNvSpPr/>
      </dsp:nvSpPr>
      <dsp:spPr>
        <a:xfrm>
          <a:off x="4587549" y="843021"/>
          <a:ext cx="156224" cy="1576146"/>
        </a:xfrm>
        <a:custGeom>
          <a:avLst/>
          <a:gdLst/>
          <a:ahLst/>
          <a:cxnLst/>
          <a:rect l="0" t="0" r="0" b="0"/>
          <a:pathLst>
            <a:path>
              <a:moveTo>
                <a:pt x="0" y="0"/>
              </a:moveTo>
              <a:lnTo>
                <a:pt x="0" y="1576146"/>
              </a:lnTo>
              <a:lnTo>
                <a:pt x="156224" y="15761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7ADE2A-B33E-4638-B119-0548ADF2D7C0}">
      <dsp:nvSpPr>
        <dsp:cNvPr id="0" name=""/>
        <dsp:cNvSpPr/>
      </dsp:nvSpPr>
      <dsp:spPr>
        <a:xfrm>
          <a:off x="4743773" y="2228015"/>
          <a:ext cx="1053361" cy="382305"/>
        </a:xfrm>
        <a:prstGeom prst="roundRect">
          <a:avLst>
            <a:gd name="adj" fmla="val 10000"/>
          </a:avLst>
        </a:prstGeom>
        <a:solidFill>
          <a:srgbClr val="C10E73"/>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rtl="0">
            <a:lnSpc>
              <a:spcPct val="90000"/>
            </a:lnSpc>
            <a:spcBef>
              <a:spcPct val="0"/>
            </a:spcBef>
            <a:spcAft>
              <a:spcPct val="35000"/>
            </a:spcAft>
            <a:buNone/>
          </a:pPr>
          <a:r>
            <a:rPr lang="en-GB" sz="900" kern="1200">
              <a:latin typeface="Arial" panose="020B0604020202020204"/>
            </a:rPr>
            <a:t>Content engagement</a:t>
          </a:r>
          <a:endParaRPr lang="en-GB" sz="900" kern="1200"/>
        </a:p>
      </dsp:txBody>
      <dsp:txXfrm>
        <a:off x="4754970" y="2239212"/>
        <a:ext cx="1030967" cy="3599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5B6B1A-3AF1-4E51-8BE4-E90CD996B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CBD5EBB5-1B45-4D54-90E8-679A4076E6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DD13F1C-3C80-4037-A6E7-B415996077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7A9085-C0CB-4AF5-A500-ECB49547C573}" type="slidenum">
              <a:rPr lang="en-GB" smtClean="0"/>
              <a:t>‹nr.›</a:t>
            </a:fld>
            <a:endParaRPr lang="en-GB"/>
          </a:p>
        </p:txBody>
      </p:sp>
    </p:spTree>
    <p:extLst>
      <p:ext uri="{BB962C8B-B14F-4D97-AF65-F5344CB8AC3E}">
        <p14:creationId xmlns:p14="http://schemas.microsoft.com/office/powerpoint/2010/main" val="1434190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A92D7-8C98-461B-8D01-639BBC4F2A77}" type="datetimeFigureOut">
              <a:rPr lang="en-GB" smtClean="0"/>
              <a:t>25/08/2025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5790F-0F42-466F-8390-877EF5E79A19}" type="slidenum">
              <a:rPr lang="en-GB" smtClean="0"/>
              <a:t>‹nr.›</a:t>
            </a:fld>
            <a:endParaRPr lang="en-GB"/>
          </a:p>
        </p:txBody>
      </p:sp>
    </p:spTree>
    <p:extLst>
      <p:ext uri="{BB962C8B-B14F-4D97-AF65-F5344CB8AC3E}">
        <p14:creationId xmlns:p14="http://schemas.microsoft.com/office/powerpoint/2010/main" val="30847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5790F-0F42-466F-8390-877EF5E79A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9E9E77-A140-8041-A33B-11E1BC1A1E1E}"/>
              </a:ext>
            </a:extLst>
          </p:cNvPr>
          <p:cNvSpPr>
            <a:spLocks noGrp="1"/>
          </p:cNvSpPr>
          <p:nvPr>
            <p:ph type="title"/>
          </p:nvPr>
        </p:nvSpPr>
        <p:spPr>
          <a:xfrm>
            <a:off x="508993" y="2885188"/>
            <a:ext cx="5826791" cy="450000"/>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352506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3C39AE69-2051-8747-8B0F-E58F7038A457}"/>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59E84E83-E9FD-C745-89C3-04FFDF2980CD}"/>
              </a:ext>
            </a:extLst>
          </p:cNvPr>
          <p:cNvSpPr>
            <a:spLocks noGrp="1"/>
          </p:cNvSpPr>
          <p:nvPr>
            <p:ph idx="12"/>
          </p:nvPr>
        </p:nvSpPr>
        <p:spPr>
          <a:xfrm>
            <a:off x="499507"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08A8406-CCC8-E545-A5D0-582DFBCDE71B}"/>
              </a:ext>
            </a:extLst>
          </p:cNvPr>
          <p:cNvSpPr>
            <a:spLocks noGrp="1"/>
          </p:cNvSpPr>
          <p:nvPr>
            <p:ph idx="13"/>
          </p:nvPr>
        </p:nvSpPr>
        <p:spPr>
          <a:xfrm>
            <a:off x="6370370"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7376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F180-841E-C5E1-ACC5-118DE7B2AFAE}"/>
              </a:ext>
            </a:extLst>
          </p:cNvPr>
          <p:cNvSpPr>
            <a:spLocks noGrp="1"/>
          </p:cNvSpPr>
          <p:nvPr>
            <p:ph type="title"/>
          </p:nvPr>
        </p:nvSpPr>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73D21782-4A55-DF03-E301-DDF48D5F866E}"/>
              </a:ext>
            </a:extLst>
          </p:cNvPr>
          <p:cNvSpPr>
            <a:spLocks noGrp="1"/>
          </p:cNvSpPr>
          <p:nvPr>
            <p:ph type="body" sz="quarter" idx="12"/>
          </p:nvPr>
        </p:nvSpPr>
        <p:spPr>
          <a:xfrm>
            <a:off x="499508" y="1253332"/>
            <a:ext cx="3549600" cy="4792389"/>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1" name="Text Placeholder 10">
            <a:extLst>
              <a:ext uri="{FF2B5EF4-FFF2-40B4-BE49-F238E27FC236}">
                <a16:creationId xmlns:a16="http://schemas.microsoft.com/office/drawing/2014/main" id="{9D98DF60-1470-CD65-2965-264BF2ED3D3B}"/>
              </a:ext>
            </a:extLst>
          </p:cNvPr>
          <p:cNvSpPr>
            <a:spLocks noGrp="1"/>
          </p:cNvSpPr>
          <p:nvPr>
            <p:ph type="body" sz="quarter" idx="13"/>
          </p:nvPr>
        </p:nvSpPr>
        <p:spPr>
          <a:xfrm>
            <a:off x="4325456" y="1266031"/>
            <a:ext cx="3549599" cy="4779690"/>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3" name="Text Placeholder 12">
            <a:extLst>
              <a:ext uri="{FF2B5EF4-FFF2-40B4-BE49-F238E27FC236}">
                <a16:creationId xmlns:a16="http://schemas.microsoft.com/office/drawing/2014/main" id="{AE804040-DD1E-F240-1FCF-53BE22EC87CB}"/>
              </a:ext>
            </a:extLst>
          </p:cNvPr>
          <p:cNvSpPr>
            <a:spLocks noGrp="1"/>
          </p:cNvSpPr>
          <p:nvPr>
            <p:ph type="body" sz="quarter" idx="14"/>
          </p:nvPr>
        </p:nvSpPr>
        <p:spPr>
          <a:xfrm>
            <a:off x="8157757" y="1253331"/>
            <a:ext cx="3549599" cy="4792389"/>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4262154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19B0-BDA8-84C2-315C-289FB812371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2C968D84-89BC-0442-8348-90D0FE5F746E}"/>
              </a:ext>
            </a:extLst>
          </p:cNvPr>
          <p:cNvSpPr>
            <a:spLocks noGrp="1"/>
          </p:cNvSpPr>
          <p:nvPr>
            <p:ph type="body" sz="quarter" idx="13"/>
          </p:nvPr>
        </p:nvSpPr>
        <p:spPr>
          <a:xfrm>
            <a:off x="498473" y="1253332"/>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3" name="Text Placeholder 11">
            <a:extLst>
              <a:ext uri="{FF2B5EF4-FFF2-40B4-BE49-F238E27FC236}">
                <a16:creationId xmlns:a16="http://schemas.microsoft.com/office/drawing/2014/main" id="{96A85BBB-5C37-178B-B353-F3AAA943BC16}"/>
              </a:ext>
            </a:extLst>
          </p:cNvPr>
          <p:cNvSpPr>
            <a:spLocks noGrp="1"/>
          </p:cNvSpPr>
          <p:nvPr>
            <p:ph type="body" sz="quarter" idx="14"/>
          </p:nvPr>
        </p:nvSpPr>
        <p:spPr>
          <a:xfrm>
            <a:off x="3364331"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4" name="Text Placeholder 11">
            <a:extLst>
              <a:ext uri="{FF2B5EF4-FFF2-40B4-BE49-F238E27FC236}">
                <a16:creationId xmlns:a16="http://schemas.microsoft.com/office/drawing/2014/main" id="{FF9C9E7C-E31C-6AE4-A248-9BAE38F07575}"/>
              </a:ext>
            </a:extLst>
          </p:cNvPr>
          <p:cNvSpPr>
            <a:spLocks noGrp="1"/>
          </p:cNvSpPr>
          <p:nvPr>
            <p:ph type="body" sz="quarter" idx="15"/>
          </p:nvPr>
        </p:nvSpPr>
        <p:spPr>
          <a:xfrm>
            <a:off x="6229932"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5" name="Text Placeholder 11">
            <a:extLst>
              <a:ext uri="{FF2B5EF4-FFF2-40B4-BE49-F238E27FC236}">
                <a16:creationId xmlns:a16="http://schemas.microsoft.com/office/drawing/2014/main" id="{A55108E6-F72B-6AA4-EC80-F9991A7723EE}"/>
              </a:ext>
            </a:extLst>
          </p:cNvPr>
          <p:cNvSpPr>
            <a:spLocks noGrp="1"/>
          </p:cNvSpPr>
          <p:nvPr>
            <p:ph type="body" sz="quarter" idx="16"/>
          </p:nvPr>
        </p:nvSpPr>
        <p:spPr>
          <a:xfrm>
            <a:off x="9095857"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3650156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de Thin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23A3-A5E9-E5E0-71C1-C5EB4FB465DF}"/>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0CDF9176-3F24-E29D-2B25-CD7406C9D233}"/>
              </a:ext>
            </a:extLst>
          </p:cNvPr>
          <p:cNvSpPr>
            <a:spLocks noGrp="1"/>
          </p:cNvSpPr>
          <p:nvPr>
            <p:ph sz="quarter" idx="11"/>
          </p:nvPr>
        </p:nvSpPr>
        <p:spPr>
          <a:xfrm>
            <a:off x="500063" y="1253331"/>
            <a:ext cx="7319962" cy="4792388"/>
          </a:xfrm>
          <a:prstGeom prst="rect">
            <a:avLst/>
          </a:prstGeom>
        </p:spPr>
        <p:txBody>
          <a:body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9" name="Content Placeholder 8">
            <a:extLst>
              <a:ext uri="{FF2B5EF4-FFF2-40B4-BE49-F238E27FC236}">
                <a16:creationId xmlns:a16="http://schemas.microsoft.com/office/drawing/2014/main" id="{4EB47341-E469-0F44-CC38-7D54AA177D00}"/>
              </a:ext>
            </a:extLst>
          </p:cNvPr>
          <p:cNvSpPr>
            <a:spLocks noGrp="1"/>
          </p:cNvSpPr>
          <p:nvPr>
            <p:ph sz="quarter" idx="12"/>
          </p:nvPr>
        </p:nvSpPr>
        <p:spPr>
          <a:xfrm>
            <a:off x="8089900" y="1253331"/>
            <a:ext cx="3602038" cy="4792663"/>
          </a:xfrm>
          <a:prstGeom prst="rect">
            <a:avLst/>
          </a:prstGeom>
        </p:spPr>
        <p:txBody>
          <a:body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1239843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C400-E6EA-1A1B-1002-4A0865326D2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4734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5CCE-95A2-1BAB-01DE-900532D2E8D3}"/>
              </a:ext>
            </a:extLst>
          </p:cNvPr>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BE80CCC-786B-E827-41A8-9FCCE4E49FAA}"/>
              </a:ext>
            </a:extLst>
          </p:cNvPr>
          <p:cNvSpPr>
            <a:spLocks noGrp="1"/>
          </p:cNvSpPr>
          <p:nvPr>
            <p:ph sz="quarter" idx="10"/>
          </p:nvPr>
        </p:nvSpPr>
        <p:spPr>
          <a:xfrm>
            <a:off x="499506" y="1384574"/>
            <a:ext cx="11192985" cy="47368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7639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Slide">
    <p:spTree>
      <p:nvGrpSpPr>
        <p:cNvPr id="1" name=""/>
        <p:cNvGrpSpPr/>
        <p:nvPr/>
      </p:nvGrpSpPr>
      <p:grpSpPr>
        <a:xfrm>
          <a:off x="0" y="0"/>
          <a:ext cx="0" cy="0"/>
          <a:chOff x="0" y="0"/>
          <a:chExt cx="0" cy="0"/>
        </a:xfrm>
      </p:grpSpPr>
      <p:sp>
        <p:nvSpPr>
          <p:cNvPr id="215" name="Subtitle 2">
            <a:extLst>
              <a:ext uri="{FF2B5EF4-FFF2-40B4-BE49-F238E27FC236}">
                <a16:creationId xmlns:a16="http://schemas.microsoft.com/office/drawing/2014/main" id="{20953987-1E6F-6442-B726-FE0F64683259}"/>
              </a:ext>
            </a:extLst>
          </p:cNvPr>
          <p:cNvSpPr>
            <a:spLocks noGrp="1"/>
          </p:cNvSpPr>
          <p:nvPr>
            <p:ph type="subTitle" idx="1"/>
          </p:nvPr>
        </p:nvSpPr>
        <p:spPr>
          <a:xfrm>
            <a:off x="499506" y="1012183"/>
            <a:ext cx="5717515" cy="449532"/>
          </a:xfrm>
          <a:prstGeom prst="rect">
            <a:avLst/>
          </a:prstGeo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6" name="Title Placeholder 1">
            <a:extLst>
              <a:ext uri="{FF2B5EF4-FFF2-40B4-BE49-F238E27FC236}">
                <a16:creationId xmlns:a16="http://schemas.microsoft.com/office/drawing/2014/main" id="{30F15F8B-DD59-D649-8FC5-B24098E2BF3B}"/>
              </a:ext>
            </a:extLst>
          </p:cNvPr>
          <p:cNvSpPr>
            <a:spLocks noGrp="1"/>
          </p:cNvSpPr>
          <p:nvPr>
            <p:ph type="title"/>
          </p:nvPr>
        </p:nvSpPr>
        <p:spPr>
          <a:xfrm>
            <a:off x="499507" y="475258"/>
            <a:ext cx="5717516" cy="480131"/>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1006981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0F025F6-467F-F446-9B9E-389F3BFA7957}"/>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10" name="Text Placeholder 2">
            <a:extLst>
              <a:ext uri="{FF2B5EF4-FFF2-40B4-BE49-F238E27FC236}">
                <a16:creationId xmlns:a16="http://schemas.microsoft.com/office/drawing/2014/main" id="{03506287-A752-DB4B-88E7-E02674EBE5BE}"/>
              </a:ext>
            </a:extLst>
          </p:cNvPr>
          <p:cNvSpPr>
            <a:spLocks noGrp="1"/>
          </p:cNvSpPr>
          <p:nvPr>
            <p:ph idx="1"/>
          </p:nvPr>
        </p:nvSpPr>
        <p:spPr>
          <a:xfrm>
            <a:off x="499507" y="1253331"/>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2343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3C39AE69-2051-8747-8B0F-E58F7038A457}"/>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59E84E83-E9FD-C745-89C3-04FFDF2980CD}"/>
              </a:ext>
            </a:extLst>
          </p:cNvPr>
          <p:cNvSpPr>
            <a:spLocks noGrp="1"/>
          </p:cNvSpPr>
          <p:nvPr>
            <p:ph idx="12"/>
          </p:nvPr>
        </p:nvSpPr>
        <p:spPr>
          <a:xfrm>
            <a:off x="499507"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08A8406-CCC8-E545-A5D0-582DFBCDE71B}"/>
              </a:ext>
            </a:extLst>
          </p:cNvPr>
          <p:cNvSpPr>
            <a:spLocks noGrp="1"/>
          </p:cNvSpPr>
          <p:nvPr>
            <p:ph idx="13"/>
          </p:nvPr>
        </p:nvSpPr>
        <p:spPr>
          <a:xfrm>
            <a:off x="6370370"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501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F180-841E-C5E1-ACC5-118DE7B2AFAE}"/>
              </a:ext>
            </a:extLst>
          </p:cNvPr>
          <p:cNvSpPr>
            <a:spLocks noGrp="1"/>
          </p:cNvSpPr>
          <p:nvPr>
            <p:ph type="title"/>
          </p:nvPr>
        </p:nvSpPr>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73D21782-4A55-DF03-E301-DDF48D5F866E}"/>
              </a:ext>
            </a:extLst>
          </p:cNvPr>
          <p:cNvSpPr>
            <a:spLocks noGrp="1"/>
          </p:cNvSpPr>
          <p:nvPr>
            <p:ph type="body" sz="quarter" idx="12"/>
          </p:nvPr>
        </p:nvSpPr>
        <p:spPr>
          <a:xfrm>
            <a:off x="499508" y="1253332"/>
            <a:ext cx="3549600" cy="4792389"/>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1" name="Text Placeholder 10">
            <a:extLst>
              <a:ext uri="{FF2B5EF4-FFF2-40B4-BE49-F238E27FC236}">
                <a16:creationId xmlns:a16="http://schemas.microsoft.com/office/drawing/2014/main" id="{9D98DF60-1470-CD65-2965-264BF2ED3D3B}"/>
              </a:ext>
            </a:extLst>
          </p:cNvPr>
          <p:cNvSpPr>
            <a:spLocks noGrp="1"/>
          </p:cNvSpPr>
          <p:nvPr>
            <p:ph type="body" sz="quarter" idx="13"/>
          </p:nvPr>
        </p:nvSpPr>
        <p:spPr>
          <a:xfrm>
            <a:off x="4325456" y="1266031"/>
            <a:ext cx="3549599" cy="4779690"/>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3" name="Text Placeholder 12">
            <a:extLst>
              <a:ext uri="{FF2B5EF4-FFF2-40B4-BE49-F238E27FC236}">
                <a16:creationId xmlns:a16="http://schemas.microsoft.com/office/drawing/2014/main" id="{AE804040-DD1E-F240-1FCF-53BE22EC87CB}"/>
              </a:ext>
            </a:extLst>
          </p:cNvPr>
          <p:cNvSpPr>
            <a:spLocks noGrp="1"/>
          </p:cNvSpPr>
          <p:nvPr>
            <p:ph type="body" sz="quarter" idx="14"/>
          </p:nvPr>
        </p:nvSpPr>
        <p:spPr>
          <a:xfrm>
            <a:off x="8157757" y="1253331"/>
            <a:ext cx="3549599" cy="4792389"/>
          </a:xfrm>
          <a:prstGeom prst="rect">
            <a:avLst/>
          </a:prstGeom>
        </p:spPr>
        <p:txBody>
          <a:bodyPr/>
          <a:lstStyle>
            <a:lvl1pPr>
              <a:defRPr sz="2400"/>
            </a:lvl1pPr>
            <a:lvl2pPr>
              <a:defRPr sz="2000"/>
            </a:lvl2pPr>
            <a:lvl3pPr>
              <a:defRPr sz="1800"/>
            </a:lvl3pPr>
            <a:lvl4pPr>
              <a:defRPr sz="1600"/>
            </a:lvl4pPr>
            <a:lvl5pPr>
              <a:defRPr sz="16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180992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Slide">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117351A-03F7-7C45-9AA9-42D0C6B86966}"/>
              </a:ext>
            </a:extLst>
          </p:cNvPr>
          <p:cNvSpPr>
            <a:spLocks noGrp="1"/>
          </p:cNvSpPr>
          <p:nvPr>
            <p:ph type="subTitle" idx="1"/>
          </p:nvPr>
        </p:nvSpPr>
        <p:spPr>
          <a:xfrm>
            <a:off x="508993" y="3790180"/>
            <a:ext cx="5736001" cy="397032"/>
          </a:xfrm>
          <a:prstGeom prst="rect">
            <a:avLst/>
          </a:prstGeom>
        </p:spPr>
        <p:txBody>
          <a:bodyPr>
            <a:sp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itle 1">
            <a:extLst>
              <a:ext uri="{FF2B5EF4-FFF2-40B4-BE49-F238E27FC236}">
                <a16:creationId xmlns:a16="http://schemas.microsoft.com/office/drawing/2014/main" id="{889379CD-9DF9-0F45-9B88-F308D54EBA6F}"/>
              </a:ext>
            </a:extLst>
          </p:cNvPr>
          <p:cNvSpPr>
            <a:spLocks noGrp="1"/>
          </p:cNvSpPr>
          <p:nvPr>
            <p:ph type="title"/>
          </p:nvPr>
        </p:nvSpPr>
        <p:spPr>
          <a:xfrm>
            <a:off x="508993" y="2885188"/>
            <a:ext cx="5826791" cy="450000"/>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2427163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319B0-BDA8-84C2-315C-289FB8123710}"/>
              </a:ext>
            </a:extLst>
          </p:cNvPr>
          <p:cNvSpPr>
            <a:spLocks noGrp="1"/>
          </p:cNvSpPr>
          <p:nvPr>
            <p:ph type="title"/>
          </p:nvPr>
        </p:nvSpPr>
        <p:spPr/>
        <p:txBody>
          <a:bodyPr/>
          <a:lstStyle/>
          <a:p>
            <a:r>
              <a:rPr lang="en-US"/>
              <a:t>Click to edit Master title style</a:t>
            </a:r>
            <a:endParaRPr lang="en-GB"/>
          </a:p>
        </p:txBody>
      </p:sp>
      <p:sp>
        <p:nvSpPr>
          <p:cNvPr id="12" name="Text Placeholder 11">
            <a:extLst>
              <a:ext uri="{FF2B5EF4-FFF2-40B4-BE49-F238E27FC236}">
                <a16:creationId xmlns:a16="http://schemas.microsoft.com/office/drawing/2014/main" id="{2C968D84-89BC-0442-8348-90D0FE5F746E}"/>
              </a:ext>
            </a:extLst>
          </p:cNvPr>
          <p:cNvSpPr>
            <a:spLocks noGrp="1"/>
          </p:cNvSpPr>
          <p:nvPr>
            <p:ph type="body" sz="quarter" idx="13"/>
          </p:nvPr>
        </p:nvSpPr>
        <p:spPr>
          <a:xfrm>
            <a:off x="498473" y="1253332"/>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3" name="Text Placeholder 11">
            <a:extLst>
              <a:ext uri="{FF2B5EF4-FFF2-40B4-BE49-F238E27FC236}">
                <a16:creationId xmlns:a16="http://schemas.microsoft.com/office/drawing/2014/main" id="{96A85BBB-5C37-178B-B353-F3AAA943BC16}"/>
              </a:ext>
            </a:extLst>
          </p:cNvPr>
          <p:cNvSpPr>
            <a:spLocks noGrp="1"/>
          </p:cNvSpPr>
          <p:nvPr>
            <p:ph type="body" sz="quarter" idx="14"/>
          </p:nvPr>
        </p:nvSpPr>
        <p:spPr>
          <a:xfrm>
            <a:off x="3364331"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4" name="Text Placeholder 11">
            <a:extLst>
              <a:ext uri="{FF2B5EF4-FFF2-40B4-BE49-F238E27FC236}">
                <a16:creationId xmlns:a16="http://schemas.microsoft.com/office/drawing/2014/main" id="{FF9C9E7C-E31C-6AE4-A248-9BAE38F07575}"/>
              </a:ext>
            </a:extLst>
          </p:cNvPr>
          <p:cNvSpPr>
            <a:spLocks noGrp="1"/>
          </p:cNvSpPr>
          <p:nvPr>
            <p:ph type="body" sz="quarter" idx="15"/>
          </p:nvPr>
        </p:nvSpPr>
        <p:spPr>
          <a:xfrm>
            <a:off x="6229932"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15" name="Text Placeholder 11">
            <a:extLst>
              <a:ext uri="{FF2B5EF4-FFF2-40B4-BE49-F238E27FC236}">
                <a16:creationId xmlns:a16="http://schemas.microsoft.com/office/drawing/2014/main" id="{A55108E6-F72B-6AA4-EC80-F9991A7723EE}"/>
              </a:ext>
            </a:extLst>
          </p:cNvPr>
          <p:cNvSpPr>
            <a:spLocks noGrp="1"/>
          </p:cNvSpPr>
          <p:nvPr>
            <p:ph type="body" sz="quarter" idx="16"/>
          </p:nvPr>
        </p:nvSpPr>
        <p:spPr>
          <a:xfrm>
            <a:off x="9095857" y="1253331"/>
            <a:ext cx="2596636" cy="4792388"/>
          </a:xfrm>
          <a:prstGeom prst="rect">
            <a:avLst/>
          </a:prstGeom>
        </p:spPr>
        <p:txBody>
          <a:bodyPr/>
          <a:lstStyle>
            <a:lvl1pPr>
              <a:defRPr sz="2000"/>
            </a:lvl1pPr>
            <a:lvl2pPr>
              <a:defRPr sz="1800"/>
            </a:lvl2pPr>
            <a:lvl3pPr>
              <a:defRPr sz="1600"/>
            </a:lvl3pPr>
            <a:lvl4pPr>
              <a:defRPr sz="1400"/>
            </a:lvl4pPr>
            <a:lvl5pPr>
              <a:defRPr sz="1400"/>
            </a:lvl5p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159006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 Thin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23A3-A5E9-E5E0-71C1-C5EB4FB465DF}"/>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0CDF9176-3F24-E29D-2B25-CD7406C9D233}"/>
              </a:ext>
            </a:extLst>
          </p:cNvPr>
          <p:cNvSpPr>
            <a:spLocks noGrp="1"/>
          </p:cNvSpPr>
          <p:nvPr>
            <p:ph sz="quarter" idx="11"/>
          </p:nvPr>
        </p:nvSpPr>
        <p:spPr>
          <a:xfrm>
            <a:off x="500063" y="1253331"/>
            <a:ext cx="7319962" cy="4792388"/>
          </a:xfrm>
          <a:prstGeom prst="rect">
            <a:avLst/>
          </a:prstGeom>
        </p:spPr>
        <p:txBody>
          <a:body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
        <p:nvSpPr>
          <p:cNvPr id="9" name="Content Placeholder 8">
            <a:extLst>
              <a:ext uri="{FF2B5EF4-FFF2-40B4-BE49-F238E27FC236}">
                <a16:creationId xmlns:a16="http://schemas.microsoft.com/office/drawing/2014/main" id="{4EB47341-E469-0F44-CC38-7D54AA177D00}"/>
              </a:ext>
            </a:extLst>
          </p:cNvPr>
          <p:cNvSpPr>
            <a:spLocks noGrp="1"/>
          </p:cNvSpPr>
          <p:nvPr>
            <p:ph sz="quarter" idx="12"/>
          </p:nvPr>
        </p:nvSpPr>
        <p:spPr>
          <a:xfrm>
            <a:off x="8089900" y="1253331"/>
            <a:ext cx="3602038" cy="4792663"/>
          </a:xfrm>
          <a:prstGeom prst="rect">
            <a:avLst/>
          </a:prstGeom>
        </p:spPr>
        <p:txBody>
          <a:bodyPr/>
          <a:lstStyle/>
          <a:p>
            <a:pPr marL="228600" indent="-228600">
              <a:lnSpc>
                <a:spcPct val="100000"/>
              </a:lnSpc>
              <a:spcAft>
                <a:spcPts val="300"/>
              </a:spcAft>
              <a:buClr>
                <a:schemeClr val="accent1"/>
              </a:buClr>
              <a:buFont typeface="Wingdings" pitchFamily="2" charset="2"/>
              <a:buChar char="§"/>
            </a:pPr>
            <a:r>
              <a:rPr lang="en-US"/>
              <a:t>Click to edit Master text styles</a:t>
            </a:r>
          </a:p>
          <a:p>
            <a:pPr marL="685800" lvl="1" indent="-228600">
              <a:lnSpc>
                <a:spcPct val="100000"/>
              </a:lnSpc>
              <a:spcAft>
                <a:spcPts val="300"/>
              </a:spcAft>
              <a:buClr>
                <a:schemeClr val="accent1"/>
              </a:buClr>
              <a:buFont typeface="Wingdings" pitchFamily="2" charset="2"/>
              <a:buChar char="§"/>
            </a:pPr>
            <a:r>
              <a:rPr lang="en-US"/>
              <a:t>Second level</a:t>
            </a:r>
          </a:p>
          <a:p>
            <a:pPr marL="1143000" lvl="2" indent="-228600">
              <a:lnSpc>
                <a:spcPct val="100000"/>
              </a:lnSpc>
              <a:spcAft>
                <a:spcPts val="300"/>
              </a:spcAft>
              <a:buClr>
                <a:schemeClr val="accent1"/>
              </a:buClr>
              <a:buFont typeface="Wingdings" pitchFamily="2" charset="2"/>
              <a:buChar char="§"/>
            </a:pPr>
            <a:r>
              <a:rPr lang="en-US"/>
              <a:t>Third level</a:t>
            </a:r>
          </a:p>
          <a:p>
            <a:pPr marL="1600200" lvl="3" indent="-228600">
              <a:lnSpc>
                <a:spcPct val="100000"/>
              </a:lnSpc>
              <a:spcAft>
                <a:spcPts val="300"/>
              </a:spcAft>
              <a:buClr>
                <a:schemeClr val="accent1"/>
              </a:buClr>
              <a:buFont typeface="Wingdings" pitchFamily="2" charset="2"/>
              <a:buChar char="§"/>
            </a:pPr>
            <a:r>
              <a:rPr lang="en-US"/>
              <a:t>Fourth level</a:t>
            </a:r>
          </a:p>
          <a:p>
            <a:pPr marL="2057400" lvl="4" indent="-228600">
              <a:lnSpc>
                <a:spcPct val="100000"/>
              </a:lnSpc>
              <a:spcAft>
                <a:spcPts val="300"/>
              </a:spcAft>
              <a:buClr>
                <a:schemeClr val="accent1"/>
              </a:buClr>
              <a:buFont typeface="Wingdings" pitchFamily="2" charset="2"/>
              <a:buChar char="§"/>
            </a:pPr>
            <a:r>
              <a:rPr lang="en-US"/>
              <a:t>Fifth level</a:t>
            </a:r>
            <a:endParaRPr lang="en-GB"/>
          </a:p>
        </p:txBody>
      </p:sp>
    </p:spTree>
    <p:extLst>
      <p:ext uri="{BB962C8B-B14F-4D97-AF65-F5344CB8AC3E}">
        <p14:creationId xmlns:p14="http://schemas.microsoft.com/office/powerpoint/2010/main" val="1234533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C400-E6EA-1A1B-1002-4A0865326D2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18893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1C9445-8BC4-0F6D-DC89-6B64CD0E845D}"/>
              </a:ext>
            </a:extLst>
          </p:cNvPr>
          <p:cNvSpPr/>
          <p:nvPr userDrawn="1"/>
        </p:nvSpPr>
        <p:spPr>
          <a:xfrm>
            <a:off x="0" y="6792682"/>
            <a:ext cx="12192000" cy="72000"/>
          </a:xfrm>
          <a:prstGeom prst="rect">
            <a:avLst/>
          </a:prstGeom>
          <a:gradFill>
            <a:gsLst>
              <a:gs pos="0">
                <a:schemeClr val="accent1"/>
              </a:gs>
              <a:gs pos="100000">
                <a:schemeClr val="accent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032833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5CCE-95A2-1BAB-01DE-900532D2E8D3}"/>
              </a:ext>
            </a:extLst>
          </p:cNvPr>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8BE80CCC-786B-E827-41A8-9FCCE4E49FAA}"/>
              </a:ext>
            </a:extLst>
          </p:cNvPr>
          <p:cNvSpPr>
            <a:spLocks noGrp="1"/>
          </p:cNvSpPr>
          <p:nvPr>
            <p:ph sz="quarter" idx="10"/>
          </p:nvPr>
        </p:nvSpPr>
        <p:spPr>
          <a:xfrm>
            <a:off x="499506" y="1384574"/>
            <a:ext cx="11192985" cy="47368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31300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eadin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9E9E77-A140-8041-A33B-11E1BC1A1E1E}"/>
              </a:ext>
            </a:extLst>
          </p:cNvPr>
          <p:cNvSpPr>
            <a:spLocks noGrp="1"/>
          </p:cNvSpPr>
          <p:nvPr>
            <p:ph type="title"/>
          </p:nvPr>
        </p:nvSpPr>
        <p:spPr>
          <a:xfrm>
            <a:off x="508993" y="2885188"/>
            <a:ext cx="5826791" cy="450000"/>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4151007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460B-9D6F-2C24-9213-F9BC05D8980A}"/>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5D6C029C-8E1E-967B-B0A2-326E6A5400D6}"/>
              </a:ext>
            </a:extLst>
          </p:cNvPr>
          <p:cNvSpPr>
            <a:spLocks noGrp="1"/>
          </p:cNvSpPr>
          <p:nvPr>
            <p:ph sz="quarter" idx="11"/>
          </p:nvPr>
        </p:nvSpPr>
        <p:spPr>
          <a:xfrm>
            <a:off x="499506" y="1377419"/>
            <a:ext cx="5461493" cy="479238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334CE6FC-96AA-A81F-13B0-F606602C5424}"/>
              </a:ext>
            </a:extLst>
          </p:cNvPr>
          <p:cNvSpPr>
            <a:spLocks noGrp="1"/>
          </p:cNvSpPr>
          <p:nvPr>
            <p:ph sz="quarter" idx="12"/>
          </p:nvPr>
        </p:nvSpPr>
        <p:spPr>
          <a:xfrm>
            <a:off x="6231000" y="1377418"/>
            <a:ext cx="5461492" cy="479238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4342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 Two Conten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3C39AE69-2051-8747-8B0F-E58F7038A457}"/>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59E84E83-E9FD-C745-89C3-04FFDF2980CD}"/>
              </a:ext>
            </a:extLst>
          </p:cNvPr>
          <p:cNvSpPr>
            <a:spLocks noGrp="1"/>
          </p:cNvSpPr>
          <p:nvPr>
            <p:ph idx="12"/>
          </p:nvPr>
        </p:nvSpPr>
        <p:spPr>
          <a:xfrm>
            <a:off x="499507"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008A8406-CCC8-E545-A5D0-582DFBCDE71B}"/>
              </a:ext>
            </a:extLst>
          </p:cNvPr>
          <p:cNvSpPr>
            <a:spLocks noGrp="1"/>
          </p:cNvSpPr>
          <p:nvPr>
            <p:ph idx="13"/>
          </p:nvPr>
        </p:nvSpPr>
        <p:spPr>
          <a:xfrm>
            <a:off x="6370370" y="1273366"/>
            <a:ext cx="5232699"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3416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pic>
        <p:nvPicPr>
          <p:cNvPr id="4" name="Picture 3" descr="A person sitting on the ground with a computer and a phone&#10;&#10;Description automatically generated">
            <a:extLst>
              <a:ext uri="{FF2B5EF4-FFF2-40B4-BE49-F238E27FC236}">
                <a16:creationId xmlns:a16="http://schemas.microsoft.com/office/drawing/2014/main" id="{161D8D10-D9B1-86FF-FECD-AC53001C3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679" y="0"/>
            <a:ext cx="13125360" cy="6858000"/>
          </a:xfrm>
          <a:prstGeom prst="rect">
            <a:avLst/>
          </a:prstGeom>
        </p:spPr>
      </p:pic>
      <p:sp>
        <p:nvSpPr>
          <p:cNvPr id="2" name="Title 1">
            <a:extLst>
              <a:ext uri="{FF2B5EF4-FFF2-40B4-BE49-F238E27FC236}">
                <a16:creationId xmlns:a16="http://schemas.microsoft.com/office/drawing/2014/main" id="{89BBB884-9322-205F-9808-92403839A314}"/>
              </a:ext>
            </a:extLst>
          </p:cNvPr>
          <p:cNvSpPr>
            <a:spLocks noGrp="1"/>
          </p:cNvSpPr>
          <p:nvPr>
            <p:ph type="title"/>
          </p:nvPr>
        </p:nvSpPr>
        <p:spPr/>
        <p:txBody>
          <a:bodyPr/>
          <a:lstStyle/>
          <a:p>
            <a:r>
              <a:rPr lang="en-US"/>
              <a:t>Click to edit Master title style</a:t>
            </a:r>
            <a:endParaRPr lang="en-GB"/>
          </a:p>
        </p:txBody>
      </p:sp>
      <p:sp>
        <p:nvSpPr>
          <p:cNvPr id="5" name="Flowchart: Merge 4">
            <a:extLst>
              <a:ext uri="{FF2B5EF4-FFF2-40B4-BE49-F238E27FC236}">
                <a16:creationId xmlns:a16="http://schemas.microsoft.com/office/drawing/2014/main" id="{E3AE4283-5FA0-A8BA-BC9D-028FA186411E}"/>
              </a:ext>
            </a:extLst>
          </p:cNvPr>
          <p:cNvSpPr/>
          <p:nvPr userDrawn="1"/>
        </p:nvSpPr>
        <p:spPr>
          <a:xfrm rot="18900000">
            <a:off x="9757330" y="5323179"/>
            <a:ext cx="3600000" cy="1800000"/>
          </a:xfrm>
          <a:prstGeom prst="flowChartMerge">
            <a:avLst/>
          </a:prstGeom>
          <a:gradFill>
            <a:gsLst>
              <a:gs pos="0">
                <a:schemeClr val="accent3"/>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7125CEB6-6184-6A46-230D-98A88B142B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2808" y="-1724807"/>
            <a:ext cx="8020050" cy="5667375"/>
          </a:xfrm>
          <a:prstGeom prst="rect">
            <a:avLst/>
          </a:prstGeom>
        </p:spPr>
      </p:pic>
    </p:spTree>
    <p:extLst>
      <p:ext uri="{BB962C8B-B14F-4D97-AF65-F5344CB8AC3E}">
        <p14:creationId xmlns:p14="http://schemas.microsoft.com/office/powerpoint/2010/main" val="79670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One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F912A3-F078-4B47-B070-8DE1A786C805}"/>
              </a:ext>
            </a:extLst>
          </p:cNvPr>
          <p:cNvSpPr>
            <a:spLocks noGrp="1"/>
          </p:cNvSpPr>
          <p:nvPr>
            <p:ph idx="1"/>
          </p:nvPr>
        </p:nvSpPr>
        <p:spPr>
          <a:xfrm>
            <a:off x="499507" y="1273366"/>
            <a:ext cx="11190266" cy="45386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Placeholder 1">
            <a:extLst>
              <a:ext uri="{FF2B5EF4-FFF2-40B4-BE49-F238E27FC236}">
                <a16:creationId xmlns:a16="http://schemas.microsoft.com/office/drawing/2014/main" id="{F8FE8503-2101-A44B-A3D8-1E506FC6AA65}"/>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244181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040FBFB3-161E-B64F-B1F8-6FF8AEB6A5CF}"/>
              </a:ext>
            </a:extLst>
          </p:cNvPr>
          <p:cNvSpPr>
            <a:spLocks noGrp="1"/>
          </p:cNvSpPr>
          <p:nvPr>
            <p:ph type="title"/>
          </p:nvPr>
        </p:nvSpPr>
        <p:spPr>
          <a:xfrm>
            <a:off x="499507" y="475258"/>
            <a:ext cx="5717516" cy="480131"/>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871934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ebsit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79B918-37F9-1E4A-BCE8-03CA65F2E9F6}"/>
              </a:ext>
            </a:extLst>
          </p:cNvPr>
          <p:cNvPicPr>
            <a:picLocks noChangeAspect="1"/>
          </p:cNvPicPr>
          <p:nvPr userDrawn="1"/>
        </p:nvPicPr>
        <p:blipFill>
          <a:blip r:embed="rId2">
            <a:extLst>
              <a:ext uri="{28A0092B-C50C-407E-A947-70E740481C1C}">
                <a14:useLocalDpi xmlns:a14="http://schemas.microsoft.com/office/drawing/2010/main" val="0"/>
              </a:ext>
            </a:extLst>
          </a:blip>
          <a:srcRect l="6255" r="6255"/>
          <a:stretch/>
        </p:blipFill>
        <p:spPr>
          <a:xfrm>
            <a:off x="3180905" y="0"/>
            <a:ext cx="9011096" cy="6858000"/>
          </a:xfrm>
          <a:prstGeom prst="rect">
            <a:avLst/>
          </a:prstGeom>
        </p:spPr>
      </p:pic>
      <p:sp>
        <p:nvSpPr>
          <p:cNvPr id="3" name="Right Triangle 2">
            <a:extLst>
              <a:ext uri="{FF2B5EF4-FFF2-40B4-BE49-F238E27FC236}">
                <a16:creationId xmlns:a16="http://schemas.microsoft.com/office/drawing/2014/main" id="{89EE12EA-57E6-C448-90AA-7184AB7BBF91}"/>
              </a:ext>
            </a:extLst>
          </p:cNvPr>
          <p:cNvSpPr/>
          <p:nvPr userDrawn="1"/>
        </p:nvSpPr>
        <p:spPr>
          <a:xfrm rot="5400000">
            <a:off x="3180905" y="0"/>
            <a:ext cx="6858000"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A180EAB-39AC-8C4B-80AF-219924E7596B}"/>
              </a:ext>
            </a:extLst>
          </p:cNvPr>
          <p:cNvSpPr/>
          <p:nvPr userDrawn="1"/>
        </p:nvSpPr>
        <p:spPr>
          <a:xfrm>
            <a:off x="-1" y="0"/>
            <a:ext cx="31809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7C13A20-8C86-484F-80F0-3C4F770C597A}"/>
              </a:ext>
            </a:extLst>
          </p:cNvPr>
          <p:cNvSpPr>
            <a:spLocks noGrp="1"/>
          </p:cNvSpPr>
          <p:nvPr>
            <p:ph type="title"/>
          </p:nvPr>
        </p:nvSpPr>
        <p:spPr>
          <a:xfrm>
            <a:off x="508993" y="2468737"/>
            <a:ext cx="4249619" cy="1920526"/>
          </a:xfrm>
          <a:prstGeom prst="rect">
            <a:avLst/>
          </a:prstGeom>
        </p:spPr>
        <p:txBody>
          <a:bodyPr vert="horz" wrap="square" lIns="91440" tIns="45720" rIns="91440" bIns="45720" rtlCol="0" anchor="t" anchorCtr="0">
            <a:spAutoFit/>
          </a:bodyPr>
          <a:lstStyle/>
          <a:p>
            <a:r>
              <a:rPr lang="en-US"/>
              <a:t>Click to edit Master title style</a:t>
            </a:r>
            <a:endParaRPr lang="en-GB"/>
          </a:p>
        </p:txBody>
      </p:sp>
      <p:pic>
        <p:nvPicPr>
          <p:cNvPr id="11" name="Picture 10">
            <a:extLst>
              <a:ext uri="{FF2B5EF4-FFF2-40B4-BE49-F238E27FC236}">
                <a16:creationId xmlns:a16="http://schemas.microsoft.com/office/drawing/2014/main" id="{EAB1A551-0525-DE4A-9498-063BF9E7B9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8127" y="611244"/>
            <a:ext cx="3829374" cy="614144"/>
          </a:xfrm>
          <a:prstGeom prst="rect">
            <a:avLst/>
          </a:prstGeom>
        </p:spPr>
      </p:pic>
    </p:spTree>
    <p:extLst>
      <p:ext uri="{BB962C8B-B14F-4D97-AF65-F5344CB8AC3E}">
        <p14:creationId xmlns:p14="http://schemas.microsoft.com/office/powerpoint/2010/main" val="170185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urple Slas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5037F9-86C7-4741-9E8D-B7AD41C6A6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602" t="34211" r="8905"/>
          <a:stretch/>
        </p:blipFill>
        <p:spPr>
          <a:xfrm flipH="1">
            <a:off x="170820" y="0"/>
            <a:ext cx="12021180" cy="6858000"/>
          </a:xfrm>
          <a:prstGeom prst="rect">
            <a:avLst/>
          </a:prstGeom>
        </p:spPr>
      </p:pic>
      <p:pic>
        <p:nvPicPr>
          <p:cNvPr id="11" name="Picture 10">
            <a:extLst>
              <a:ext uri="{FF2B5EF4-FFF2-40B4-BE49-F238E27FC236}">
                <a16:creationId xmlns:a16="http://schemas.microsoft.com/office/drawing/2014/main" id="{5FA28F62-F97A-1D49-8F8E-CCCEF87FE3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0248900" cy="6858000"/>
          </a:xfrm>
          <a:prstGeom prst="rect">
            <a:avLst/>
          </a:prstGeom>
        </p:spPr>
      </p:pic>
      <p:sp>
        <p:nvSpPr>
          <p:cNvPr id="5" name="object 13">
            <a:extLst>
              <a:ext uri="{FF2B5EF4-FFF2-40B4-BE49-F238E27FC236}">
                <a16:creationId xmlns:a16="http://schemas.microsoft.com/office/drawing/2014/main" id="{F8A3DFA9-1BE6-6E42-A0D9-8432363830BB}"/>
              </a:ext>
            </a:extLst>
          </p:cNvPr>
          <p:cNvSpPr txBox="1"/>
          <p:nvPr userDrawn="1"/>
        </p:nvSpPr>
        <p:spPr>
          <a:xfrm>
            <a:off x="607007" y="5614168"/>
            <a:ext cx="2096135" cy="764312"/>
          </a:xfrm>
          <a:prstGeom prst="rect">
            <a:avLst/>
          </a:prstGeom>
        </p:spPr>
        <p:txBody>
          <a:bodyPr vert="horz" wrap="square" lIns="0" tIns="0" rIns="0" bIns="0" rtlCol="0">
            <a:spAutoFit/>
          </a:bodyPr>
          <a:lstStyle/>
          <a:p>
            <a:pPr marL="12700">
              <a:lnSpc>
                <a:spcPts val="1425"/>
              </a:lnSpc>
            </a:pPr>
            <a:r>
              <a:rPr sz="1200" b="1" u="none" dirty="0">
                <a:solidFill>
                  <a:schemeClr val="bg1"/>
                </a:solidFill>
                <a:latin typeface="Arial"/>
                <a:cs typeface="Arial"/>
              </a:rPr>
              <a:t>e </a:t>
            </a:r>
            <a:r>
              <a:rPr sz="1200" u="none" spc="-10" dirty="0">
                <a:solidFill>
                  <a:schemeClr val="bg1"/>
                </a:solidFill>
                <a:latin typeface="Arial"/>
                <a:cs typeface="Arial"/>
              </a:rPr>
              <a:t>fresh@</a:t>
            </a:r>
            <a:r>
              <a:rPr lang="en-GB" sz="1200" u="none" spc="-10" dirty="0" err="1">
                <a:solidFill>
                  <a:schemeClr val="bg1"/>
                </a:solidFill>
                <a:latin typeface="Arial"/>
                <a:cs typeface="Arial"/>
              </a:rPr>
              <a:t>advania</a:t>
            </a:r>
            <a:r>
              <a:rPr sz="1200" u="none" spc="-10" dirty="0">
                <a:solidFill>
                  <a:schemeClr val="bg1"/>
                </a:solidFill>
                <a:latin typeface="Arial"/>
                <a:cs typeface="Arial"/>
              </a:rPr>
              <a:t>.co</a:t>
            </a:r>
            <a:r>
              <a:rPr lang="en-GB" sz="1200" u="none" spc="-10" dirty="0">
                <a:solidFill>
                  <a:schemeClr val="bg1"/>
                </a:solidFill>
                <a:latin typeface="Arial"/>
                <a:cs typeface="Arial"/>
              </a:rPr>
              <a:t>.</a:t>
            </a:r>
            <a:r>
              <a:rPr lang="en-GB" sz="1200" u="none" spc="-10" dirty="0" err="1">
                <a:solidFill>
                  <a:schemeClr val="bg1"/>
                </a:solidFill>
                <a:latin typeface="Arial"/>
                <a:cs typeface="Arial"/>
              </a:rPr>
              <a:t>uk</a:t>
            </a:r>
            <a:br>
              <a:rPr lang="en-GB" sz="1200" u="none" spc="-10" dirty="0">
                <a:solidFill>
                  <a:schemeClr val="bg1"/>
                </a:solidFill>
                <a:latin typeface="Arial"/>
                <a:cs typeface="Arial"/>
              </a:rPr>
            </a:br>
            <a:br>
              <a:rPr lang="en-GB" sz="1200" u="none" spc="-10" dirty="0">
                <a:solidFill>
                  <a:schemeClr val="bg1"/>
                </a:solidFill>
                <a:latin typeface="Arial"/>
                <a:cs typeface="Arial"/>
              </a:rPr>
            </a:br>
            <a:r>
              <a:rPr sz="1000" dirty="0">
                <a:solidFill>
                  <a:srgbClr val="FFFFFF"/>
                </a:solidFill>
                <a:latin typeface="Arial"/>
                <a:cs typeface="Arial"/>
              </a:rPr>
              <a:t>One</a:t>
            </a:r>
            <a:r>
              <a:rPr sz="1000" spc="-10" dirty="0">
                <a:solidFill>
                  <a:srgbClr val="FFFFFF"/>
                </a:solidFill>
                <a:latin typeface="Arial"/>
                <a:cs typeface="Arial"/>
              </a:rPr>
              <a:t> </a:t>
            </a:r>
            <a:r>
              <a:rPr sz="1000" dirty="0">
                <a:solidFill>
                  <a:srgbClr val="FFFFFF"/>
                </a:solidFill>
                <a:latin typeface="Arial"/>
                <a:cs typeface="Arial"/>
              </a:rPr>
              <a:t>Old</a:t>
            </a:r>
            <a:r>
              <a:rPr sz="1000" spc="-10" dirty="0">
                <a:solidFill>
                  <a:srgbClr val="FFFFFF"/>
                </a:solidFill>
                <a:latin typeface="Arial"/>
                <a:cs typeface="Arial"/>
              </a:rPr>
              <a:t> Jewry, </a:t>
            </a:r>
            <a:r>
              <a:rPr sz="1000" dirty="0">
                <a:solidFill>
                  <a:srgbClr val="FFFFFF"/>
                </a:solidFill>
                <a:latin typeface="Arial"/>
                <a:cs typeface="Arial"/>
              </a:rPr>
              <a:t>London,</a:t>
            </a:r>
            <a:r>
              <a:rPr sz="1000" spc="-15" dirty="0">
                <a:solidFill>
                  <a:srgbClr val="FFFFFF"/>
                </a:solidFill>
                <a:latin typeface="Arial"/>
                <a:cs typeface="Arial"/>
              </a:rPr>
              <a:t> </a:t>
            </a:r>
            <a:r>
              <a:rPr sz="1000" dirty="0">
                <a:solidFill>
                  <a:srgbClr val="FFFFFF"/>
                </a:solidFill>
                <a:latin typeface="Arial"/>
                <a:cs typeface="Arial"/>
              </a:rPr>
              <a:t>EC2R</a:t>
            </a:r>
            <a:r>
              <a:rPr sz="1000" spc="-5" dirty="0">
                <a:solidFill>
                  <a:srgbClr val="FFFFFF"/>
                </a:solidFill>
                <a:latin typeface="Arial"/>
                <a:cs typeface="Arial"/>
              </a:rPr>
              <a:t> </a:t>
            </a:r>
            <a:r>
              <a:rPr sz="1000" spc="-25" dirty="0">
                <a:solidFill>
                  <a:srgbClr val="FFFFFF"/>
                </a:solidFill>
                <a:latin typeface="Arial"/>
                <a:cs typeface="Arial"/>
              </a:rPr>
              <a:t>8DN</a:t>
            </a:r>
            <a:endParaRPr sz="1000" dirty="0">
              <a:latin typeface="Arial"/>
              <a:cs typeface="Arial"/>
            </a:endParaRPr>
          </a:p>
          <a:p>
            <a:pPr marL="12700">
              <a:lnSpc>
                <a:spcPct val="100000"/>
              </a:lnSpc>
              <a:spcBef>
                <a:spcPts val="800"/>
              </a:spcBef>
            </a:pPr>
            <a:r>
              <a:rPr sz="800" dirty="0">
                <a:solidFill>
                  <a:srgbClr val="FFFFFF"/>
                </a:solidFill>
                <a:latin typeface="Arial"/>
                <a:cs typeface="Arial"/>
              </a:rPr>
              <a:t>©</a:t>
            </a:r>
            <a:r>
              <a:rPr sz="800" spc="-5" dirty="0">
                <a:solidFill>
                  <a:srgbClr val="FFFFFF"/>
                </a:solidFill>
                <a:latin typeface="Arial"/>
                <a:cs typeface="Arial"/>
              </a:rPr>
              <a:t> </a:t>
            </a:r>
            <a:r>
              <a:rPr sz="800" dirty="0">
                <a:solidFill>
                  <a:srgbClr val="FFFFFF"/>
                </a:solidFill>
                <a:latin typeface="Arial"/>
                <a:cs typeface="Arial"/>
              </a:rPr>
              <a:t>202</a:t>
            </a:r>
            <a:r>
              <a:rPr lang="en-GB" sz="800" dirty="0">
                <a:solidFill>
                  <a:srgbClr val="FFFFFF"/>
                </a:solidFill>
                <a:latin typeface="Arial"/>
                <a:cs typeface="Arial"/>
              </a:rPr>
              <a:t>4</a:t>
            </a:r>
            <a:r>
              <a:rPr sz="800" spc="-10" dirty="0">
                <a:solidFill>
                  <a:srgbClr val="FFFFFF"/>
                </a:solidFill>
                <a:latin typeface="Arial"/>
                <a:cs typeface="Arial"/>
              </a:rPr>
              <a:t> </a:t>
            </a:r>
            <a:r>
              <a:rPr sz="800" dirty="0">
                <a:solidFill>
                  <a:srgbClr val="FFFFFF"/>
                </a:solidFill>
                <a:latin typeface="Arial"/>
                <a:cs typeface="Arial"/>
              </a:rPr>
              <a:t>Fresh</a:t>
            </a:r>
            <a:r>
              <a:rPr sz="800" spc="-5" dirty="0">
                <a:solidFill>
                  <a:srgbClr val="FFFFFF"/>
                </a:solidFill>
                <a:latin typeface="Arial"/>
                <a:cs typeface="Arial"/>
              </a:rPr>
              <a:t> </a:t>
            </a:r>
            <a:r>
              <a:rPr sz="800" spc="-10" dirty="0">
                <a:solidFill>
                  <a:srgbClr val="FFFFFF"/>
                </a:solidFill>
                <a:latin typeface="Arial"/>
                <a:cs typeface="Arial"/>
              </a:rPr>
              <a:t>Intranet</a:t>
            </a:r>
            <a:endParaRPr sz="800" dirty="0">
              <a:latin typeface="Arial"/>
              <a:cs typeface="Arial"/>
            </a:endParaRPr>
          </a:p>
        </p:txBody>
      </p:sp>
      <p:sp>
        <p:nvSpPr>
          <p:cNvPr id="6" name="object 14">
            <a:extLst>
              <a:ext uri="{FF2B5EF4-FFF2-40B4-BE49-F238E27FC236}">
                <a16:creationId xmlns:a16="http://schemas.microsoft.com/office/drawing/2014/main" id="{78890C1B-E554-E146-9892-D7969E614578}"/>
              </a:ext>
            </a:extLst>
          </p:cNvPr>
          <p:cNvSpPr txBox="1"/>
          <p:nvPr userDrawn="1"/>
        </p:nvSpPr>
        <p:spPr>
          <a:xfrm>
            <a:off x="2416691" y="5614168"/>
            <a:ext cx="1364615" cy="196215"/>
          </a:xfrm>
          <a:prstGeom prst="rect">
            <a:avLst/>
          </a:prstGeom>
        </p:spPr>
        <p:txBody>
          <a:bodyPr vert="horz" wrap="square" lIns="0" tIns="0" rIns="0" bIns="0" rtlCol="0">
            <a:spAutoFit/>
          </a:bodyPr>
          <a:lstStyle/>
          <a:p>
            <a:pPr marL="12700">
              <a:lnSpc>
                <a:spcPts val="1425"/>
              </a:lnSpc>
            </a:pPr>
            <a:r>
              <a:rPr sz="1200" b="1">
                <a:solidFill>
                  <a:srgbClr val="FFFFFF"/>
                </a:solidFill>
                <a:latin typeface="Arial"/>
                <a:cs typeface="Arial"/>
              </a:rPr>
              <a:t>w </a:t>
            </a:r>
            <a:r>
              <a:rPr sz="1200" spc="-10">
                <a:solidFill>
                  <a:srgbClr val="FFFFFF"/>
                </a:solidFill>
                <a:latin typeface="Arial"/>
                <a:cs typeface="Arial"/>
              </a:rPr>
              <a:t>freshintranet.com</a:t>
            </a:r>
            <a:endParaRPr sz="1200">
              <a:latin typeface="Arial"/>
              <a:cs typeface="Arial"/>
            </a:endParaRPr>
          </a:p>
        </p:txBody>
      </p:sp>
      <p:sp>
        <p:nvSpPr>
          <p:cNvPr id="7" name="object 15">
            <a:extLst>
              <a:ext uri="{FF2B5EF4-FFF2-40B4-BE49-F238E27FC236}">
                <a16:creationId xmlns:a16="http://schemas.microsoft.com/office/drawing/2014/main" id="{786476DD-E896-D040-B692-FD0B41832506}"/>
              </a:ext>
            </a:extLst>
          </p:cNvPr>
          <p:cNvSpPr txBox="1"/>
          <p:nvPr userDrawn="1"/>
        </p:nvSpPr>
        <p:spPr>
          <a:xfrm>
            <a:off x="3952126" y="5614168"/>
            <a:ext cx="1135380" cy="196215"/>
          </a:xfrm>
          <a:prstGeom prst="rect">
            <a:avLst/>
          </a:prstGeom>
        </p:spPr>
        <p:txBody>
          <a:bodyPr vert="horz" wrap="square" lIns="0" tIns="0" rIns="0" bIns="0" rtlCol="0">
            <a:spAutoFit/>
          </a:bodyPr>
          <a:lstStyle/>
          <a:p>
            <a:pPr marL="12700">
              <a:lnSpc>
                <a:spcPts val="1425"/>
              </a:lnSpc>
            </a:pPr>
            <a:r>
              <a:rPr sz="1200" b="1">
                <a:solidFill>
                  <a:srgbClr val="FFFFFF"/>
                </a:solidFill>
                <a:latin typeface="Arial"/>
                <a:cs typeface="Arial"/>
              </a:rPr>
              <a:t>t</a:t>
            </a:r>
            <a:r>
              <a:rPr sz="1200" b="1" spc="-10">
                <a:solidFill>
                  <a:srgbClr val="FFFFFF"/>
                </a:solidFill>
                <a:latin typeface="Arial"/>
                <a:cs typeface="Arial"/>
              </a:rPr>
              <a:t> </a:t>
            </a:r>
            <a:r>
              <a:rPr sz="1200">
                <a:solidFill>
                  <a:srgbClr val="FFFFFF"/>
                </a:solidFill>
                <a:latin typeface="Arial"/>
                <a:cs typeface="Arial"/>
              </a:rPr>
              <a:t>0333</a:t>
            </a:r>
            <a:r>
              <a:rPr sz="1200" spc="-15">
                <a:solidFill>
                  <a:srgbClr val="FFFFFF"/>
                </a:solidFill>
                <a:latin typeface="Arial"/>
                <a:cs typeface="Arial"/>
              </a:rPr>
              <a:t> </a:t>
            </a:r>
            <a:r>
              <a:rPr sz="1200">
                <a:solidFill>
                  <a:srgbClr val="FFFFFF"/>
                </a:solidFill>
                <a:latin typeface="Arial"/>
                <a:cs typeface="Arial"/>
              </a:rPr>
              <a:t>241</a:t>
            </a:r>
            <a:r>
              <a:rPr sz="1200" spc="-10">
                <a:solidFill>
                  <a:srgbClr val="FFFFFF"/>
                </a:solidFill>
                <a:latin typeface="Arial"/>
                <a:cs typeface="Arial"/>
              </a:rPr>
              <a:t> </a:t>
            </a:r>
            <a:r>
              <a:rPr sz="1200" spc="-20">
                <a:solidFill>
                  <a:srgbClr val="FFFFFF"/>
                </a:solidFill>
                <a:latin typeface="Arial"/>
                <a:cs typeface="Arial"/>
              </a:rPr>
              <a:t>7689</a:t>
            </a:r>
            <a:endParaRPr sz="1200">
              <a:latin typeface="Arial"/>
              <a:cs typeface="Arial"/>
            </a:endParaRPr>
          </a:p>
        </p:txBody>
      </p:sp>
      <p:pic>
        <p:nvPicPr>
          <p:cNvPr id="8" name="Picture 7">
            <a:extLst>
              <a:ext uri="{FF2B5EF4-FFF2-40B4-BE49-F238E27FC236}">
                <a16:creationId xmlns:a16="http://schemas.microsoft.com/office/drawing/2014/main" id="{22A8C4CD-2519-BC48-97E5-59278D3F6A8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8127" y="4867784"/>
            <a:ext cx="2862879" cy="459140"/>
          </a:xfrm>
          <a:prstGeom prst="rect">
            <a:avLst/>
          </a:prstGeom>
        </p:spPr>
      </p:pic>
    </p:spTree>
    <p:extLst>
      <p:ext uri="{BB962C8B-B14F-4D97-AF65-F5344CB8AC3E}">
        <p14:creationId xmlns:p14="http://schemas.microsoft.com/office/powerpoint/2010/main" val="1022259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Slide">
    <p:spTree>
      <p:nvGrpSpPr>
        <p:cNvPr id="1" name=""/>
        <p:cNvGrpSpPr/>
        <p:nvPr/>
      </p:nvGrpSpPr>
      <p:grpSpPr>
        <a:xfrm>
          <a:off x="0" y="0"/>
          <a:ext cx="0" cy="0"/>
          <a:chOff x="0" y="0"/>
          <a:chExt cx="0" cy="0"/>
        </a:xfrm>
      </p:grpSpPr>
      <p:sp>
        <p:nvSpPr>
          <p:cNvPr id="215" name="Subtitle 2">
            <a:extLst>
              <a:ext uri="{FF2B5EF4-FFF2-40B4-BE49-F238E27FC236}">
                <a16:creationId xmlns:a16="http://schemas.microsoft.com/office/drawing/2014/main" id="{20953987-1E6F-6442-B726-FE0F64683259}"/>
              </a:ext>
            </a:extLst>
          </p:cNvPr>
          <p:cNvSpPr>
            <a:spLocks noGrp="1"/>
          </p:cNvSpPr>
          <p:nvPr>
            <p:ph type="subTitle" idx="1"/>
          </p:nvPr>
        </p:nvSpPr>
        <p:spPr>
          <a:xfrm>
            <a:off x="499506" y="1012183"/>
            <a:ext cx="5717515" cy="449532"/>
          </a:xfrm>
          <a:prstGeom prst="rect">
            <a:avLst/>
          </a:prstGeo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16" name="Title Placeholder 1">
            <a:extLst>
              <a:ext uri="{FF2B5EF4-FFF2-40B4-BE49-F238E27FC236}">
                <a16:creationId xmlns:a16="http://schemas.microsoft.com/office/drawing/2014/main" id="{30F15F8B-DD59-D649-8FC5-B24098E2BF3B}"/>
              </a:ext>
            </a:extLst>
          </p:cNvPr>
          <p:cNvSpPr>
            <a:spLocks noGrp="1"/>
          </p:cNvSpPr>
          <p:nvPr>
            <p:ph type="title"/>
          </p:nvPr>
        </p:nvSpPr>
        <p:spPr>
          <a:xfrm>
            <a:off x="499507" y="475258"/>
            <a:ext cx="5717516" cy="480131"/>
          </a:xfrm>
          <a:prstGeom prst="rect">
            <a:avLst/>
          </a:prstGeom>
        </p:spPr>
        <p:txBody>
          <a:bodyPr vert="horz" lIns="91440" tIns="45720" rIns="91440" bIns="45720" rtlCol="0" anchor="t" anchorCtr="0">
            <a:spAutoFit/>
          </a:bodyPr>
          <a:lstStyle/>
          <a:p>
            <a:r>
              <a:rPr lang="en-US"/>
              <a:t>Click to edit Master title style</a:t>
            </a:r>
            <a:endParaRPr lang="en-GB"/>
          </a:p>
        </p:txBody>
      </p:sp>
    </p:spTree>
    <p:extLst>
      <p:ext uri="{BB962C8B-B14F-4D97-AF65-F5344CB8AC3E}">
        <p14:creationId xmlns:p14="http://schemas.microsoft.com/office/powerpoint/2010/main" val="216224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9F180-841E-C5E1-ACC5-118DE7B2AFAE}"/>
              </a:ext>
            </a:extLst>
          </p:cNvPr>
          <p:cNvSpPr>
            <a:spLocks noGrp="1"/>
          </p:cNvSpPr>
          <p:nvPr>
            <p:ph type="title"/>
          </p:nvPr>
        </p:nvSpPr>
        <p:spPr/>
        <p:txBody>
          <a:bodyPr/>
          <a:lstStyle/>
          <a:p>
            <a:r>
              <a:rPr lang="en-US"/>
              <a:t>Click to edit Master title style</a:t>
            </a:r>
            <a:endParaRPr lang="en-GB"/>
          </a:p>
        </p:txBody>
      </p:sp>
      <p:sp>
        <p:nvSpPr>
          <p:cNvPr id="9" name="Text Placeholder 8">
            <a:extLst>
              <a:ext uri="{FF2B5EF4-FFF2-40B4-BE49-F238E27FC236}">
                <a16:creationId xmlns:a16="http://schemas.microsoft.com/office/drawing/2014/main" id="{73D21782-4A55-DF03-E301-DDF48D5F866E}"/>
              </a:ext>
            </a:extLst>
          </p:cNvPr>
          <p:cNvSpPr>
            <a:spLocks noGrp="1"/>
          </p:cNvSpPr>
          <p:nvPr>
            <p:ph type="body" sz="quarter" idx="12"/>
          </p:nvPr>
        </p:nvSpPr>
        <p:spPr>
          <a:xfrm>
            <a:off x="499508" y="1384299"/>
            <a:ext cx="3549600" cy="4792389"/>
          </a:xfrm>
          <a:prstGeom prst="rect">
            <a:avLst/>
          </a:prstGeom>
        </p:spPr>
        <p:txBody>
          <a:bodyPr/>
          <a:lstStyle>
            <a:lvl1pPr>
              <a:defRPr sz="24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10">
            <a:extLst>
              <a:ext uri="{FF2B5EF4-FFF2-40B4-BE49-F238E27FC236}">
                <a16:creationId xmlns:a16="http://schemas.microsoft.com/office/drawing/2014/main" id="{9D98DF60-1470-CD65-2965-264BF2ED3D3B}"/>
              </a:ext>
            </a:extLst>
          </p:cNvPr>
          <p:cNvSpPr>
            <a:spLocks noGrp="1"/>
          </p:cNvSpPr>
          <p:nvPr>
            <p:ph type="body" sz="quarter" idx="13"/>
          </p:nvPr>
        </p:nvSpPr>
        <p:spPr>
          <a:xfrm>
            <a:off x="4325456" y="1396998"/>
            <a:ext cx="3549599" cy="477969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AE804040-DD1E-F240-1FCF-53BE22EC87CB}"/>
              </a:ext>
            </a:extLst>
          </p:cNvPr>
          <p:cNvSpPr>
            <a:spLocks noGrp="1"/>
          </p:cNvSpPr>
          <p:nvPr>
            <p:ph type="body" sz="quarter" idx="14"/>
          </p:nvPr>
        </p:nvSpPr>
        <p:spPr>
          <a:xfrm>
            <a:off x="8157757" y="1384298"/>
            <a:ext cx="3549599" cy="479238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1277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de Thin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23A3-A5E9-E5E0-71C1-C5EB4FB465DF}"/>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0CDF9176-3F24-E29D-2B25-CD7406C9D233}"/>
              </a:ext>
            </a:extLst>
          </p:cNvPr>
          <p:cNvSpPr>
            <a:spLocks noGrp="1"/>
          </p:cNvSpPr>
          <p:nvPr>
            <p:ph sz="quarter" idx="11"/>
          </p:nvPr>
        </p:nvSpPr>
        <p:spPr>
          <a:xfrm>
            <a:off x="500063" y="1384300"/>
            <a:ext cx="7319962" cy="4792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4EB47341-E469-0F44-CC38-7D54AA177D00}"/>
              </a:ext>
            </a:extLst>
          </p:cNvPr>
          <p:cNvSpPr>
            <a:spLocks noGrp="1"/>
          </p:cNvSpPr>
          <p:nvPr>
            <p:ph sz="quarter" idx="12"/>
          </p:nvPr>
        </p:nvSpPr>
        <p:spPr>
          <a:xfrm>
            <a:off x="8089900" y="1384300"/>
            <a:ext cx="3602038" cy="47926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732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BA5D-1E21-2572-E893-8762A8C96133}"/>
              </a:ext>
            </a:extLst>
          </p:cNvPr>
          <p:cNvSpPr>
            <a:spLocks noGrp="1"/>
          </p:cNvSpPr>
          <p:nvPr>
            <p:ph type="title"/>
          </p:nvPr>
        </p:nvSpPr>
        <p:spPr/>
        <p:txBody>
          <a:bodyPr/>
          <a:lstStyle/>
          <a:p>
            <a:r>
              <a:rPr lang="en-US"/>
              <a:t>Click to edit Master title style</a:t>
            </a:r>
            <a:endParaRPr lang="en-GB"/>
          </a:p>
        </p:txBody>
      </p:sp>
      <p:sp>
        <p:nvSpPr>
          <p:cNvPr id="3" name="Content Placeholder 6">
            <a:extLst>
              <a:ext uri="{FF2B5EF4-FFF2-40B4-BE49-F238E27FC236}">
                <a16:creationId xmlns:a16="http://schemas.microsoft.com/office/drawing/2014/main" id="{700E50DE-A431-4125-5C5C-28F367F59646}"/>
              </a:ext>
            </a:extLst>
          </p:cNvPr>
          <p:cNvSpPr>
            <a:spLocks noGrp="1"/>
          </p:cNvSpPr>
          <p:nvPr>
            <p:ph sz="quarter" idx="11"/>
          </p:nvPr>
        </p:nvSpPr>
        <p:spPr>
          <a:xfrm>
            <a:off x="500063" y="1384300"/>
            <a:ext cx="5935571" cy="47923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8">
            <a:extLst>
              <a:ext uri="{FF2B5EF4-FFF2-40B4-BE49-F238E27FC236}">
                <a16:creationId xmlns:a16="http://schemas.microsoft.com/office/drawing/2014/main" id="{9308AAB7-1FAB-CCC1-A260-FAD0B0A377DA}"/>
              </a:ext>
            </a:extLst>
          </p:cNvPr>
          <p:cNvSpPr>
            <a:spLocks noGrp="1"/>
          </p:cNvSpPr>
          <p:nvPr>
            <p:ph sz="quarter" idx="12"/>
          </p:nvPr>
        </p:nvSpPr>
        <p:spPr>
          <a:xfrm>
            <a:off x="6862354" y="1384300"/>
            <a:ext cx="4829584" cy="4792663"/>
          </a:xfrm>
          <a:prstGeom prst="rect">
            <a:avLst/>
          </a:prstGeom>
        </p:spPr>
        <p:txBody>
          <a:bodyPr/>
          <a:lstStyle>
            <a:lvl1pPr marL="0" indent="0">
              <a:buFontTx/>
              <a:buNone/>
              <a:defRPr/>
            </a:lvl1pPr>
          </a:lstStyle>
          <a:p>
            <a:pPr lvl="0"/>
            <a:endParaRPr lang="en-GB"/>
          </a:p>
        </p:txBody>
      </p:sp>
    </p:spTree>
    <p:extLst>
      <p:ext uri="{BB962C8B-B14F-4D97-AF65-F5344CB8AC3E}">
        <p14:creationId xmlns:p14="http://schemas.microsoft.com/office/powerpoint/2010/main" val="140394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C400-E6EA-1A1B-1002-4A0865326D2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3308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0F025F6-467F-F446-9B9E-389F3BFA7957}"/>
              </a:ext>
            </a:extLst>
          </p:cNvPr>
          <p:cNvSpPr>
            <a:spLocks noGrp="1"/>
          </p:cNvSpPr>
          <p:nvPr>
            <p:ph type="title"/>
          </p:nvPr>
        </p:nvSpPr>
        <p:spPr>
          <a:xfrm>
            <a:off x="499507" y="475258"/>
            <a:ext cx="8025928" cy="535531"/>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10" name="Text Placeholder 2">
            <a:extLst>
              <a:ext uri="{FF2B5EF4-FFF2-40B4-BE49-F238E27FC236}">
                <a16:creationId xmlns:a16="http://schemas.microsoft.com/office/drawing/2014/main" id="{03506287-A752-DB4B-88E7-E02674EBE5BE}"/>
              </a:ext>
            </a:extLst>
          </p:cNvPr>
          <p:cNvSpPr>
            <a:spLocks noGrp="1"/>
          </p:cNvSpPr>
          <p:nvPr>
            <p:ph idx="1"/>
          </p:nvPr>
        </p:nvSpPr>
        <p:spPr>
          <a:xfrm>
            <a:off x="499507" y="1253331"/>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1387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theme" Target="../theme/theme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E24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42A9-12C5-4196-8DF9-24BE46309EDF}"/>
              </a:ext>
            </a:extLst>
          </p:cNvPr>
          <p:cNvSpPr>
            <a:spLocks noGrp="1"/>
          </p:cNvSpPr>
          <p:nvPr>
            <p:ph type="title"/>
          </p:nvPr>
        </p:nvSpPr>
        <p:spPr>
          <a:xfrm>
            <a:off x="508993" y="2885188"/>
            <a:ext cx="5826791" cy="450000"/>
          </a:xfrm>
          <a:prstGeom prst="rect">
            <a:avLst/>
          </a:prstGeom>
        </p:spPr>
        <p:txBody>
          <a:bodyPr vert="horz" lIns="91440" tIns="45720" rIns="91440" bIns="45720" rtlCol="0" anchor="t" anchorCtr="0">
            <a:spAutoFit/>
          </a:bodyPr>
          <a:lstStyle/>
          <a:p>
            <a:r>
              <a:rPr lang="en-US"/>
              <a:t>Click to edit Master title style</a:t>
            </a:r>
            <a:endParaRPr lang="en-GB"/>
          </a:p>
        </p:txBody>
      </p:sp>
      <p:pic>
        <p:nvPicPr>
          <p:cNvPr id="3" name="Picture 2" descr="A black and white logo&#10;&#10;Description automatically generated">
            <a:extLst>
              <a:ext uri="{FF2B5EF4-FFF2-40B4-BE49-F238E27FC236}">
                <a16:creationId xmlns:a16="http://schemas.microsoft.com/office/drawing/2014/main" id="{80505498-D885-BA87-46DC-39EF8D7CE1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665" y="422182"/>
            <a:ext cx="4033509" cy="1188558"/>
          </a:xfrm>
          <a:prstGeom prst="rect">
            <a:avLst/>
          </a:prstGeom>
        </p:spPr>
      </p:pic>
    </p:spTree>
    <p:extLst>
      <p:ext uri="{BB962C8B-B14F-4D97-AF65-F5344CB8AC3E}">
        <p14:creationId xmlns:p14="http://schemas.microsoft.com/office/powerpoint/2010/main" val="3148258407"/>
      </p:ext>
    </p:extLst>
  </p:cSld>
  <p:clrMap bg1="lt1" tx1="dk1" bg2="lt2" tx2="dk2" accent1="accent1" accent2="accent2" accent3="accent3" accent4="accent4" accent5="accent5" accent6="accent6" hlink="hlink" folHlink="folHlink"/>
  <p:sldLayoutIdLst>
    <p:sldLayoutId id="2147493712" r:id="rId1"/>
    <p:sldLayoutId id="2147493713" r:id="rId2"/>
  </p:sldLayoutIdLst>
  <p:txStyles>
    <p:title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8" name="Title Placeholder 1">
            <a:extLst>
              <a:ext uri="{FF2B5EF4-FFF2-40B4-BE49-F238E27FC236}">
                <a16:creationId xmlns:a16="http://schemas.microsoft.com/office/drawing/2014/main" id="{F662941B-0B54-BD46-9AB6-63E94C64BE82}"/>
              </a:ext>
            </a:extLst>
          </p:cNvPr>
          <p:cNvSpPr>
            <a:spLocks noGrp="1"/>
          </p:cNvSpPr>
          <p:nvPr>
            <p:ph type="title"/>
          </p:nvPr>
        </p:nvSpPr>
        <p:spPr>
          <a:xfrm>
            <a:off x="499507" y="475258"/>
            <a:ext cx="5717516" cy="480131"/>
          </a:xfrm>
          <a:prstGeom prst="rect">
            <a:avLst/>
          </a:prstGeom>
        </p:spPr>
        <p:txBody>
          <a:bodyPr vert="horz" lIns="91440" tIns="45720" rIns="91440" bIns="45720" rtlCol="0" anchor="t" anchorCtr="0">
            <a:spAutoFit/>
          </a:bodyPr>
          <a:lstStyle/>
          <a:p>
            <a:r>
              <a:rPr lang="en-US"/>
              <a:t>Click to edit Master title style</a:t>
            </a:r>
            <a:endParaRPr lang="en-GB"/>
          </a:p>
        </p:txBody>
      </p:sp>
      <p:pic>
        <p:nvPicPr>
          <p:cNvPr id="2" name="Picture 1" descr="A black and white logo&#10;&#10;Description automatically generated">
            <a:extLst>
              <a:ext uri="{FF2B5EF4-FFF2-40B4-BE49-F238E27FC236}">
                <a16:creationId xmlns:a16="http://schemas.microsoft.com/office/drawing/2014/main" id="{F30C3991-36F5-99E7-2BCB-6F3B2B443F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294" y="5908693"/>
            <a:ext cx="1638576" cy="482841"/>
          </a:xfrm>
          <a:prstGeom prst="rect">
            <a:avLst/>
          </a:prstGeom>
        </p:spPr>
      </p:pic>
    </p:spTree>
    <p:extLst>
      <p:ext uri="{BB962C8B-B14F-4D97-AF65-F5344CB8AC3E}">
        <p14:creationId xmlns:p14="http://schemas.microsoft.com/office/powerpoint/2010/main" val="4042486648"/>
      </p:ext>
    </p:extLst>
  </p:cSld>
  <p:clrMap bg1="lt1" tx1="dk1" bg2="lt2" tx2="dk2" accent1="accent1" accent2="accent2" accent3="accent3" accent4="accent4" accent5="accent5" accent6="accent6" hlink="hlink" folHlink="folHlink"/>
  <p:sldLayoutIdLst>
    <p:sldLayoutId id="2147493738" r:id="rId1"/>
    <p:sldLayoutId id="2147493739" r:id="rId2"/>
  </p:sldLayoutIdLst>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CC4C63-C16F-459F-90DA-D5EB9B940A8E}"/>
              </a:ext>
            </a:extLst>
          </p:cNvPr>
          <p:cNvSpPr/>
          <p:nvPr userDrawn="1"/>
        </p:nvSpPr>
        <p:spPr>
          <a:xfrm>
            <a:off x="7985028" y="0"/>
            <a:ext cx="4206971" cy="685799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Icon&#10;&#10;Description automatically generated">
            <a:extLst>
              <a:ext uri="{FF2B5EF4-FFF2-40B4-BE49-F238E27FC236}">
                <a16:creationId xmlns:a16="http://schemas.microsoft.com/office/drawing/2014/main" id="{FD8E0705-4E44-C40E-DB3F-CFE3FAF8DEA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75883" y="475258"/>
            <a:ext cx="616610" cy="616610"/>
          </a:xfrm>
          <a:prstGeom prst="rect">
            <a:avLst/>
          </a:prstGeom>
        </p:spPr>
      </p:pic>
      <p:sp>
        <p:nvSpPr>
          <p:cNvPr id="64" name="Title Placeholder 1">
            <a:extLst>
              <a:ext uri="{FF2B5EF4-FFF2-40B4-BE49-F238E27FC236}">
                <a16:creationId xmlns:a16="http://schemas.microsoft.com/office/drawing/2014/main" id="{45EFD1E8-ABA4-DB04-323E-0BC72192666A}"/>
              </a:ext>
            </a:extLst>
          </p:cNvPr>
          <p:cNvSpPr>
            <a:spLocks noGrp="1"/>
          </p:cNvSpPr>
          <p:nvPr>
            <p:ph type="title"/>
          </p:nvPr>
        </p:nvSpPr>
        <p:spPr>
          <a:xfrm>
            <a:off x="499507" y="482913"/>
            <a:ext cx="10515600" cy="580791"/>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Rectangle 2">
            <a:extLst>
              <a:ext uri="{FF2B5EF4-FFF2-40B4-BE49-F238E27FC236}">
                <a16:creationId xmlns:a16="http://schemas.microsoft.com/office/drawing/2014/main" id="{ADB53D4B-40D6-A47F-7BC8-38A322243760}"/>
              </a:ext>
            </a:extLst>
          </p:cNvPr>
          <p:cNvSpPr/>
          <p:nvPr userDrawn="1"/>
        </p:nvSpPr>
        <p:spPr>
          <a:xfrm>
            <a:off x="0" y="6792682"/>
            <a:ext cx="12192000" cy="72000"/>
          </a:xfrm>
          <a:prstGeom prst="rect">
            <a:avLst/>
          </a:prstGeom>
          <a:gradFill>
            <a:gsLst>
              <a:gs pos="0">
                <a:schemeClr val="accent1"/>
              </a:gs>
              <a:gs pos="100000">
                <a:schemeClr val="accent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3">
            <a:extLst>
              <a:ext uri="{FF2B5EF4-FFF2-40B4-BE49-F238E27FC236}">
                <a16:creationId xmlns:a16="http://schemas.microsoft.com/office/drawing/2014/main" id="{DB0F72C4-88C9-4E48-94A9-66B8C5175614}"/>
              </a:ext>
            </a:extLst>
          </p:cNvPr>
          <p:cNvSpPr txBox="1">
            <a:spLocks/>
          </p:cNvSpPr>
          <p:nvPr userDrawn="1"/>
        </p:nvSpPr>
        <p:spPr>
          <a:xfrm>
            <a:off x="894929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D95466-ADD2-8444-B155-181A7BD633A5}" type="slidenum">
              <a:rPr lang="en-US" sz="900" b="1" smtClean="0"/>
              <a:pPr/>
              <a:t>‹nr.›</a:t>
            </a:fld>
            <a:endParaRPr lang="en-US" sz="900" b="1"/>
          </a:p>
        </p:txBody>
      </p:sp>
      <p:sp>
        <p:nvSpPr>
          <p:cNvPr id="8" name="Footer Placeholder 9">
            <a:extLst>
              <a:ext uri="{FF2B5EF4-FFF2-40B4-BE49-F238E27FC236}">
                <a16:creationId xmlns:a16="http://schemas.microsoft.com/office/drawing/2014/main" id="{03627716-9E8D-5D44-B9D6-D239BDA22C42}"/>
              </a:ext>
            </a:extLst>
          </p:cNvPr>
          <p:cNvSpPr txBox="1">
            <a:spLocks/>
          </p:cNvSpPr>
          <p:nvPr userDrawn="1"/>
        </p:nvSpPr>
        <p:spPr>
          <a:xfrm>
            <a:off x="498271" y="637508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t>freshintranet.com</a:t>
            </a:r>
          </a:p>
        </p:txBody>
      </p:sp>
      <p:sp>
        <p:nvSpPr>
          <p:cNvPr id="9" name="Text Placeholder 2">
            <a:extLst>
              <a:ext uri="{FF2B5EF4-FFF2-40B4-BE49-F238E27FC236}">
                <a16:creationId xmlns:a16="http://schemas.microsoft.com/office/drawing/2014/main" id="{5A1DF1B2-997C-5E47-8F89-15122A520EAF}"/>
              </a:ext>
            </a:extLst>
          </p:cNvPr>
          <p:cNvSpPr>
            <a:spLocks noGrp="1"/>
          </p:cNvSpPr>
          <p:nvPr>
            <p:ph type="body" idx="1"/>
          </p:nvPr>
        </p:nvSpPr>
        <p:spPr>
          <a:xfrm>
            <a:off x="499507" y="1253331"/>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7812005"/>
      </p:ext>
    </p:extLst>
  </p:cSld>
  <p:clrMap bg1="lt1" tx1="dk1" bg2="lt2" tx2="dk2" accent1="accent1" accent2="accent2" accent3="accent3" accent4="accent4" accent5="accent5" accent6="accent6" hlink="hlink" folHlink="folHlink"/>
  <p:sldLayoutIdLst>
    <p:sldLayoutId id="2147493741" r:id="rId1"/>
    <p:sldLayoutId id="2147493742" r:id="rId2"/>
    <p:sldLayoutId id="2147493743" r:id="rId3"/>
    <p:sldLayoutId id="2147493744" r:id="rId4"/>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FD8E0705-4E44-C40E-DB3F-CFE3FAF8DE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75883" y="475258"/>
            <a:ext cx="616610" cy="616610"/>
          </a:xfrm>
          <a:prstGeom prst="rect">
            <a:avLst/>
          </a:prstGeom>
        </p:spPr>
      </p:pic>
      <p:sp>
        <p:nvSpPr>
          <p:cNvPr id="64" name="Title Placeholder 1">
            <a:extLst>
              <a:ext uri="{FF2B5EF4-FFF2-40B4-BE49-F238E27FC236}">
                <a16:creationId xmlns:a16="http://schemas.microsoft.com/office/drawing/2014/main" id="{45EFD1E8-ABA4-DB04-323E-0BC72192666A}"/>
              </a:ext>
            </a:extLst>
          </p:cNvPr>
          <p:cNvSpPr>
            <a:spLocks noGrp="1"/>
          </p:cNvSpPr>
          <p:nvPr>
            <p:ph type="title"/>
          </p:nvPr>
        </p:nvSpPr>
        <p:spPr>
          <a:xfrm>
            <a:off x="499507" y="482913"/>
            <a:ext cx="10515600" cy="580791"/>
          </a:xfrm>
          <a:prstGeom prst="rect">
            <a:avLst/>
          </a:prstGeom>
        </p:spPr>
        <p:txBody>
          <a:bodyPr vert="horz" lIns="91440" tIns="45720" rIns="91440" bIns="45720" rtlCol="0" anchor="t">
            <a:normAutofit/>
          </a:bodyPr>
          <a:lstStyle/>
          <a:p>
            <a:r>
              <a:rPr lang="en-US"/>
              <a:t>Click to edit Master title style</a:t>
            </a:r>
            <a:endParaRPr lang="en-GB"/>
          </a:p>
        </p:txBody>
      </p:sp>
      <p:sp>
        <p:nvSpPr>
          <p:cNvPr id="2" name="Rectangle 1">
            <a:extLst>
              <a:ext uri="{FF2B5EF4-FFF2-40B4-BE49-F238E27FC236}">
                <a16:creationId xmlns:a16="http://schemas.microsoft.com/office/drawing/2014/main" id="{16778448-B8E0-0C89-4225-28E3C7650423}"/>
              </a:ext>
            </a:extLst>
          </p:cNvPr>
          <p:cNvSpPr/>
          <p:nvPr userDrawn="1"/>
        </p:nvSpPr>
        <p:spPr>
          <a:xfrm>
            <a:off x="0" y="6792682"/>
            <a:ext cx="12192000" cy="72000"/>
          </a:xfrm>
          <a:prstGeom prst="rect">
            <a:avLst/>
          </a:prstGeom>
          <a:gradFill>
            <a:gsLst>
              <a:gs pos="0">
                <a:schemeClr val="accent1"/>
              </a:gs>
              <a:gs pos="100000">
                <a:schemeClr val="accent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426D1116-437D-A341-B737-9167AF1517F9}"/>
              </a:ext>
            </a:extLst>
          </p:cNvPr>
          <p:cNvSpPr>
            <a:spLocks noGrp="1"/>
          </p:cNvSpPr>
          <p:nvPr>
            <p:ph type="body" idx="1"/>
          </p:nvPr>
        </p:nvSpPr>
        <p:spPr>
          <a:xfrm>
            <a:off x="499507" y="1253331"/>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3">
            <a:extLst>
              <a:ext uri="{FF2B5EF4-FFF2-40B4-BE49-F238E27FC236}">
                <a16:creationId xmlns:a16="http://schemas.microsoft.com/office/drawing/2014/main" id="{B743CF93-0AAB-9E47-99CF-5767AF736C15}"/>
              </a:ext>
            </a:extLst>
          </p:cNvPr>
          <p:cNvSpPr txBox="1">
            <a:spLocks/>
          </p:cNvSpPr>
          <p:nvPr userDrawn="1"/>
        </p:nvSpPr>
        <p:spPr>
          <a:xfrm>
            <a:off x="894929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D95466-ADD2-8444-B155-181A7BD633A5}" type="slidenum">
              <a:rPr lang="en-US" sz="900" b="1" smtClean="0"/>
              <a:pPr/>
              <a:t>‹nr.›</a:t>
            </a:fld>
            <a:endParaRPr lang="en-US" sz="900" b="1"/>
          </a:p>
        </p:txBody>
      </p:sp>
      <p:sp>
        <p:nvSpPr>
          <p:cNvPr id="13" name="Footer Placeholder 9">
            <a:extLst>
              <a:ext uri="{FF2B5EF4-FFF2-40B4-BE49-F238E27FC236}">
                <a16:creationId xmlns:a16="http://schemas.microsoft.com/office/drawing/2014/main" id="{9AA4BA04-ABF8-0B43-A95F-ABA5A311C61A}"/>
              </a:ext>
            </a:extLst>
          </p:cNvPr>
          <p:cNvSpPr txBox="1">
            <a:spLocks/>
          </p:cNvSpPr>
          <p:nvPr userDrawn="1"/>
        </p:nvSpPr>
        <p:spPr>
          <a:xfrm>
            <a:off x="498271" y="637508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err="1"/>
              <a:t>freshintranet.com</a:t>
            </a:r>
            <a:endParaRPr lang="en-US" sz="900" b="1"/>
          </a:p>
        </p:txBody>
      </p:sp>
    </p:spTree>
    <p:extLst>
      <p:ext uri="{BB962C8B-B14F-4D97-AF65-F5344CB8AC3E}">
        <p14:creationId xmlns:p14="http://schemas.microsoft.com/office/powerpoint/2010/main" val="2394921470"/>
      </p:ext>
    </p:extLst>
  </p:cSld>
  <p:clrMap bg1="lt1" tx1="dk1" bg2="lt2" tx2="dk2" accent1="accent1" accent2="accent2" accent3="accent3" accent4="accent4" accent5="accent5" accent6="accent6" hlink="hlink" folHlink="folHlink"/>
  <p:sldLayoutIdLst>
    <p:sldLayoutId id="2147493746" r:id="rId1"/>
    <p:sldLayoutId id="2147493747" r:id="rId2"/>
    <p:sldLayoutId id="2147493748" r:id="rId3"/>
    <p:sldLayoutId id="2147493749" r:id="rId4"/>
    <p:sldLayoutId id="2147493750" r:id="rId5"/>
    <p:sldLayoutId id="2147493751" r:id="rId6"/>
    <p:sldLayoutId id="2147493752" r:id="rId7"/>
    <p:sldLayoutId id="2147493753" r:id="rId8"/>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300"/>
        </a:spcAft>
        <a:buClr>
          <a:schemeClr val="tx2"/>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chemeClr val="tx2"/>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chemeClr val="tx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chemeClr val="tx2"/>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chemeClr val="tx2"/>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FD8E0705-4E44-C40E-DB3F-CFE3FAF8DEA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75883" y="475258"/>
            <a:ext cx="616610" cy="616610"/>
          </a:xfrm>
          <a:prstGeom prst="rect">
            <a:avLst/>
          </a:prstGeom>
        </p:spPr>
      </p:pic>
      <p:sp>
        <p:nvSpPr>
          <p:cNvPr id="64" name="Title Placeholder 1">
            <a:extLst>
              <a:ext uri="{FF2B5EF4-FFF2-40B4-BE49-F238E27FC236}">
                <a16:creationId xmlns:a16="http://schemas.microsoft.com/office/drawing/2014/main" id="{45EFD1E8-ABA4-DB04-323E-0BC72192666A}"/>
              </a:ext>
            </a:extLst>
          </p:cNvPr>
          <p:cNvSpPr>
            <a:spLocks noGrp="1"/>
          </p:cNvSpPr>
          <p:nvPr>
            <p:ph type="title"/>
          </p:nvPr>
        </p:nvSpPr>
        <p:spPr>
          <a:xfrm>
            <a:off x="499507" y="482913"/>
            <a:ext cx="10515600" cy="580791"/>
          </a:xfrm>
          <a:prstGeom prst="rect">
            <a:avLst/>
          </a:prstGeom>
        </p:spPr>
        <p:txBody>
          <a:bodyPr vert="horz" lIns="91440" tIns="45720" rIns="91440" bIns="45720" rtlCol="0" anchor="t">
            <a:normAutofit/>
          </a:bodyPr>
          <a:lstStyle/>
          <a:p>
            <a:r>
              <a:rPr lang="en-US"/>
              <a:t>Click to edit Master title style</a:t>
            </a:r>
            <a:endParaRPr lang="en-GB"/>
          </a:p>
        </p:txBody>
      </p:sp>
      <p:sp>
        <p:nvSpPr>
          <p:cNvPr id="2" name="Rectangle 1">
            <a:extLst>
              <a:ext uri="{FF2B5EF4-FFF2-40B4-BE49-F238E27FC236}">
                <a16:creationId xmlns:a16="http://schemas.microsoft.com/office/drawing/2014/main" id="{16778448-B8E0-0C89-4225-28E3C7650423}"/>
              </a:ext>
            </a:extLst>
          </p:cNvPr>
          <p:cNvSpPr/>
          <p:nvPr userDrawn="1"/>
        </p:nvSpPr>
        <p:spPr>
          <a:xfrm>
            <a:off x="0" y="6792682"/>
            <a:ext cx="12192000" cy="72000"/>
          </a:xfrm>
          <a:prstGeom prst="rect">
            <a:avLst/>
          </a:prstGeom>
          <a:gradFill>
            <a:gsLst>
              <a:gs pos="0">
                <a:schemeClr val="accent1"/>
              </a:gs>
              <a:gs pos="100000">
                <a:schemeClr val="accent3"/>
              </a:gs>
            </a:gsLst>
            <a:lin ang="1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2">
            <a:extLst>
              <a:ext uri="{FF2B5EF4-FFF2-40B4-BE49-F238E27FC236}">
                <a16:creationId xmlns:a16="http://schemas.microsoft.com/office/drawing/2014/main" id="{426D1116-437D-A341-B737-9167AF1517F9}"/>
              </a:ext>
            </a:extLst>
          </p:cNvPr>
          <p:cNvSpPr>
            <a:spLocks noGrp="1"/>
          </p:cNvSpPr>
          <p:nvPr>
            <p:ph type="body" idx="1"/>
          </p:nvPr>
        </p:nvSpPr>
        <p:spPr>
          <a:xfrm>
            <a:off x="499507" y="1253331"/>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3">
            <a:extLst>
              <a:ext uri="{FF2B5EF4-FFF2-40B4-BE49-F238E27FC236}">
                <a16:creationId xmlns:a16="http://schemas.microsoft.com/office/drawing/2014/main" id="{B743CF93-0AAB-9E47-99CF-5767AF736C15}"/>
              </a:ext>
            </a:extLst>
          </p:cNvPr>
          <p:cNvSpPr txBox="1">
            <a:spLocks/>
          </p:cNvSpPr>
          <p:nvPr userDrawn="1"/>
        </p:nvSpPr>
        <p:spPr>
          <a:xfrm>
            <a:off x="894929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D95466-ADD2-8444-B155-181A7BD633A5}" type="slidenum">
              <a:rPr lang="en-US" sz="900" b="1" smtClean="0"/>
              <a:pPr/>
              <a:t>‹nr.›</a:t>
            </a:fld>
            <a:endParaRPr lang="en-US" sz="900" b="1"/>
          </a:p>
        </p:txBody>
      </p:sp>
      <p:sp>
        <p:nvSpPr>
          <p:cNvPr id="13" name="Footer Placeholder 9">
            <a:extLst>
              <a:ext uri="{FF2B5EF4-FFF2-40B4-BE49-F238E27FC236}">
                <a16:creationId xmlns:a16="http://schemas.microsoft.com/office/drawing/2014/main" id="{9AA4BA04-ABF8-0B43-A95F-ABA5A311C61A}"/>
              </a:ext>
            </a:extLst>
          </p:cNvPr>
          <p:cNvSpPr txBox="1">
            <a:spLocks/>
          </p:cNvSpPr>
          <p:nvPr userDrawn="1"/>
        </p:nvSpPr>
        <p:spPr>
          <a:xfrm>
            <a:off x="498271" y="6375087"/>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a:t>freshintranet.com</a:t>
            </a:r>
          </a:p>
        </p:txBody>
      </p:sp>
    </p:spTree>
    <p:extLst>
      <p:ext uri="{BB962C8B-B14F-4D97-AF65-F5344CB8AC3E}">
        <p14:creationId xmlns:p14="http://schemas.microsoft.com/office/powerpoint/2010/main" val="15041719"/>
      </p:ext>
    </p:extLst>
  </p:cSld>
  <p:clrMap bg1="lt1" tx1="dk1" bg2="lt2" tx2="dk2" accent1="accent1" accent2="accent2" accent3="accent3" accent4="accent4" accent5="accent5" accent6="accent6" hlink="hlink" folHlink="folHlink"/>
  <p:sldLayoutIdLst>
    <p:sldLayoutId id="2147493755" r:id="rId1"/>
    <p:sldLayoutId id="2147493756" r:id="rId2"/>
    <p:sldLayoutId id="2147493757" r:id="rId3"/>
    <p:sldLayoutId id="2147493758" r:id="rId4"/>
    <p:sldLayoutId id="2147493759" r:id="rId5"/>
    <p:sldLayoutId id="2147493760" r:id="rId6"/>
    <p:sldLayoutId id="2147493761" r:id="rId7"/>
    <p:sldLayoutId id="2147493762" r:id="rId8"/>
    <p:sldLayoutId id="2147493763" r:id="rId9"/>
    <p:sldLayoutId id="2147493764" r:id="rId10"/>
    <p:sldLayoutId id="2147493765" r:id="rId11"/>
    <p:sldLayoutId id="2147493766" r:id="rId12"/>
    <p:sldLayoutId id="2147493767" r:id="rId13"/>
    <p:sldLayoutId id="2147493768" r:id="rId14"/>
    <p:sldLayoutId id="2147493769" r:id="rId15"/>
  </p:sldLayoutIdLst>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300"/>
        </a:spcAft>
        <a:buClr>
          <a:schemeClr val="tx2"/>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chemeClr val="tx2"/>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300"/>
        </a:spcAft>
        <a:buClr>
          <a:schemeClr val="tx2"/>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300"/>
        </a:spcAft>
        <a:buClr>
          <a:schemeClr val="tx2"/>
        </a:buClr>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300"/>
        </a:spcAft>
        <a:buClr>
          <a:schemeClr val="tx2"/>
        </a:buClr>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xml"/><Relationship Id="rId4" Type="http://schemas.openxmlformats.org/officeDocument/2006/relationships/image" Target="../media/image154.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2.png"/><Relationship Id="rId1" Type="http://schemas.openxmlformats.org/officeDocument/2006/relationships/slideLayout" Target="../slideLayouts/slideLayout9.xml"/><Relationship Id="rId4" Type="http://schemas.openxmlformats.org/officeDocument/2006/relationships/image" Target="../media/image154.png"/></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8.png"/><Relationship Id="rId1" Type="http://schemas.openxmlformats.org/officeDocument/2006/relationships/slideLayout" Target="../slideLayouts/slideLayout9.xml"/><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9.xml"/><Relationship Id="rId4"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9.xml"/><Relationship Id="rId4" Type="http://schemas.openxmlformats.org/officeDocument/2006/relationships/image" Target="../media/image167.png"/></Relationships>
</file>

<file path=ppt/slides/_rels/slide11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9.xml"/><Relationship Id="rId4" Type="http://schemas.openxmlformats.org/officeDocument/2006/relationships/image" Target="../media/image177.png"/></Relationships>
</file>

<file path=ppt/slides/_rels/slide12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2.png"/><Relationship Id="rId2" Type="http://schemas.openxmlformats.org/officeDocument/2006/relationships/image" Target="../media/image189.png"/><Relationship Id="rId1" Type="http://schemas.openxmlformats.org/officeDocument/2006/relationships/slideLayout" Target="../slideLayouts/slideLayout9.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54.png"/></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13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9.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13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aka.ms/themedesigner" TargetMode="Externa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1AA_B553270A.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microsoft.com/office/2018/10/relationships/comments" Target="../comments/modernComment_174_C8A0DD1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9.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6.xml"/><Relationship Id="rId4" Type="http://schemas.openxmlformats.org/officeDocument/2006/relationships/image" Target="../media/image138.png"/></Relationships>
</file>

<file path=ppt/slides/_rels/slide9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1045F4-7AE8-9730-4B64-66E20B164840}"/>
              </a:ext>
            </a:extLst>
          </p:cNvPr>
          <p:cNvSpPr>
            <a:spLocks noGrp="1"/>
          </p:cNvSpPr>
          <p:nvPr>
            <p:ph type="subTitle" idx="1"/>
          </p:nvPr>
        </p:nvSpPr>
        <p:spPr>
          <a:xfrm>
            <a:off x="508993" y="3790180"/>
            <a:ext cx="5736001" cy="341632"/>
          </a:xfrm>
        </p:spPr>
        <p:txBody>
          <a:bodyPr lIns="91440" tIns="45720" rIns="91440" bIns="45720" anchor="t">
            <a:spAutoFit/>
          </a:bodyPr>
          <a:lstStyle/>
          <a:p>
            <a:r>
              <a:rPr lang="de-DE" sz="1800" dirty="0">
                <a:cs typeface="Arial"/>
              </a:rPr>
              <a:t>August</a:t>
            </a:r>
            <a:r>
              <a:rPr lang="en-US" sz="1800" dirty="0">
                <a:cs typeface="Arial"/>
              </a:rPr>
              <a:t> 202</a:t>
            </a:r>
            <a:r>
              <a:rPr lang="en-DE" sz="1800" dirty="0">
                <a:cs typeface="Arial"/>
              </a:rPr>
              <a:t>5</a:t>
            </a:r>
            <a:endParaRPr lang="en-GB" sz="1800" dirty="0">
              <a:cs typeface="Arial"/>
            </a:endParaRPr>
          </a:p>
        </p:txBody>
      </p:sp>
      <p:sp>
        <p:nvSpPr>
          <p:cNvPr id="2" name="Title 1">
            <a:extLst>
              <a:ext uri="{FF2B5EF4-FFF2-40B4-BE49-F238E27FC236}">
                <a16:creationId xmlns:a16="http://schemas.microsoft.com/office/drawing/2014/main" id="{442758DC-19C2-9B8C-16CC-275C319A64C7}"/>
              </a:ext>
            </a:extLst>
          </p:cNvPr>
          <p:cNvSpPr>
            <a:spLocks noGrp="1"/>
          </p:cNvSpPr>
          <p:nvPr>
            <p:ph type="title"/>
          </p:nvPr>
        </p:nvSpPr>
        <p:spPr>
          <a:xfrm>
            <a:off x="508993" y="2885188"/>
            <a:ext cx="10999717" cy="757130"/>
          </a:xfrm>
        </p:spPr>
        <p:txBody>
          <a:bodyPr/>
          <a:lstStyle/>
          <a:p>
            <a:r>
              <a:rPr lang="en-GB" sz="4800" b="0" dirty="0">
                <a:ea typeface="+mj-lt"/>
                <a:cs typeface="+mj-lt"/>
              </a:rPr>
              <a:t>Fresh Intranet - Feature </a:t>
            </a:r>
            <a:r>
              <a:rPr lang="en-GB" sz="4800" b="0" dirty="0" err="1">
                <a:ea typeface="+mj-lt"/>
                <a:cs typeface="+mj-lt"/>
              </a:rPr>
              <a:t>catalog</a:t>
            </a:r>
            <a:r>
              <a:rPr lang="en-GB" sz="4800" b="0" dirty="0">
                <a:ea typeface="+mj-lt"/>
                <a:cs typeface="+mj-lt"/>
              </a:rPr>
              <a:t> </a:t>
            </a:r>
            <a:endParaRPr lang="en-US" sz="4800" dirty="0"/>
          </a:p>
        </p:txBody>
      </p:sp>
    </p:spTree>
    <p:extLst>
      <p:ext uri="{BB962C8B-B14F-4D97-AF65-F5344CB8AC3E}">
        <p14:creationId xmlns:p14="http://schemas.microsoft.com/office/powerpoint/2010/main" val="348558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Department hub</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4996037" cy="3054682"/>
          </a:xfrm>
        </p:spPr>
        <p:txBody>
          <a:bodyPr vert="horz" wrap="square" lIns="91440" tIns="45720" rIns="91440" bIns="45720" rtlCol="0" anchor="t">
            <a:spAutoFit/>
          </a:bodyPr>
          <a:lstStyle/>
          <a:p>
            <a:pPr marL="0" indent="0">
              <a:buNone/>
            </a:pPr>
            <a:r>
              <a:rPr lang="en-GB" dirty="0"/>
              <a:t>Department hub* is a SharePoint hub site that serves as a central place for users to navigate to different department sites.</a:t>
            </a:r>
            <a:endParaRPr lang="en-US" dirty="0"/>
          </a:p>
          <a:p>
            <a:pPr marL="0" indent="0">
              <a:buNone/>
            </a:pPr>
            <a:r>
              <a:rPr lang="en-GB" dirty="0">
                <a:cs typeface="Arial"/>
              </a:rPr>
              <a:t>Rename "Department hub" and modify its structure (PnP template) based on your needs.</a:t>
            </a:r>
            <a:endParaRPr lang="en-GB" dirty="0"/>
          </a:p>
          <a:p>
            <a:pPr marL="0" indent="0">
              <a:buNone/>
            </a:pPr>
            <a:endParaRPr lang="en-GB" dirty="0">
              <a:cs typeface="Arial"/>
            </a:endParaRPr>
          </a:p>
          <a:p>
            <a:pPr marL="0" indent="0">
              <a:buNone/>
            </a:pPr>
            <a:endParaRPr lang="en-GB" dirty="0">
              <a:cs typeface="Arial"/>
            </a:endParaRPr>
          </a:p>
        </p:txBody>
      </p:sp>
      <p:pic>
        <p:nvPicPr>
          <p:cNvPr id="6" name="Picture 5">
            <a:extLst>
              <a:ext uri="{FF2B5EF4-FFF2-40B4-BE49-F238E27FC236}">
                <a16:creationId xmlns:a16="http://schemas.microsoft.com/office/drawing/2014/main" id="{AB0B6413-FD39-6EB0-4AB7-35852E92D789}"/>
              </a:ext>
            </a:extLst>
          </p:cNvPr>
          <p:cNvPicPr>
            <a:picLocks noChangeAspect="1"/>
          </p:cNvPicPr>
          <p:nvPr/>
        </p:nvPicPr>
        <p:blipFill>
          <a:blip r:embed="rId2"/>
          <a:stretch>
            <a:fillRect/>
          </a:stretch>
        </p:blipFill>
        <p:spPr>
          <a:xfrm>
            <a:off x="5495544" y="475258"/>
            <a:ext cx="6401591" cy="5902256"/>
          </a:xfrm>
          <a:prstGeom prst="rect">
            <a:avLst/>
          </a:prstGeom>
        </p:spPr>
      </p:pic>
      <p:sp>
        <p:nvSpPr>
          <p:cNvPr id="5" name="Content Placeholder 2">
            <a:extLst>
              <a:ext uri="{FF2B5EF4-FFF2-40B4-BE49-F238E27FC236}">
                <a16:creationId xmlns:a16="http://schemas.microsoft.com/office/drawing/2014/main" id="{930A83CC-92FC-E69B-ECB6-50CD1CA4FD05}"/>
              </a:ext>
            </a:extLst>
          </p:cNvPr>
          <p:cNvSpPr txBox="1">
            <a:spLocks/>
          </p:cNvSpPr>
          <p:nvPr/>
        </p:nvSpPr>
        <p:spPr>
          <a:xfrm>
            <a:off x="1159" y="5843042"/>
            <a:ext cx="5494385"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ea typeface="+mn-lt"/>
                <a:cs typeface="+mn-lt"/>
              </a:rPr>
              <a:t>* Optional built-in intranet scenario that can be deployed during a Fresh Intranet installation.</a:t>
            </a:r>
            <a:endParaRPr lang="en-GB" sz="1000" dirty="0">
              <a:cs typeface="Arial"/>
            </a:endParaRPr>
          </a:p>
        </p:txBody>
      </p:sp>
    </p:spTree>
    <p:extLst>
      <p:ext uri="{BB962C8B-B14F-4D97-AF65-F5344CB8AC3E}">
        <p14:creationId xmlns:p14="http://schemas.microsoft.com/office/powerpoint/2010/main" val="23232998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622-8183-D13C-C16E-3382F6253A91}"/>
              </a:ext>
            </a:extLst>
          </p:cNvPr>
          <p:cNvSpPr>
            <a:spLocks noGrp="1"/>
          </p:cNvSpPr>
          <p:nvPr>
            <p:ph type="title"/>
          </p:nvPr>
        </p:nvSpPr>
        <p:spPr>
          <a:xfrm>
            <a:off x="499507" y="475258"/>
            <a:ext cx="8025928" cy="480131"/>
          </a:xfrm>
        </p:spPr>
        <p:txBody>
          <a:bodyPr/>
          <a:lstStyle/>
          <a:p>
            <a:r>
              <a:rPr lang="en-DE"/>
              <a:t>[Editorial calendar] </a:t>
            </a:r>
            <a:r>
              <a:rPr lang="en-GB">
                <a:cs typeface="Arial"/>
              </a:rPr>
              <a:t>–</a:t>
            </a:r>
            <a:r>
              <a:rPr lang="en-DE">
                <a:cs typeface="Arial"/>
              </a:rPr>
              <a:t> Calendar</a:t>
            </a:r>
            <a:endParaRPr lang="en-DE"/>
          </a:p>
        </p:txBody>
      </p:sp>
      <p:pic>
        <p:nvPicPr>
          <p:cNvPr id="8" name="Picture 7">
            <a:extLst>
              <a:ext uri="{FF2B5EF4-FFF2-40B4-BE49-F238E27FC236}">
                <a16:creationId xmlns:a16="http://schemas.microsoft.com/office/drawing/2014/main" id="{C4A3D251-FA73-947D-175B-9A76A92B47C2}"/>
              </a:ext>
            </a:extLst>
          </p:cNvPr>
          <p:cNvPicPr>
            <a:picLocks noChangeAspect="1"/>
          </p:cNvPicPr>
          <p:nvPr/>
        </p:nvPicPr>
        <p:blipFill>
          <a:blip r:embed="rId2"/>
          <a:stretch>
            <a:fillRect/>
          </a:stretch>
        </p:blipFill>
        <p:spPr>
          <a:xfrm>
            <a:off x="2914650" y="1212058"/>
            <a:ext cx="8511328" cy="5389236"/>
          </a:xfrm>
          <a:prstGeom prst="rect">
            <a:avLst/>
          </a:prstGeom>
        </p:spPr>
      </p:pic>
      <p:sp>
        <p:nvSpPr>
          <p:cNvPr id="11" name="Freeform: Shape 16">
            <a:extLst>
              <a:ext uri="{FF2B5EF4-FFF2-40B4-BE49-F238E27FC236}">
                <a16:creationId xmlns:a16="http://schemas.microsoft.com/office/drawing/2014/main" id="{DEA0CA71-EE5B-BDDE-0239-CEF6FF9CDD22}"/>
              </a:ext>
            </a:extLst>
          </p:cNvPr>
          <p:cNvSpPr/>
          <p:nvPr/>
        </p:nvSpPr>
        <p:spPr>
          <a:xfrm rot="11677304" flipH="1" flipV="1">
            <a:off x="2211346" y="582292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TextBox 11">
            <a:extLst>
              <a:ext uri="{FF2B5EF4-FFF2-40B4-BE49-F238E27FC236}">
                <a16:creationId xmlns:a16="http://schemas.microsoft.com/office/drawing/2014/main" id="{C4A95086-EFB8-D707-3E12-98F6A2B57B9E}"/>
              </a:ext>
            </a:extLst>
          </p:cNvPr>
          <p:cNvSpPr txBox="1"/>
          <p:nvPr/>
        </p:nvSpPr>
        <p:spPr>
          <a:xfrm>
            <a:off x="376703" y="2157058"/>
            <a:ext cx="2497225" cy="2062103"/>
          </a:xfrm>
          <a:prstGeom prst="rect">
            <a:avLst/>
          </a:prstGeom>
          <a:noFill/>
        </p:spPr>
        <p:txBody>
          <a:bodyPr wrap="square">
            <a:spAutoFit/>
          </a:bodyPr>
          <a:lstStyle/>
          <a:p>
            <a:pPr>
              <a:spcBef>
                <a:spcPts val="800"/>
              </a:spcBef>
            </a:pPr>
            <a:r>
              <a:rPr lang="en-GB" sz="1600" dirty="0">
                <a:latin typeface="Arial"/>
                <a:cs typeface="Arial"/>
              </a:rPr>
              <a:t>G</a:t>
            </a:r>
            <a:r>
              <a:rPr lang="en-DE" sz="1600" dirty="0">
                <a:latin typeface="Arial"/>
                <a:cs typeface="Arial"/>
              </a:rPr>
              <a:t>et an overview of the content for publishing in your SharePoint intranet</a:t>
            </a:r>
            <a:r>
              <a:rPr lang="de-DE" sz="1600" dirty="0">
                <a:latin typeface="Arial"/>
                <a:cs typeface="Arial"/>
              </a:rPr>
              <a:t> (including news posts, content pages, announcements, and newsletters)</a:t>
            </a:r>
            <a:r>
              <a:rPr lang="en-DE" sz="1600" dirty="0">
                <a:latin typeface="Arial"/>
                <a:cs typeface="Arial"/>
              </a:rPr>
              <a:t> and Viva Amplify.</a:t>
            </a:r>
            <a:endParaRPr lang="en-US" sz="1600" dirty="0">
              <a:latin typeface="Arial"/>
              <a:cs typeface="Arial"/>
            </a:endParaRPr>
          </a:p>
        </p:txBody>
      </p:sp>
      <p:sp>
        <p:nvSpPr>
          <p:cNvPr id="13" name="Freeform: Shape 16">
            <a:extLst>
              <a:ext uri="{FF2B5EF4-FFF2-40B4-BE49-F238E27FC236}">
                <a16:creationId xmlns:a16="http://schemas.microsoft.com/office/drawing/2014/main" id="{8EE2EE8E-C373-6FB3-4944-C26041528BFD}"/>
              </a:ext>
            </a:extLst>
          </p:cNvPr>
          <p:cNvSpPr/>
          <p:nvPr/>
        </p:nvSpPr>
        <p:spPr>
          <a:xfrm rot="20330478" flipV="1">
            <a:off x="2115652" y="176584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DE1633B7-A62F-29A6-6191-9979EDA46B0C}"/>
              </a:ext>
            </a:extLst>
          </p:cNvPr>
          <p:cNvSpPr txBox="1"/>
          <p:nvPr/>
        </p:nvSpPr>
        <p:spPr>
          <a:xfrm>
            <a:off x="841748" y="4897880"/>
            <a:ext cx="2168152" cy="830997"/>
          </a:xfrm>
          <a:prstGeom prst="rect">
            <a:avLst/>
          </a:prstGeom>
          <a:noFill/>
        </p:spPr>
        <p:txBody>
          <a:bodyPr wrap="square">
            <a:spAutoFit/>
          </a:bodyPr>
          <a:lstStyle/>
          <a:p>
            <a:pPr>
              <a:spcBef>
                <a:spcPts val="800"/>
              </a:spcBef>
            </a:pPr>
            <a:r>
              <a:rPr lang="en-GB" sz="1600" dirty="0">
                <a:latin typeface="Arial"/>
                <a:cs typeface="Arial"/>
              </a:rPr>
              <a:t>U</a:t>
            </a:r>
            <a:r>
              <a:rPr lang="en-DE" sz="1600" dirty="0">
                <a:latin typeface="Arial"/>
                <a:cs typeface="Arial"/>
              </a:rPr>
              <a:t>se a calendar view for better planning and visualisation.</a:t>
            </a:r>
            <a:endParaRPr lang="en-US" sz="1600" dirty="0">
              <a:latin typeface="Arial"/>
              <a:cs typeface="Arial"/>
            </a:endParaRPr>
          </a:p>
        </p:txBody>
      </p:sp>
    </p:spTree>
    <p:extLst>
      <p:ext uri="{BB962C8B-B14F-4D97-AF65-F5344CB8AC3E}">
        <p14:creationId xmlns:p14="http://schemas.microsoft.com/office/powerpoint/2010/main" val="1162187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A622-8183-D13C-C16E-3382F6253A91}"/>
              </a:ext>
            </a:extLst>
          </p:cNvPr>
          <p:cNvSpPr>
            <a:spLocks noGrp="1"/>
          </p:cNvSpPr>
          <p:nvPr>
            <p:ph type="title"/>
          </p:nvPr>
        </p:nvSpPr>
        <p:spPr>
          <a:xfrm>
            <a:off x="499507" y="475258"/>
            <a:ext cx="8025928" cy="480131"/>
          </a:xfrm>
        </p:spPr>
        <p:txBody>
          <a:bodyPr/>
          <a:lstStyle/>
          <a:p>
            <a:r>
              <a:rPr lang="en-DE"/>
              <a:t>[Editorial calendar] </a:t>
            </a:r>
            <a:r>
              <a:rPr lang="en-GB">
                <a:cs typeface="Arial"/>
              </a:rPr>
              <a:t>–</a:t>
            </a:r>
            <a:r>
              <a:rPr lang="en-DE">
                <a:cs typeface="Arial"/>
              </a:rPr>
              <a:t> Drafts</a:t>
            </a:r>
            <a:endParaRPr lang="en-DE"/>
          </a:p>
        </p:txBody>
      </p:sp>
      <p:pic>
        <p:nvPicPr>
          <p:cNvPr id="6" name="Picture 5">
            <a:extLst>
              <a:ext uri="{FF2B5EF4-FFF2-40B4-BE49-F238E27FC236}">
                <a16:creationId xmlns:a16="http://schemas.microsoft.com/office/drawing/2014/main" id="{449EA2A8-1367-D38F-CADE-03C3EC58F95D}"/>
              </a:ext>
            </a:extLst>
          </p:cNvPr>
          <p:cNvPicPr>
            <a:picLocks noChangeAspect="1"/>
          </p:cNvPicPr>
          <p:nvPr/>
        </p:nvPicPr>
        <p:blipFill>
          <a:blip r:embed="rId2"/>
          <a:stretch>
            <a:fillRect/>
          </a:stretch>
        </p:blipFill>
        <p:spPr>
          <a:xfrm>
            <a:off x="499507" y="1312278"/>
            <a:ext cx="9286890" cy="4489788"/>
          </a:xfrm>
          <a:prstGeom prst="rect">
            <a:avLst/>
          </a:prstGeom>
        </p:spPr>
      </p:pic>
      <p:sp>
        <p:nvSpPr>
          <p:cNvPr id="7" name="Freeform: Shape 16">
            <a:extLst>
              <a:ext uri="{FF2B5EF4-FFF2-40B4-BE49-F238E27FC236}">
                <a16:creationId xmlns:a16="http://schemas.microsoft.com/office/drawing/2014/main" id="{02363BA9-5E44-782E-26A6-D0FB57F34684}"/>
              </a:ext>
            </a:extLst>
          </p:cNvPr>
          <p:cNvSpPr/>
          <p:nvPr/>
        </p:nvSpPr>
        <p:spPr>
          <a:xfrm rot="1695993" flipH="1" flipV="1">
            <a:off x="9801426" y="379182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1E8F546B-6EF0-DB05-A576-D73E760951D1}"/>
              </a:ext>
            </a:extLst>
          </p:cNvPr>
          <p:cNvSpPr txBox="1"/>
          <p:nvPr/>
        </p:nvSpPr>
        <p:spPr>
          <a:xfrm>
            <a:off x="9786396" y="4220141"/>
            <a:ext cx="2405355" cy="1077218"/>
          </a:xfrm>
          <a:prstGeom prst="rect">
            <a:avLst/>
          </a:prstGeom>
          <a:noFill/>
        </p:spPr>
        <p:txBody>
          <a:bodyPr wrap="square">
            <a:spAutoFit/>
          </a:bodyPr>
          <a:lstStyle/>
          <a:p>
            <a:pPr>
              <a:spcBef>
                <a:spcPts val="800"/>
              </a:spcBef>
            </a:pPr>
            <a:r>
              <a:rPr lang="en-GB" sz="1600" dirty="0">
                <a:latin typeface="Arial"/>
                <a:cs typeface="Arial"/>
              </a:rPr>
              <a:t>S</a:t>
            </a:r>
            <a:r>
              <a:rPr lang="en-DE" sz="1600" dirty="0" err="1">
                <a:latin typeface="Arial"/>
                <a:cs typeface="Arial"/>
              </a:rPr>
              <a:t>ee</a:t>
            </a:r>
            <a:r>
              <a:rPr lang="en-DE" sz="1600" dirty="0">
                <a:latin typeface="Arial"/>
                <a:cs typeface="Arial"/>
              </a:rPr>
              <a:t> content in draft mode, including pending approval and scheduled, on a list view.</a:t>
            </a:r>
            <a:endParaRPr lang="en-US" sz="1600" dirty="0">
              <a:latin typeface="Arial"/>
              <a:cs typeface="Arial"/>
            </a:endParaRPr>
          </a:p>
        </p:txBody>
      </p:sp>
    </p:spTree>
    <p:extLst>
      <p:ext uri="{BB962C8B-B14F-4D97-AF65-F5344CB8AC3E}">
        <p14:creationId xmlns:p14="http://schemas.microsoft.com/office/powerpoint/2010/main" val="17338783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6536F-C329-3130-A592-B5622534357C}"/>
              </a:ext>
            </a:extLst>
          </p:cNvPr>
          <p:cNvPicPr>
            <a:picLocks noChangeAspect="1"/>
          </p:cNvPicPr>
          <p:nvPr/>
        </p:nvPicPr>
        <p:blipFill>
          <a:blip r:embed="rId2"/>
          <a:stretch>
            <a:fillRect/>
          </a:stretch>
        </p:blipFill>
        <p:spPr>
          <a:xfrm>
            <a:off x="3203208" y="959943"/>
            <a:ext cx="5785584" cy="5347009"/>
          </a:xfrm>
          <a:prstGeom prst="rect">
            <a:avLst/>
          </a:prstGeom>
        </p:spPr>
      </p:pic>
      <p:sp>
        <p:nvSpPr>
          <p:cNvPr id="5" name="Title 4">
            <a:extLst>
              <a:ext uri="{FF2B5EF4-FFF2-40B4-BE49-F238E27FC236}">
                <a16:creationId xmlns:a16="http://schemas.microsoft.com/office/drawing/2014/main" id="{FA70A2CC-3380-C8D0-602C-0B3037BD8D9B}"/>
              </a:ext>
            </a:extLst>
          </p:cNvPr>
          <p:cNvSpPr>
            <a:spLocks noGrp="1"/>
          </p:cNvSpPr>
          <p:nvPr>
            <p:ph type="title"/>
          </p:nvPr>
        </p:nvSpPr>
        <p:spPr>
          <a:xfrm>
            <a:off x="499507" y="482913"/>
            <a:ext cx="10515600" cy="580791"/>
          </a:xfrm>
        </p:spPr>
        <p:txBody>
          <a:bodyPr anchor="t">
            <a:normAutofit/>
          </a:bodyPr>
          <a:lstStyle/>
          <a:p>
            <a:r>
              <a:rPr lang="en-DE" dirty="0"/>
              <a:t>[Newsletter]</a:t>
            </a:r>
          </a:p>
        </p:txBody>
      </p:sp>
      <p:sp>
        <p:nvSpPr>
          <p:cNvPr id="9" name="TextBox 8">
            <a:extLst>
              <a:ext uri="{FF2B5EF4-FFF2-40B4-BE49-F238E27FC236}">
                <a16:creationId xmlns:a16="http://schemas.microsoft.com/office/drawing/2014/main" id="{14B589E6-5713-B183-3076-2310D4392636}"/>
              </a:ext>
            </a:extLst>
          </p:cNvPr>
          <p:cNvSpPr txBox="1"/>
          <p:nvPr/>
        </p:nvSpPr>
        <p:spPr>
          <a:xfrm>
            <a:off x="-119806" y="2384305"/>
            <a:ext cx="3413988" cy="584775"/>
          </a:xfrm>
          <a:prstGeom prst="rect">
            <a:avLst/>
          </a:prstGeom>
          <a:noFill/>
        </p:spPr>
        <p:txBody>
          <a:bodyPr wrap="square">
            <a:spAutoFit/>
          </a:bodyPr>
          <a:lstStyle/>
          <a:p>
            <a:pPr marL="228600" lvl="1">
              <a:spcBef>
                <a:spcPts val="1000"/>
              </a:spcBef>
              <a:spcAft>
                <a:spcPts val="500"/>
              </a:spcAft>
              <a:buClr>
                <a:schemeClr val="tx2"/>
              </a:buClr>
            </a:pPr>
            <a:r>
              <a:rPr lang="en-DE" sz="1600" dirty="0">
                <a:latin typeface="Arial"/>
                <a:cs typeface="Arial"/>
              </a:rPr>
              <a:t>Reach your employees via email using newsletters in Fresh.</a:t>
            </a:r>
          </a:p>
        </p:txBody>
      </p:sp>
      <p:sp>
        <p:nvSpPr>
          <p:cNvPr id="10" name="Freeform: Shape 16">
            <a:extLst>
              <a:ext uri="{FF2B5EF4-FFF2-40B4-BE49-F238E27FC236}">
                <a16:creationId xmlns:a16="http://schemas.microsoft.com/office/drawing/2014/main" id="{5787E178-36D4-425C-16F6-17129F545586}"/>
              </a:ext>
            </a:extLst>
          </p:cNvPr>
          <p:cNvSpPr/>
          <p:nvPr/>
        </p:nvSpPr>
        <p:spPr>
          <a:xfrm rot="20841004" flipV="1">
            <a:off x="2303838" y="203684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1" name="Picture 10">
            <a:extLst>
              <a:ext uri="{FF2B5EF4-FFF2-40B4-BE49-F238E27FC236}">
                <a16:creationId xmlns:a16="http://schemas.microsoft.com/office/drawing/2014/main" id="{59F8A2F8-14DD-FF3A-5661-E1988E8F40BA}"/>
              </a:ext>
            </a:extLst>
          </p:cNvPr>
          <p:cNvPicPr>
            <a:picLocks noChangeAspect="1"/>
          </p:cNvPicPr>
          <p:nvPr/>
        </p:nvPicPr>
        <p:blipFill>
          <a:blip r:embed="rId3"/>
          <a:stretch>
            <a:fillRect/>
          </a:stretch>
        </p:blipFill>
        <p:spPr>
          <a:xfrm>
            <a:off x="7246171" y="1839514"/>
            <a:ext cx="4685219" cy="3394121"/>
          </a:xfrm>
          <a:prstGeom prst="rect">
            <a:avLst/>
          </a:prstGeom>
        </p:spPr>
      </p:pic>
      <p:sp>
        <p:nvSpPr>
          <p:cNvPr id="14" name="Freeform: Shape 16">
            <a:extLst>
              <a:ext uri="{FF2B5EF4-FFF2-40B4-BE49-F238E27FC236}">
                <a16:creationId xmlns:a16="http://schemas.microsoft.com/office/drawing/2014/main" id="{C43688EA-91FE-7C6C-B9F1-597ED7196D15}"/>
              </a:ext>
            </a:extLst>
          </p:cNvPr>
          <p:cNvSpPr/>
          <p:nvPr/>
        </p:nvSpPr>
        <p:spPr>
          <a:xfrm rot="20841004" flipV="1">
            <a:off x="2359417" y="373972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C3BFD689-5B75-E6CE-D827-8BCA2CCD6F82}"/>
              </a:ext>
            </a:extLst>
          </p:cNvPr>
          <p:cNvSpPr txBox="1"/>
          <p:nvPr/>
        </p:nvSpPr>
        <p:spPr>
          <a:xfrm>
            <a:off x="-56243" y="4082175"/>
            <a:ext cx="3413988" cy="1569660"/>
          </a:xfrm>
          <a:prstGeom prst="rect">
            <a:avLst/>
          </a:prstGeom>
          <a:noFill/>
        </p:spPr>
        <p:txBody>
          <a:bodyPr wrap="square">
            <a:spAutoFit/>
          </a:bodyPr>
          <a:lstStyle/>
          <a:p>
            <a:pPr marL="228600" lvl="1">
              <a:spcBef>
                <a:spcPts val="1000"/>
              </a:spcBef>
              <a:spcAft>
                <a:spcPts val="500"/>
              </a:spcAft>
              <a:buClr>
                <a:schemeClr val="tx2"/>
              </a:buClr>
            </a:pPr>
            <a:r>
              <a:rPr lang="en-US" sz="1600" dirty="0">
                <a:latin typeface="Arial"/>
                <a:cs typeface="Arial"/>
              </a:rPr>
              <a:t>Choose the newsletter layout from a set of predefined templates, with support for audience targeting, analytics, scheduling</a:t>
            </a:r>
            <a:r>
              <a:rPr lang="en-DE" sz="1600" dirty="0">
                <a:latin typeface="Arial"/>
                <a:cs typeface="Arial"/>
              </a:rPr>
              <a:t>, </a:t>
            </a:r>
            <a:r>
              <a:rPr lang="en-US" sz="1600" dirty="0">
                <a:latin typeface="Arial"/>
                <a:cs typeface="Arial"/>
              </a:rPr>
              <a:t>custom senders</a:t>
            </a:r>
            <a:r>
              <a:rPr lang="en-DE" sz="1600" dirty="0">
                <a:latin typeface="Arial"/>
                <a:cs typeface="Arial"/>
              </a:rPr>
              <a:t>,</a:t>
            </a:r>
            <a:r>
              <a:rPr lang="de-DE" sz="1600" dirty="0">
                <a:latin typeface="Arial"/>
                <a:cs typeface="Arial"/>
              </a:rPr>
              <a:t> newsletter clone,</a:t>
            </a:r>
            <a:r>
              <a:rPr lang="en-DE" sz="1600" dirty="0">
                <a:latin typeface="Arial"/>
                <a:cs typeface="Arial"/>
              </a:rPr>
              <a:t> and more.</a:t>
            </a:r>
          </a:p>
        </p:txBody>
      </p:sp>
      <p:sp>
        <p:nvSpPr>
          <p:cNvPr id="2" name="Rectangle 1">
            <a:extLst>
              <a:ext uri="{FF2B5EF4-FFF2-40B4-BE49-F238E27FC236}">
                <a16:creationId xmlns:a16="http://schemas.microsoft.com/office/drawing/2014/main" id="{EBABD6C0-58F9-9E3D-ADA8-C5D6DE32A91A}"/>
              </a:ext>
            </a:extLst>
          </p:cNvPr>
          <p:cNvSpPr/>
          <p:nvPr/>
        </p:nvSpPr>
        <p:spPr>
          <a:xfrm>
            <a:off x="0" y="0"/>
            <a:ext cx="1897040" cy="3169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cs typeface="Arial"/>
              </a:rPr>
              <a:t>Updated in V202</a:t>
            </a:r>
            <a:r>
              <a:rPr lang="en-DE" sz="1400" dirty="0">
                <a:cs typeface="Arial"/>
              </a:rPr>
              <a:t>5</a:t>
            </a:r>
            <a:r>
              <a:rPr lang="en-GB" sz="1400" dirty="0">
                <a:cs typeface="Arial"/>
              </a:rPr>
              <a:t>-</a:t>
            </a:r>
            <a:r>
              <a:rPr lang="de-DE" sz="1400" dirty="0">
                <a:cs typeface="Arial"/>
              </a:rPr>
              <a:t>R3</a:t>
            </a:r>
            <a:endParaRPr lang="en-GB" sz="1400" dirty="0">
              <a:cs typeface="Arial"/>
            </a:endParaRPr>
          </a:p>
        </p:txBody>
      </p:sp>
    </p:spTree>
    <p:extLst>
      <p:ext uri="{BB962C8B-B14F-4D97-AF65-F5344CB8AC3E}">
        <p14:creationId xmlns:p14="http://schemas.microsoft.com/office/powerpoint/2010/main" val="20187392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28C1-84E1-6E01-BE57-2CDE4E0B8F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6D238F-A539-D058-33B4-906E47C31977}"/>
              </a:ext>
            </a:extLst>
          </p:cNvPr>
          <p:cNvSpPr>
            <a:spLocks noGrp="1"/>
          </p:cNvSpPr>
          <p:nvPr>
            <p:ph type="title"/>
          </p:nvPr>
        </p:nvSpPr>
        <p:spPr>
          <a:xfrm>
            <a:off x="466850" y="976001"/>
            <a:ext cx="9546101" cy="1421928"/>
          </a:xfrm>
        </p:spPr>
        <p:txBody>
          <a:bodyPr/>
          <a:lstStyle/>
          <a:p>
            <a:r>
              <a:rPr lang="en-GB" sz="4800">
                <a:cs typeface="Arial"/>
              </a:rPr>
              <a:t>Web parts</a:t>
            </a:r>
            <a:endParaRPr lang="en-US"/>
          </a:p>
          <a:p>
            <a:endParaRPr lang="en-GB" sz="4800">
              <a:cs typeface="Arial"/>
            </a:endParaRPr>
          </a:p>
        </p:txBody>
      </p:sp>
    </p:spTree>
    <p:extLst>
      <p:ext uri="{BB962C8B-B14F-4D97-AF65-F5344CB8AC3E}">
        <p14:creationId xmlns:p14="http://schemas.microsoft.com/office/powerpoint/2010/main" val="13176319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[Alerts] – </a:t>
            </a:r>
            <a:r>
              <a:rPr lang="en-GB"/>
              <a:t>Alerts admin</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2890623" y="4337167"/>
            <a:ext cx="3087267" cy="1323439"/>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Create and manage alerts (short messages that are important for the entire business or different audiences) from one single place.</a:t>
            </a:r>
          </a:p>
        </p:txBody>
      </p:sp>
      <p:sp>
        <p:nvSpPr>
          <p:cNvPr id="6" name="Freeform: Shape 16">
            <a:extLst>
              <a:ext uri="{FF2B5EF4-FFF2-40B4-BE49-F238E27FC236}">
                <a16:creationId xmlns:a16="http://schemas.microsoft.com/office/drawing/2014/main" id="{B913D26F-D239-1252-5D65-FF5B1D69EF21}"/>
              </a:ext>
            </a:extLst>
          </p:cNvPr>
          <p:cNvSpPr/>
          <p:nvPr/>
        </p:nvSpPr>
        <p:spPr>
          <a:xfrm rot="13984844" flipV="1">
            <a:off x="2029806" y="420742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4CB9B45A-50F1-20A0-67B4-7D5CFD47ABBC}"/>
              </a:ext>
            </a:extLst>
          </p:cNvPr>
          <p:cNvPicPr>
            <a:picLocks noChangeAspect="1"/>
          </p:cNvPicPr>
          <p:nvPr/>
        </p:nvPicPr>
        <p:blipFill>
          <a:blip r:embed="rId2"/>
          <a:stretch>
            <a:fillRect/>
          </a:stretch>
        </p:blipFill>
        <p:spPr>
          <a:xfrm>
            <a:off x="1489689" y="2434922"/>
            <a:ext cx="9569283" cy="1458333"/>
          </a:xfrm>
          <a:prstGeom prst="rect">
            <a:avLst/>
          </a:prstGeom>
        </p:spPr>
      </p:pic>
    </p:spTree>
    <p:extLst>
      <p:ext uri="{BB962C8B-B14F-4D97-AF65-F5344CB8AC3E}">
        <p14:creationId xmlns:p14="http://schemas.microsoft.com/office/powerpoint/2010/main" val="1349498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[Alerts] – </a:t>
            </a:r>
            <a:r>
              <a:rPr lang="en-GB"/>
              <a:t>Alert cards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275189" y="5230988"/>
            <a:ext cx="2995827"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Show one static alert or point the web part towards a list to show multiple alerts.</a:t>
            </a:r>
          </a:p>
        </p:txBody>
      </p:sp>
      <p:sp>
        <p:nvSpPr>
          <p:cNvPr id="6" name="Freeform: Shape 16">
            <a:extLst>
              <a:ext uri="{FF2B5EF4-FFF2-40B4-BE49-F238E27FC236}">
                <a16:creationId xmlns:a16="http://schemas.microsoft.com/office/drawing/2014/main" id="{B913D26F-D239-1252-5D65-FF5B1D69EF21}"/>
              </a:ext>
            </a:extLst>
          </p:cNvPr>
          <p:cNvSpPr/>
          <p:nvPr/>
        </p:nvSpPr>
        <p:spPr>
          <a:xfrm rot="19855753" flipV="1">
            <a:off x="1312255" y="479874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5" name="Grafik 4">
            <a:extLst>
              <a:ext uri="{FF2B5EF4-FFF2-40B4-BE49-F238E27FC236}">
                <a16:creationId xmlns:a16="http://schemas.microsoft.com/office/drawing/2014/main" id="{D5107E5C-072C-B759-1341-285F6942FCEF}"/>
              </a:ext>
            </a:extLst>
          </p:cNvPr>
          <p:cNvPicPr>
            <a:picLocks noChangeAspect="1"/>
          </p:cNvPicPr>
          <p:nvPr/>
        </p:nvPicPr>
        <p:blipFill>
          <a:blip r:embed="rId2"/>
          <a:stretch>
            <a:fillRect/>
          </a:stretch>
        </p:blipFill>
        <p:spPr>
          <a:xfrm>
            <a:off x="2275439" y="1496876"/>
            <a:ext cx="9520722" cy="3533209"/>
          </a:xfrm>
          <a:prstGeom prst="rect">
            <a:avLst/>
          </a:prstGeom>
        </p:spPr>
      </p:pic>
    </p:spTree>
    <p:extLst>
      <p:ext uri="{BB962C8B-B14F-4D97-AF65-F5344CB8AC3E}">
        <p14:creationId xmlns:p14="http://schemas.microsoft.com/office/powerpoint/2010/main" val="645704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ECF5AD-0701-6EA7-1232-CE8FE59683F8}"/>
              </a:ext>
            </a:extLst>
          </p:cNvPr>
          <p:cNvPicPr>
            <a:picLocks noChangeAspect="1"/>
          </p:cNvPicPr>
          <p:nvPr/>
        </p:nvPicPr>
        <p:blipFill rotWithShape="1">
          <a:blip r:embed="rId2"/>
          <a:srcRect r="3590" b="70558"/>
          <a:stretch/>
        </p:blipFill>
        <p:spPr>
          <a:xfrm>
            <a:off x="7424959" y="1255835"/>
            <a:ext cx="4635977" cy="1474642"/>
          </a:xfrm>
          <a:prstGeom prst="rect">
            <a:avLst/>
          </a:prstGeom>
        </p:spPr>
      </p:pic>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Document cards</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8525435" y="5647134"/>
            <a:ext cx="2966991"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a subset of documents or provide the option to search for all documents within a specific scope.</a:t>
            </a:r>
            <a:endParaRPr lang="en-US" sz="1600">
              <a:latin typeface="Arial"/>
              <a:cs typeface="Arial"/>
            </a:endParaRPr>
          </a:p>
        </p:txBody>
      </p:sp>
      <p:sp>
        <p:nvSpPr>
          <p:cNvPr id="13" name="Freeform: Shape 16">
            <a:extLst>
              <a:ext uri="{FF2B5EF4-FFF2-40B4-BE49-F238E27FC236}">
                <a16:creationId xmlns:a16="http://schemas.microsoft.com/office/drawing/2014/main" id="{A59FC303-9625-584B-AD64-C80D167CB8C5}"/>
              </a:ext>
            </a:extLst>
          </p:cNvPr>
          <p:cNvSpPr/>
          <p:nvPr/>
        </p:nvSpPr>
        <p:spPr>
          <a:xfrm rot="1065472" flipH="1" flipV="1">
            <a:off x="8739222" y="527513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6" name="Textfeld 15">
            <a:extLst>
              <a:ext uri="{FF2B5EF4-FFF2-40B4-BE49-F238E27FC236}">
                <a16:creationId xmlns:a16="http://schemas.microsoft.com/office/drawing/2014/main" id="{77317303-299E-2505-3B0B-AD59ECEF9F56}"/>
              </a:ext>
            </a:extLst>
          </p:cNvPr>
          <p:cNvSpPr txBox="1"/>
          <p:nvPr/>
        </p:nvSpPr>
        <p:spPr>
          <a:xfrm>
            <a:off x="436450" y="3728267"/>
            <a:ext cx="2028294"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Segoe UI Semilight"/>
              </a:rPr>
              <a:t>Create a documents directory in your </a:t>
            </a:r>
            <a:r>
              <a:rPr lang="en-US" sz="1600" b="0" i="0" err="1">
                <a:solidFill>
                  <a:srgbClr val="2E2442"/>
                </a:solidFill>
                <a:effectLst/>
                <a:latin typeface="Arial"/>
                <a:cs typeface="Segoe UI Semilight"/>
              </a:rPr>
              <a:t>organisation</a:t>
            </a:r>
            <a:r>
              <a:rPr lang="en-US" sz="1600">
                <a:solidFill>
                  <a:srgbClr val="2E2442"/>
                </a:solidFill>
                <a:latin typeface="Arial"/>
                <a:cs typeface="Segoe UI Semilight"/>
              </a:rPr>
              <a:t>.</a:t>
            </a:r>
            <a:endParaRPr lang="en-US" sz="1600">
              <a:latin typeface="Arial"/>
              <a:cs typeface="Arial"/>
            </a:endParaRPr>
          </a:p>
        </p:txBody>
      </p:sp>
      <p:sp>
        <p:nvSpPr>
          <p:cNvPr id="17" name="Freeform: Shape 16">
            <a:extLst>
              <a:ext uri="{FF2B5EF4-FFF2-40B4-BE49-F238E27FC236}">
                <a16:creationId xmlns:a16="http://schemas.microsoft.com/office/drawing/2014/main" id="{C164589C-A482-468A-98DE-4277B11E07E4}"/>
              </a:ext>
            </a:extLst>
          </p:cNvPr>
          <p:cNvSpPr/>
          <p:nvPr/>
        </p:nvSpPr>
        <p:spPr>
          <a:xfrm rot="20174696" flipV="1">
            <a:off x="1758482" y="334051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9" name="Group 8">
            <a:extLst>
              <a:ext uri="{FF2B5EF4-FFF2-40B4-BE49-F238E27FC236}">
                <a16:creationId xmlns:a16="http://schemas.microsoft.com/office/drawing/2014/main" id="{AA9A3FC2-6416-0F85-2365-CA83EAAC9946}"/>
              </a:ext>
            </a:extLst>
          </p:cNvPr>
          <p:cNvGrpSpPr/>
          <p:nvPr/>
        </p:nvGrpSpPr>
        <p:grpSpPr>
          <a:xfrm>
            <a:off x="2605331" y="2567248"/>
            <a:ext cx="6081999" cy="3153037"/>
            <a:chOff x="3179951" y="1579696"/>
            <a:chExt cx="6081999" cy="3153037"/>
          </a:xfrm>
        </p:grpSpPr>
        <p:pic>
          <p:nvPicPr>
            <p:cNvPr id="11" name="Grafik 10">
              <a:extLst>
                <a:ext uri="{FF2B5EF4-FFF2-40B4-BE49-F238E27FC236}">
                  <a16:creationId xmlns:a16="http://schemas.microsoft.com/office/drawing/2014/main" id="{1EECBCD4-4FCD-CB04-D7A4-1564B4D97737}"/>
                </a:ext>
              </a:extLst>
            </p:cNvPr>
            <p:cNvPicPr>
              <a:picLocks noChangeAspect="1"/>
            </p:cNvPicPr>
            <p:nvPr/>
          </p:nvPicPr>
          <p:blipFill>
            <a:blip r:embed="rId3"/>
            <a:stretch>
              <a:fillRect/>
            </a:stretch>
          </p:blipFill>
          <p:spPr>
            <a:xfrm>
              <a:off x="3179951" y="1579696"/>
              <a:ext cx="6081999" cy="3153037"/>
            </a:xfrm>
            <a:prstGeom prst="rect">
              <a:avLst/>
            </a:prstGeom>
          </p:spPr>
        </p:pic>
        <p:pic>
          <p:nvPicPr>
            <p:cNvPr id="4" name="Grafik 10">
              <a:extLst>
                <a:ext uri="{FF2B5EF4-FFF2-40B4-BE49-F238E27FC236}">
                  <a16:creationId xmlns:a16="http://schemas.microsoft.com/office/drawing/2014/main" id="{79F24AC2-7D8B-C73D-A4E8-602E5560F274}"/>
                </a:ext>
              </a:extLst>
            </p:cNvPr>
            <p:cNvPicPr>
              <a:picLocks noChangeAspect="1"/>
            </p:cNvPicPr>
            <p:nvPr/>
          </p:nvPicPr>
          <p:blipFill rotWithShape="1">
            <a:blip r:embed="rId3"/>
            <a:srcRect b="89646"/>
            <a:stretch/>
          </p:blipFill>
          <p:spPr>
            <a:xfrm>
              <a:off x="3179951" y="1579696"/>
              <a:ext cx="5708024" cy="326459"/>
            </a:xfrm>
            <a:prstGeom prst="rect">
              <a:avLst/>
            </a:prstGeom>
          </p:spPr>
        </p:pic>
        <p:sp>
          <p:nvSpPr>
            <p:cNvPr id="6" name="Rectangle 5">
              <a:extLst>
                <a:ext uri="{FF2B5EF4-FFF2-40B4-BE49-F238E27FC236}">
                  <a16:creationId xmlns:a16="http://schemas.microsoft.com/office/drawing/2014/main" id="{2CF2E67D-5E1A-AEEB-D3FF-5B6976623B31}"/>
                </a:ext>
              </a:extLst>
            </p:cNvPr>
            <p:cNvSpPr/>
            <p:nvPr/>
          </p:nvSpPr>
          <p:spPr>
            <a:xfrm>
              <a:off x="8887975" y="1579696"/>
              <a:ext cx="373975" cy="326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 name="Picture 1">
              <a:extLst>
                <a:ext uri="{FF2B5EF4-FFF2-40B4-BE49-F238E27FC236}">
                  <a16:creationId xmlns:a16="http://schemas.microsoft.com/office/drawing/2014/main" id="{4D61E9F8-F0FC-E4F4-7DA7-963B4489F94C}"/>
                </a:ext>
              </a:extLst>
            </p:cNvPr>
            <p:cNvPicPr>
              <a:picLocks noChangeAspect="1"/>
            </p:cNvPicPr>
            <p:nvPr/>
          </p:nvPicPr>
          <p:blipFill rotWithShape="1">
            <a:blip r:embed="rId4"/>
            <a:srcRect l="13207" t="12245" r="15094" b="8163"/>
            <a:stretch/>
          </p:blipFill>
          <p:spPr>
            <a:xfrm>
              <a:off x="8885392" y="1603549"/>
              <a:ext cx="231475" cy="239146"/>
            </a:xfrm>
            <a:prstGeom prst="rect">
              <a:avLst/>
            </a:prstGeom>
          </p:spPr>
        </p:pic>
      </p:grpSp>
      <p:sp>
        <p:nvSpPr>
          <p:cNvPr id="14" name="Textfeld 12">
            <a:extLst>
              <a:ext uri="{FF2B5EF4-FFF2-40B4-BE49-F238E27FC236}">
                <a16:creationId xmlns:a16="http://schemas.microsoft.com/office/drawing/2014/main" id="{DEE65CD7-9A7B-45D5-9A6C-E1F1208A3214}"/>
              </a:ext>
            </a:extLst>
          </p:cNvPr>
          <p:cNvSpPr txBox="1"/>
          <p:nvPr/>
        </p:nvSpPr>
        <p:spPr>
          <a:xfrm>
            <a:off x="8904834" y="2846322"/>
            <a:ext cx="2370087"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a:t>
            </a:r>
            <a:r>
              <a:rPr lang="en-DE" sz="1600" dirty="0">
                <a:solidFill>
                  <a:srgbClr val="2E2442"/>
                </a:solidFill>
                <a:latin typeface="Arial"/>
                <a:cs typeface="Arial"/>
              </a:rPr>
              <a:t>content chat, including documents and pages.</a:t>
            </a:r>
            <a:endParaRPr lang="en-US" dirty="0"/>
          </a:p>
        </p:txBody>
      </p:sp>
      <p:sp>
        <p:nvSpPr>
          <p:cNvPr id="15" name="Freeform: Shape 16">
            <a:extLst>
              <a:ext uri="{FF2B5EF4-FFF2-40B4-BE49-F238E27FC236}">
                <a16:creationId xmlns:a16="http://schemas.microsoft.com/office/drawing/2014/main" id="{BAF3D315-A870-989C-C20A-BCD45D5C2164}"/>
              </a:ext>
            </a:extLst>
          </p:cNvPr>
          <p:cNvSpPr/>
          <p:nvPr/>
        </p:nvSpPr>
        <p:spPr>
          <a:xfrm rot="8811857" flipH="1" flipV="1">
            <a:off x="8642027" y="249657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721804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078820-C145-6524-9EE1-0120CF85C4E2}"/>
              </a:ext>
            </a:extLst>
          </p:cNvPr>
          <p:cNvPicPr>
            <a:picLocks noChangeAspect="1"/>
          </p:cNvPicPr>
          <p:nvPr/>
        </p:nvPicPr>
        <p:blipFill rotWithShape="1">
          <a:blip r:embed="rId2"/>
          <a:srcRect r="3590" b="70558"/>
          <a:stretch/>
        </p:blipFill>
        <p:spPr>
          <a:xfrm>
            <a:off x="7424959" y="1210115"/>
            <a:ext cx="4635977" cy="1474642"/>
          </a:xfrm>
          <a:prstGeom prst="rect">
            <a:avLst/>
          </a:prstGeom>
        </p:spPr>
      </p:pic>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a:t>
            </a:r>
            <a:r>
              <a:rPr lang="en-GB"/>
              <a:t>Curated document cards</a:t>
            </a:r>
          </a:p>
        </p:txBody>
      </p:sp>
      <p:sp>
        <p:nvSpPr>
          <p:cNvPr id="5" name="Textfeld 4">
            <a:extLst>
              <a:ext uri="{FF2B5EF4-FFF2-40B4-BE49-F238E27FC236}">
                <a16:creationId xmlns:a16="http://schemas.microsoft.com/office/drawing/2014/main" id="{FAA492D4-044A-1182-5061-FE1FDC15C11C}"/>
              </a:ext>
            </a:extLst>
          </p:cNvPr>
          <p:cNvSpPr txBox="1"/>
          <p:nvPr/>
        </p:nvSpPr>
        <p:spPr>
          <a:xfrm>
            <a:off x="132887" y="5393213"/>
            <a:ext cx="2627839" cy="830997"/>
          </a:xfrm>
          <a:prstGeom prst="rect">
            <a:avLst/>
          </a:prstGeom>
          <a:noFill/>
        </p:spPr>
        <p:txBody>
          <a:bodyPr wrap="square" lIns="91440" tIns="45720" rIns="91440" bIns="45720" rtlCol="0" anchor="t">
            <a:spAutoFit/>
          </a:bodyPr>
          <a:lstStyle/>
          <a:p>
            <a:pPr algn="l"/>
            <a:r>
              <a:rPr lang="en-US" sz="1600" b="0" i="0" dirty="0">
                <a:solidFill>
                  <a:srgbClr val="2E2442"/>
                </a:solidFill>
                <a:effectLst/>
                <a:latin typeface="Arial"/>
                <a:cs typeface="Arial"/>
              </a:rPr>
              <a:t>Display a manual selection of documents for a specific business scenario.</a:t>
            </a:r>
            <a:endParaRPr lang="en-US" sz="1600" dirty="0">
              <a:latin typeface="Arial"/>
              <a:cs typeface="Arial"/>
            </a:endParaRPr>
          </a:p>
        </p:txBody>
      </p:sp>
      <p:sp>
        <p:nvSpPr>
          <p:cNvPr id="8" name="Freeform: Shape 16">
            <a:extLst>
              <a:ext uri="{FF2B5EF4-FFF2-40B4-BE49-F238E27FC236}">
                <a16:creationId xmlns:a16="http://schemas.microsoft.com/office/drawing/2014/main" id="{660B975F-D8F9-89E2-6F4E-0D297E6BD28F}"/>
              </a:ext>
            </a:extLst>
          </p:cNvPr>
          <p:cNvSpPr/>
          <p:nvPr/>
        </p:nvSpPr>
        <p:spPr>
          <a:xfrm rot="20330478" flipV="1">
            <a:off x="1290677" y="493300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4" name="Group 3">
            <a:extLst>
              <a:ext uri="{FF2B5EF4-FFF2-40B4-BE49-F238E27FC236}">
                <a16:creationId xmlns:a16="http://schemas.microsoft.com/office/drawing/2014/main" id="{95E27685-0B4E-6F25-31E5-EE844771FD2F}"/>
              </a:ext>
            </a:extLst>
          </p:cNvPr>
          <p:cNvGrpSpPr/>
          <p:nvPr/>
        </p:nvGrpSpPr>
        <p:grpSpPr>
          <a:xfrm>
            <a:off x="2183947" y="2622816"/>
            <a:ext cx="6648952" cy="2770397"/>
            <a:chOff x="3061771" y="1754136"/>
            <a:chExt cx="6648952" cy="2770397"/>
          </a:xfrm>
        </p:grpSpPr>
        <p:pic>
          <p:nvPicPr>
            <p:cNvPr id="7" name="Grafik 6">
              <a:extLst>
                <a:ext uri="{FF2B5EF4-FFF2-40B4-BE49-F238E27FC236}">
                  <a16:creationId xmlns:a16="http://schemas.microsoft.com/office/drawing/2014/main" id="{8E50B39B-DA90-BE6F-4A43-27FA88CDB9CE}"/>
                </a:ext>
              </a:extLst>
            </p:cNvPr>
            <p:cNvPicPr>
              <a:picLocks noChangeAspect="1"/>
            </p:cNvPicPr>
            <p:nvPr/>
          </p:nvPicPr>
          <p:blipFill>
            <a:blip r:embed="rId3"/>
            <a:stretch>
              <a:fillRect/>
            </a:stretch>
          </p:blipFill>
          <p:spPr>
            <a:xfrm>
              <a:off x="3061771" y="1754136"/>
              <a:ext cx="6648952" cy="2770397"/>
            </a:xfrm>
            <a:prstGeom prst="rect">
              <a:avLst/>
            </a:prstGeom>
          </p:spPr>
        </p:pic>
        <p:pic>
          <p:nvPicPr>
            <p:cNvPr id="2" name="Picture 1">
              <a:extLst>
                <a:ext uri="{FF2B5EF4-FFF2-40B4-BE49-F238E27FC236}">
                  <a16:creationId xmlns:a16="http://schemas.microsoft.com/office/drawing/2014/main" id="{8176A2E6-25F2-607D-6DEF-672F7CB53976}"/>
                </a:ext>
              </a:extLst>
            </p:cNvPr>
            <p:cNvPicPr>
              <a:picLocks noChangeAspect="1"/>
            </p:cNvPicPr>
            <p:nvPr/>
          </p:nvPicPr>
          <p:blipFill rotWithShape="1">
            <a:blip r:embed="rId4"/>
            <a:srcRect l="13207" t="12245" r="15094" b="8163"/>
            <a:stretch/>
          </p:blipFill>
          <p:spPr>
            <a:xfrm>
              <a:off x="9479248" y="2225341"/>
              <a:ext cx="231475" cy="239146"/>
            </a:xfrm>
            <a:prstGeom prst="rect">
              <a:avLst/>
            </a:prstGeom>
          </p:spPr>
        </p:pic>
      </p:grpSp>
      <p:sp>
        <p:nvSpPr>
          <p:cNvPr id="9" name="Textfeld 12">
            <a:extLst>
              <a:ext uri="{FF2B5EF4-FFF2-40B4-BE49-F238E27FC236}">
                <a16:creationId xmlns:a16="http://schemas.microsoft.com/office/drawing/2014/main" id="{49AD997E-B0DE-575A-A1DD-4457672693C1}"/>
              </a:ext>
            </a:extLst>
          </p:cNvPr>
          <p:cNvSpPr txBox="1"/>
          <p:nvPr/>
        </p:nvSpPr>
        <p:spPr>
          <a:xfrm>
            <a:off x="9150065" y="3094021"/>
            <a:ext cx="2370087"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a:t>
            </a:r>
            <a:r>
              <a:rPr lang="en-DE" sz="1600" dirty="0">
                <a:solidFill>
                  <a:srgbClr val="2E2442"/>
                </a:solidFill>
                <a:latin typeface="Arial"/>
                <a:cs typeface="Arial"/>
              </a:rPr>
              <a:t>content chat, including documents and pages.</a:t>
            </a:r>
            <a:endParaRPr lang="en-US" sz="1600" dirty="0"/>
          </a:p>
        </p:txBody>
      </p:sp>
      <p:sp>
        <p:nvSpPr>
          <p:cNvPr id="10" name="Freeform: Shape 16">
            <a:extLst>
              <a:ext uri="{FF2B5EF4-FFF2-40B4-BE49-F238E27FC236}">
                <a16:creationId xmlns:a16="http://schemas.microsoft.com/office/drawing/2014/main" id="{70F75D0E-60D8-459B-0433-34598D6B0005}"/>
              </a:ext>
            </a:extLst>
          </p:cNvPr>
          <p:cNvSpPr/>
          <p:nvPr/>
        </p:nvSpPr>
        <p:spPr>
          <a:xfrm rot="7161885" flipH="1" flipV="1">
            <a:off x="8841886" y="280061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6617494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E25D0A2F-6482-CB90-EA81-1403A2F9B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207" y="203803"/>
            <a:ext cx="4818110" cy="14938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[Cards] – Page cards</a:t>
            </a:r>
            <a:endParaRPr lang="en-GB" dirty="0"/>
          </a:p>
        </p:txBody>
      </p:sp>
      <p:sp>
        <p:nvSpPr>
          <p:cNvPr id="5" name="Textfeld 4">
            <a:extLst>
              <a:ext uri="{FF2B5EF4-FFF2-40B4-BE49-F238E27FC236}">
                <a16:creationId xmlns:a16="http://schemas.microsoft.com/office/drawing/2014/main" id="{FAA492D4-044A-1182-5061-FE1FDC15C11C}"/>
              </a:ext>
            </a:extLst>
          </p:cNvPr>
          <p:cNvSpPr txBox="1"/>
          <p:nvPr/>
        </p:nvSpPr>
        <p:spPr>
          <a:xfrm>
            <a:off x="297973" y="3250382"/>
            <a:ext cx="1843105" cy="1077218"/>
          </a:xfrm>
          <a:prstGeom prst="rect">
            <a:avLst/>
          </a:prstGeom>
          <a:noFill/>
        </p:spPr>
        <p:txBody>
          <a:bodyPr wrap="square" lIns="91440" tIns="45720" rIns="91440" bIns="45720" rtlCol="0" anchor="t">
            <a:spAutoFit/>
          </a:bodyPr>
          <a:lstStyle/>
          <a:p>
            <a:pPr algn="l"/>
            <a:r>
              <a:rPr lang="en-US" sz="1600" b="0" i="0" dirty="0">
                <a:solidFill>
                  <a:srgbClr val="2E2442"/>
                </a:solidFill>
                <a:effectLst/>
                <a:latin typeface="Arial"/>
                <a:cs typeface="Arial"/>
              </a:rPr>
              <a:t>Display pages (site pages and news posts) in different ways.</a:t>
            </a:r>
            <a:endParaRPr lang="en-US" sz="1600" dirty="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1159642" y="285917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221832D2-500A-5D99-2D78-72AA0D82858E}"/>
              </a:ext>
            </a:extLst>
          </p:cNvPr>
          <p:cNvSpPr txBox="1"/>
          <p:nvPr/>
        </p:nvSpPr>
        <p:spPr>
          <a:xfrm>
            <a:off x="7952063" y="5433943"/>
            <a:ext cx="2255784"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targeted content based on metadata or audience targeting.</a:t>
            </a:r>
            <a:endParaRPr lang="en-US" sz="1600">
              <a:latin typeface="Arial"/>
              <a:cs typeface="Arial"/>
            </a:endParaRPr>
          </a:p>
        </p:txBody>
      </p:sp>
      <p:sp>
        <p:nvSpPr>
          <p:cNvPr id="10" name="Textfeld 9">
            <a:extLst>
              <a:ext uri="{FF2B5EF4-FFF2-40B4-BE49-F238E27FC236}">
                <a16:creationId xmlns:a16="http://schemas.microsoft.com/office/drawing/2014/main" id="{34A5127C-7BF9-C866-20C7-6534B4E61682}"/>
              </a:ext>
            </a:extLst>
          </p:cNvPr>
          <p:cNvSpPr txBox="1"/>
          <p:nvPr/>
        </p:nvSpPr>
        <p:spPr>
          <a:xfrm>
            <a:off x="8006392" y="3357243"/>
            <a:ext cx="2477455" cy="584775"/>
          </a:xfrm>
          <a:prstGeom prst="rect">
            <a:avLst/>
          </a:prstGeom>
          <a:noFill/>
        </p:spPr>
        <p:txBody>
          <a:bodyPr wrap="square" lIns="91440" tIns="45720" rIns="91440" bIns="45720" rtlCol="0" anchor="t">
            <a:spAutoFit/>
          </a:bodyPr>
          <a:lstStyle/>
          <a:p>
            <a:pPr algn="l"/>
            <a:r>
              <a:rPr lang="en-US" sz="1600" b="0" i="0" dirty="0">
                <a:solidFill>
                  <a:srgbClr val="2E2442"/>
                </a:solidFill>
                <a:effectLst/>
                <a:latin typeface="Arial"/>
                <a:cs typeface="Segoe UI Semilight"/>
              </a:rPr>
              <a:t>Create a </a:t>
            </a:r>
            <a:r>
              <a:rPr lang="en-US" sz="1600" dirty="0">
                <a:solidFill>
                  <a:srgbClr val="2E2442"/>
                </a:solidFill>
                <a:latin typeface="Arial"/>
                <a:cs typeface="Segoe UI Semilight"/>
              </a:rPr>
              <a:t>page's</a:t>
            </a:r>
            <a:r>
              <a:rPr lang="en-US" sz="1600" b="0" i="0" dirty="0">
                <a:solidFill>
                  <a:srgbClr val="2E2442"/>
                </a:solidFill>
                <a:effectLst/>
                <a:latin typeface="Arial"/>
                <a:cs typeface="Segoe UI Semilight"/>
              </a:rPr>
              <a:t> directory in your </a:t>
            </a:r>
            <a:r>
              <a:rPr lang="en-US" sz="1600" b="0" i="0" dirty="0" err="1">
                <a:solidFill>
                  <a:srgbClr val="2E2442"/>
                </a:solidFill>
                <a:effectLst/>
                <a:latin typeface="Arial"/>
                <a:cs typeface="Segoe UI Semilight"/>
              </a:rPr>
              <a:t>organisation</a:t>
            </a:r>
            <a:r>
              <a:rPr lang="en-US" sz="1600" b="0" i="0" dirty="0">
                <a:solidFill>
                  <a:srgbClr val="2E2442"/>
                </a:solidFill>
                <a:effectLst/>
                <a:latin typeface="Arial"/>
                <a:cs typeface="Segoe UI Semilight"/>
              </a:rPr>
              <a:t>.</a:t>
            </a:r>
            <a:endParaRPr lang="en-US" sz="1600" dirty="0">
              <a:latin typeface="Arial"/>
              <a:cs typeface="Segoe UI Semilight"/>
            </a:endParaRPr>
          </a:p>
        </p:txBody>
      </p:sp>
      <p:sp>
        <p:nvSpPr>
          <p:cNvPr id="4" name="Textfeld 12">
            <a:extLst>
              <a:ext uri="{FF2B5EF4-FFF2-40B4-BE49-F238E27FC236}">
                <a16:creationId xmlns:a16="http://schemas.microsoft.com/office/drawing/2014/main" id="{058EA90C-1DC9-E3ED-6A0F-B343F902C593}"/>
              </a:ext>
            </a:extLst>
          </p:cNvPr>
          <p:cNvSpPr txBox="1"/>
          <p:nvPr/>
        </p:nvSpPr>
        <p:spPr>
          <a:xfrm>
            <a:off x="8606437" y="1786861"/>
            <a:ext cx="2370087"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a:t>
            </a:r>
            <a:r>
              <a:rPr lang="en-DE" sz="1600" dirty="0">
                <a:solidFill>
                  <a:srgbClr val="2E2442"/>
                </a:solidFill>
                <a:latin typeface="Arial"/>
                <a:cs typeface="Arial"/>
              </a:rPr>
              <a:t>content chat, including documents and pages.</a:t>
            </a:r>
            <a:endParaRPr lang="en-US" dirty="0"/>
          </a:p>
        </p:txBody>
      </p:sp>
      <p:sp>
        <p:nvSpPr>
          <p:cNvPr id="15" name="Rectangle 14">
            <a:extLst>
              <a:ext uri="{FF2B5EF4-FFF2-40B4-BE49-F238E27FC236}">
                <a16:creationId xmlns:a16="http://schemas.microsoft.com/office/drawing/2014/main" id="{212C1C05-BD5B-EA94-E00D-83C2C825D024}"/>
              </a:ext>
            </a:extLst>
          </p:cNvPr>
          <p:cNvSpPr/>
          <p:nvPr/>
        </p:nvSpPr>
        <p:spPr>
          <a:xfrm>
            <a:off x="7338744" y="1999628"/>
            <a:ext cx="45719" cy="2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Freeform: Shape 16">
            <a:extLst>
              <a:ext uri="{FF2B5EF4-FFF2-40B4-BE49-F238E27FC236}">
                <a16:creationId xmlns:a16="http://schemas.microsoft.com/office/drawing/2014/main" id="{B365C11F-C139-59F5-5BFA-DC9BE6EAC748}"/>
              </a:ext>
            </a:extLst>
          </p:cNvPr>
          <p:cNvSpPr/>
          <p:nvPr/>
        </p:nvSpPr>
        <p:spPr>
          <a:xfrm rot="8363764" flipH="1" flipV="1">
            <a:off x="7814770" y="1561128"/>
            <a:ext cx="928919" cy="29163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Freeform: Shape 16">
            <a:extLst>
              <a:ext uri="{FF2B5EF4-FFF2-40B4-BE49-F238E27FC236}">
                <a16:creationId xmlns:a16="http://schemas.microsoft.com/office/drawing/2014/main" id="{A7DC0C58-A347-5F48-2447-2893CB6317BF}"/>
              </a:ext>
            </a:extLst>
          </p:cNvPr>
          <p:cNvSpPr/>
          <p:nvPr/>
        </p:nvSpPr>
        <p:spPr>
          <a:xfrm rot="1065472" flipH="1" flipV="1">
            <a:off x="7807003" y="510051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Freeform: Shape 16">
            <a:extLst>
              <a:ext uri="{FF2B5EF4-FFF2-40B4-BE49-F238E27FC236}">
                <a16:creationId xmlns:a16="http://schemas.microsoft.com/office/drawing/2014/main" id="{A5060CEB-94C3-6C02-243F-48CFDF95B131}"/>
              </a:ext>
            </a:extLst>
          </p:cNvPr>
          <p:cNvSpPr/>
          <p:nvPr/>
        </p:nvSpPr>
        <p:spPr>
          <a:xfrm rot="10169851" flipV="1">
            <a:off x="7834435" y="401554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058" name="Picture 10">
            <a:extLst>
              <a:ext uri="{FF2B5EF4-FFF2-40B4-BE49-F238E27FC236}">
                <a16:creationId xmlns:a16="http://schemas.microsoft.com/office/drawing/2014/main" id="{0709DF2F-8BE4-66BE-3265-C7F0666C0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641" y="1408441"/>
            <a:ext cx="5826189" cy="524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644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Curated page (news) cards</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201625" y="4843730"/>
            <a:ext cx="2610719"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a manual selection of pages (or news posts) for a specific business scenario.</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185441" y="445251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C8E89ACC-52ED-74D8-B03E-863563455047}"/>
              </a:ext>
            </a:extLst>
          </p:cNvPr>
          <p:cNvPicPr>
            <a:picLocks noChangeAspect="1"/>
          </p:cNvPicPr>
          <p:nvPr/>
        </p:nvPicPr>
        <p:blipFill>
          <a:blip r:embed="rId2"/>
          <a:stretch>
            <a:fillRect/>
          </a:stretch>
        </p:blipFill>
        <p:spPr>
          <a:xfrm>
            <a:off x="2990598" y="3006514"/>
            <a:ext cx="6210804" cy="2070268"/>
          </a:xfrm>
          <a:prstGeom prst="rect">
            <a:avLst/>
          </a:prstGeom>
        </p:spPr>
      </p:pic>
      <p:pic>
        <p:nvPicPr>
          <p:cNvPr id="2" name="Picture 1">
            <a:extLst>
              <a:ext uri="{FF2B5EF4-FFF2-40B4-BE49-F238E27FC236}">
                <a16:creationId xmlns:a16="http://schemas.microsoft.com/office/drawing/2014/main" id="{78B3E346-53F2-FE7C-271C-DE411FC30A20}"/>
              </a:ext>
            </a:extLst>
          </p:cNvPr>
          <p:cNvPicPr>
            <a:picLocks noChangeAspect="1"/>
          </p:cNvPicPr>
          <p:nvPr/>
        </p:nvPicPr>
        <p:blipFill rotWithShape="1">
          <a:blip r:embed="rId3"/>
          <a:srcRect l="13207" t="12245" r="15094" b="8163"/>
          <a:stretch/>
        </p:blipFill>
        <p:spPr>
          <a:xfrm>
            <a:off x="8894032" y="2691685"/>
            <a:ext cx="231475" cy="239146"/>
          </a:xfrm>
          <a:prstGeom prst="rect">
            <a:avLst/>
          </a:prstGeom>
        </p:spPr>
      </p:pic>
      <p:sp>
        <p:nvSpPr>
          <p:cNvPr id="7" name="Oval 6">
            <a:extLst>
              <a:ext uri="{FF2B5EF4-FFF2-40B4-BE49-F238E27FC236}">
                <a16:creationId xmlns:a16="http://schemas.microsoft.com/office/drawing/2014/main" id="{2DEE6278-7E08-7966-20C7-61ACD226F43A}"/>
              </a:ext>
            </a:extLst>
          </p:cNvPr>
          <p:cNvSpPr/>
          <p:nvPr/>
        </p:nvSpPr>
        <p:spPr>
          <a:xfrm>
            <a:off x="8839521" y="2645869"/>
            <a:ext cx="340495" cy="34049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8" name="Picture 8">
            <a:extLst>
              <a:ext uri="{FF2B5EF4-FFF2-40B4-BE49-F238E27FC236}">
                <a16:creationId xmlns:a16="http://schemas.microsoft.com/office/drawing/2014/main" id="{57C97647-5A30-F740-A54C-316E86E7B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207" y="458609"/>
            <a:ext cx="4818110" cy="149386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12">
            <a:extLst>
              <a:ext uri="{FF2B5EF4-FFF2-40B4-BE49-F238E27FC236}">
                <a16:creationId xmlns:a16="http://schemas.microsoft.com/office/drawing/2014/main" id="{0D0CE140-7092-4CF7-EA65-E85015D28869}"/>
              </a:ext>
            </a:extLst>
          </p:cNvPr>
          <p:cNvSpPr txBox="1"/>
          <p:nvPr/>
        </p:nvSpPr>
        <p:spPr>
          <a:xfrm>
            <a:off x="9356245" y="2063993"/>
            <a:ext cx="2370087"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a:t>
            </a:r>
            <a:r>
              <a:rPr lang="en-DE" sz="1600" dirty="0">
                <a:solidFill>
                  <a:srgbClr val="2E2442"/>
                </a:solidFill>
                <a:latin typeface="Arial"/>
                <a:cs typeface="Arial"/>
              </a:rPr>
              <a:t>content chat, including documents and pages.</a:t>
            </a:r>
            <a:endParaRPr lang="en-US" dirty="0"/>
          </a:p>
        </p:txBody>
      </p:sp>
      <p:sp>
        <p:nvSpPr>
          <p:cNvPr id="11" name="Freeform: Shape 16">
            <a:extLst>
              <a:ext uri="{FF2B5EF4-FFF2-40B4-BE49-F238E27FC236}">
                <a16:creationId xmlns:a16="http://schemas.microsoft.com/office/drawing/2014/main" id="{F6298B2D-75F1-AE40-985B-F6668F47E2B1}"/>
              </a:ext>
            </a:extLst>
          </p:cNvPr>
          <p:cNvSpPr/>
          <p:nvPr/>
        </p:nvSpPr>
        <p:spPr>
          <a:xfrm rot="15971364" flipV="1">
            <a:off x="8111125" y="2011126"/>
            <a:ext cx="1086802"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456836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Department site</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5368767" cy="2887970"/>
          </a:xfrm>
        </p:spPr>
        <p:txBody>
          <a:bodyPr vert="horz" wrap="square" lIns="91440" tIns="45720" rIns="91440" bIns="45720" rtlCol="0" anchor="t">
            <a:spAutoFit/>
          </a:bodyPr>
          <a:lstStyle/>
          <a:p>
            <a:pPr marL="0" indent="0">
              <a:buNone/>
            </a:pPr>
            <a:r>
              <a:rPr lang="en-GB"/>
              <a:t>Use a Department</a:t>
            </a:r>
            <a:r>
              <a:rPr lang="en-GB">
                <a:ea typeface="+mn-lt"/>
                <a:cs typeface="+mn-lt"/>
              </a:rPr>
              <a:t> site*</a:t>
            </a:r>
            <a:r>
              <a:rPr lang="en-GB"/>
              <a:t> to share information, documents, and links to enable users to find all the information they need in one place.</a:t>
            </a:r>
          </a:p>
          <a:p>
            <a:pPr marL="0" indent="0">
              <a:buNone/>
            </a:pPr>
            <a:r>
              <a:rPr lang="en-GB">
                <a:cs typeface="Arial"/>
              </a:rPr>
              <a:t>Rename "Department site" and modify its structure (PnP template) based on your needs.</a:t>
            </a:r>
            <a:endParaRPr lang="en-GB"/>
          </a:p>
          <a:p>
            <a:pPr marL="0" indent="0">
              <a:buNone/>
            </a:pPr>
            <a:r>
              <a:rPr lang="en-GB">
                <a:cs typeface="Arial"/>
              </a:rPr>
              <a:t>Available as a template that users can request via provisioning.</a:t>
            </a:r>
            <a:endParaRPr lang="en-GB"/>
          </a:p>
        </p:txBody>
      </p:sp>
      <p:pic>
        <p:nvPicPr>
          <p:cNvPr id="6" name="Picture 5">
            <a:extLst>
              <a:ext uri="{FF2B5EF4-FFF2-40B4-BE49-F238E27FC236}">
                <a16:creationId xmlns:a16="http://schemas.microsoft.com/office/drawing/2014/main" id="{88147BCB-BE3F-2D96-E812-2B0052C15AC2}"/>
              </a:ext>
            </a:extLst>
          </p:cNvPr>
          <p:cNvPicPr>
            <a:picLocks noChangeAspect="1"/>
          </p:cNvPicPr>
          <p:nvPr/>
        </p:nvPicPr>
        <p:blipFill>
          <a:blip r:embed="rId2"/>
          <a:stretch>
            <a:fillRect/>
          </a:stretch>
        </p:blipFill>
        <p:spPr>
          <a:xfrm>
            <a:off x="5868274" y="235056"/>
            <a:ext cx="3613521" cy="472724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84C6A26-466C-BF0B-62EE-6D9DD7B84F51}"/>
              </a:ext>
            </a:extLst>
          </p:cNvPr>
          <p:cNvPicPr>
            <a:picLocks noChangeAspect="1"/>
          </p:cNvPicPr>
          <p:nvPr/>
        </p:nvPicPr>
        <p:blipFill>
          <a:blip r:embed="rId3"/>
          <a:stretch>
            <a:fillRect/>
          </a:stretch>
        </p:blipFill>
        <p:spPr>
          <a:xfrm>
            <a:off x="8019803" y="1232703"/>
            <a:ext cx="3955128" cy="5174138"/>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D76B9203-BC47-090E-CBAD-AC3721FB4B45}"/>
              </a:ext>
            </a:extLst>
          </p:cNvPr>
          <p:cNvSpPr txBox="1">
            <a:spLocks/>
          </p:cNvSpPr>
          <p:nvPr/>
        </p:nvSpPr>
        <p:spPr>
          <a:xfrm>
            <a:off x="1159" y="5843042"/>
            <a:ext cx="5368767"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ea typeface="+mn-lt"/>
                <a:cs typeface="+mn-lt"/>
              </a:rPr>
              <a:t>* Optional built-in intranet scenario that can be deployed during a Fresh Intranet installation.</a:t>
            </a:r>
            <a:endParaRPr lang="en-GB" sz="1000" dirty="0">
              <a:cs typeface="Arial"/>
            </a:endParaRPr>
          </a:p>
        </p:txBody>
      </p:sp>
    </p:spTree>
    <p:extLst>
      <p:ext uri="{BB962C8B-B14F-4D97-AF65-F5344CB8AC3E}">
        <p14:creationId xmlns:p14="http://schemas.microsoft.com/office/powerpoint/2010/main" val="42331935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a:t>
            </a:r>
            <a:r>
              <a:rPr lang="en-GB"/>
              <a:t>Site cards</a:t>
            </a:r>
          </a:p>
        </p:txBody>
      </p:sp>
      <p:sp>
        <p:nvSpPr>
          <p:cNvPr id="5" name="Textfeld 4">
            <a:extLst>
              <a:ext uri="{FF2B5EF4-FFF2-40B4-BE49-F238E27FC236}">
                <a16:creationId xmlns:a16="http://schemas.microsoft.com/office/drawing/2014/main" id="{FAA492D4-044A-1182-5061-FE1FDC15C11C}"/>
              </a:ext>
            </a:extLst>
          </p:cNvPr>
          <p:cNvSpPr txBox="1"/>
          <p:nvPr/>
        </p:nvSpPr>
        <p:spPr>
          <a:xfrm>
            <a:off x="812360" y="2908570"/>
            <a:ext cx="2966991" cy="1077218"/>
          </a:xfrm>
          <a:prstGeom prst="rect">
            <a:avLst/>
          </a:prstGeom>
          <a:noFill/>
        </p:spPr>
        <p:txBody>
          <a:bodyPr wrap="square" rtlCol="0">
            <a:spAutoFit/>
          </a:bodyPr>
          <a:lstStyle/>
          <a:p>
            <a:pPr algn="l"/>
            <a:r>
              <a:rPr lang="en-US" sz="1600" b="0" i="0" dirty="0">
                <a:solidFill>
                  <a:srgbClr val="2E2442"/>
                </a:solidFill>
                <a:effectLst/>
                <a:latin typeface="Arial"/>
                <a:cs typeface="Arial"/>
              </a:rPr>
              <a:t>Show a subset of sites or provide the option to search for all sites within a specific scope.</a:t>
            </a:r>
            <a:endParaRPr lang="en-DE" sz="1600" dirty="0">
              <a:latin typeface="Arial"/>
              <a:cs typeface="Arial"/>
            </a:endParaRPr>
          </a:p>
        </p:txBody>
      </p:sp>
      <p:sp>
        <p:nvSpPr>
          <p:cNvPr id="8" name="Freeform: Shape 16">
            <a:extLst>
              <a:ext uri="{FF2B5EF4-FFF2-40B4-BE49-F238E27FC236}">
                <a16:creationId xmlns:a16="http://schemas.microsoft.com/office/drawing/2014/main" id="{660B975F-D8F9-89E2-6F4E-0D297E6BD28F}"/>
              </a:ext>
            </a:extLst>
          </p:cNvPr>
          <p:cNvSpPr/>
          <p:nvPr/>
        </p:nvSpPr>
        <p:spPr>
          <a:xfrm rot="20330478" flipV="1">
            <a:off x="3069252" y="251735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0524889A-57C6-8FFF-BA0C-DEEB3A5AA690}"/>
              </a:ext>
            </a:extLst>
          </p:cNvPr>
          <p:cNvPicPr>
            <a:picLocks noChangeAspect="1"/>
          </p:cNvPicPr>
          <p:nvPr/>
        </p:nvPicPr>
        <p:blipFill>
          <a:blip r:embed="rId2"/>
          <a:stretch>
            <a:fillRect/>
          </a:stretch>
        </p:blipFill>
        <p:spPr>
          <a:xfrm>
            <a:off x="3868251" y="1155700"/>
            <a:ext cx="4455498" cy="4991100"/>
          </a:xfrm>
          <a:prstGeom prst="rect">
            <a:avLst/>
          </a:prstGeom>
        </p:spPr>
      </p:pic>
      <p:sp>
        <p:nvSpPr>
          <p:cNvPr id="6" name="Freeform: Shape 16">
            <a:extLst>
              <a:ext uri="{FF2B5EF4-FFF2-40B4-BE49-F238E27FC236}">
                <a16:creationId xmlns:a16="http://schemas.microsoft.com/office/drawing/2014/main" id="{4EDFE904-B725-930C-7B21-50EBB5F8D5D3}"/>
              </a:ext>
            </a:extLst>
          </p:cNvPr>
          <p:cNvSpPr/>
          <p:nvPr/>
        </p:nvSpPr>
        <p:spPr>
          <a:xfrm rot="1065472" flipH="1" flipV="1">
            <a:off x="8344203" y="465418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F3D6699C-65E0-650A-6E4E-7582AD251DFD}"/>
              </a:ext>
            </a:extLst>
          </p:cNvPr>
          <p:cNvSpPr txBox="1"/>
          <p:nvPr/>
        </p:nvSpPr>
        <p:spPr>
          <a:xfrm>
            <a:off x="8525435" y="5004878"/>
            <a:ext cx="2255784" cy="830997"/>
          </a:xfrm>
          <a:prstGeom prst="rect">
            <a:avLst/>
          </a:prstGeom>
          <a:noFill/>
        </p:spPr>
        <p:txBody>
          <a:bodyPr wrap="square" rtlCol="0">
            <a:spAutoFit/>
          </a:bodyPr>
          <a:lstStyle/>
          <a:p>
            <a:pPr algn="l"/>
            <a:r>
              <a:rPr lang="en-US" sz="1600" b="0" i="0">
                <a:solidFill>
                  <a:srgbClr val="2E2442"/>
                </a:solidFill>
                <a:effectLst/>
                <a:latin typeface="Arial"/>
                <a:cs typeface="Arial"/>
              </a:rPr>
              <a:t>Show targeted content based on metadata or audience targeting.</a:t>
            </a:r>
            <a:endParaRPr lang="en-DE" sz="1600">
              <a:latin typeface="Arial"/>
              <a:cs typeface="Arial"/>
            </a:endParaRPr>
          </a:p>
        </p:txBody>
      </p:sp>
      <p:sp>
        <p:nvSpPr>
          <p:cNvPr id="10" name="Textfeld 9">
            <a:extLst>
              <a:ext uri="{FF2B5EF4-FFF2-40B4-BE49-F238E27FC236}">
                <a16:creationId xmlns:a16="http://schemas.microsoft.com/office/drawing/2014/main" id="{C1028935-97BB-10DB-2897-2EB6345468D8}"/>
              </a:ext>
            </a:extLst>
          </p:cNvPr>
          <p:cNvSpPr txBox="1"/>
          <p:nvPr/>
        </p:nvSpPr>
        <p:spPr>
          <a:xfrm>
            <a:off x="8504090" y="1523958"/>
            <a:ext cx="2255784"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Create a sites directory in your </a:t>
            </a:r>
            <a:r>
              <a:rPr lang="en-US" sz="1600" b="0" i="0" err="1">
                <a:solidFill>
                  <a:srgbClr val="2E2442"/>
                </a:solidFill>
                <a:effectLst/>
                <a:latin typeface="Arial"/>
                <a:cs typeface="Arial"/>
              </a:rPr>
              <a:t>organisation</a:t>
            </a:r>
            <a:r>
              <a:rPr lang="en-US" sz="1600">
                <a:solidFill>
                  <a:srgbClr val="2E2442"/>
                </a:solidFill>
                <a:latin typeface="Arial"/>
                <a:cs typeface="Arial"/>
              </a:rPr>
              <a:t>.</a:t>
            </a:r>
            <a:endParaRPr lang="en-DE" sz="1600">
              <a:latin typeface="Arial"/>
              <a:cs typeface="Arial"/>
            </a:endParaRPr>
          </a:p>
        </p:txBody>
      </p:sp>
      <p:sp>
        <p:nvSpPr>
          <p:cNvPr id="11" name="Freeform: Shape 16">
            <a:extLst>
              <a:ext uri="{FF2B5EF4-FFF2-40B4-BE49-F238E27FC236}">
                <a16:creationId xmlns:a16="http://schemas.microsoft.com/office/drawing/2014/main" id="{E7C09DC7-54C6-1731-11C3-778AE28FA7E4}"/>
              </a:ext>
            </a:extLst>
          </p:cNvPr>
          <p:cNvSpPr/>
          <p:nvPr/>
        </p:nvSpPr>
        <p:spPr>
          <a:xfrm rot="9508042" flipV="1">
            <a:off x="8344204" y="251530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734345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Curated site cards</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997603" y="3559297"/>
            <a:ext cx="2018395"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a manual section of sites for a specific business scenario.</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328977" y="316808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7" name="Grafik 6">
            <a:extLst>
              <a:ext uri="{FF2B5EF4-FFF2-40B4-BE49-F238E27FC236}">
                <a16:creationId xmlns:a16="http://schemas.microsoft.com/office/drawing/2014/main" id="{2F213192-1F5E-71F2-D0C8-4617A7E11DF9}"/>
              </a:ext>
            </a:extLst>
          </p:cNvPr>
          <p:cNvPicPr>
            <a:picLocks noChangeAspect="1"/>
          </p:cNvPicPr>
          <p:nvPr/>
        </p:nvPicPr>
        <p:blipFill>
          <a:blip r:embed="rId2"/>
          <a:stretch>
            <a:fillRect/>
          </a:stretch>
        </p:blipFill>
        <p:spPr>
          <a:xfrm>
            <a:off x="3142999" y="1831410"/>
            <a:ext cx="5906002" cy="3195179"/>
          </a:xfrm>
          <a:prstGeom prst="rect">
            <a:avLst/>
          </a:prstGeom>
        </p:spPr>
      </p:pic>
    </p:spTree>
    <p:extLst>
      <p:ext uri="{BB962C8B-B14F-4D97-AF65-F5344CB8AC3E}">
        <p14:creationId xmlns:p14="http://schemas.microsoft.com/office/powerpoint/2010/main" val="30105177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a:cs typeface="Arial"/>
              </a:rPr>
              <a:t>[Cards] – </a:t>
            </a:r>
            <a:r>
              <a:rPr lang="en-DE">
                <a:cs typeface="Arial"/>
              </a:rPr>
              <a:t>Tabbed</a:t>
            </a:r>
            <a:r>
              <a:rPr lang="en-GB">
                <a:cs typeface="Arial"/>
              </a:rPr>
              <a:t> cards</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499507" y="3639031"/>
            <a:ext cx="2417500" cy="830997"/>
          </a:xfrm>
          <a:prstGeom prst="rect">
            <a:avLst/>
          </a:prstGeom>
          <a:noFill/>
        </p:spPr>
        <p:txBody>
          <a:bodyPr wrap="square" lIns="91440" tIns="45720" rIns="91440" bIns="45720" rtlCol="0" anchor="t">
            <a:spAutoFit/>
          </a:bodyPr>
          <a:lstStyle/>
          <a:p>
            <a:pPr algn="l"/>
            <a:r>
              <a:rPr lang="en-DE" sz="1600" b="0" i="0">
                <a:solidFill>
                  <a:srgbClr val="2E2442"/>
                </a:solidFill>
                <a:effectLst/>
                <a:latin typeface="Arial"/>
                <a:cs typeface="Arial"/>
              </a:rPr>
              <a:t>Display pages, documents, and </a:t>
            </a:r>
            <a:r>
              <a:rPr lang="en-DE" sz="1600">
                <a:solidFill>
                  <a:srgbClr val="2E2442"/>
                </a:solidFill>
                <a:latin typeface="Arial"/>
                <a:cs typeface="Arial"/>
              </a:rPr>
              <a:t>events in a tabbed-view format.</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030646" y="338158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8" name="Picture 7" descr="A screenshot of a computer&#10;&#10;Description automatically generated">
            <a:extLst>
              <a:ext uri="{FF2B5EF4-FFF2-40B4-BE49-F238E27FC236}">
                <a16:creationId xmlns:a16="http://schemas.microsoft.com/office/drawing/2014/main" id="{6D35F17C-C47A-03F5-EADD-CECBF31DE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645" y="3081861"/>
            <a:ext cx="8700630" cy="3167591"/>
          </a:xfrm>
          <a:prstGeom prst="rect">
            <a:avLst/>
          </a:prstGeom>
        </p:spPr>
      </p:pic>
      <p:sp>
        <p:nvSpPr>
          <p:cNvPr id="10" name="TextBox 9">
            <a:extLst>
              <a:ext uri="{FF2B5EF4-FFF2-40B4-BE49-F238E27FC236}">
                <a16:creationId xmlns:a16="http://schemas.microsoft.com/office/drawing/2014/main" id="{CAA1CB07-A5A9-7DAF-749E-AA745DFA3C89}"/>
              </a:ext>
            </a:extLst>
          </p:cNvPr>
          <p:cNvSpPr txBox="1"/>
          <p:nvPr/>
        </p:nvSpPr>
        <p:spPr>
          <a:xfrm>
            <a:off x="7237119" y="1881532"/>
            <a:ext cx="3467862" cy="1200329"/>
          </a:xfrm>
          <a:prstGeom prst="rect">
            <a:avLst/>
          </a:prstGeom>
          <a:noFill/>
        </p:spPr>
        <p:txBody>
          <a:bodyPr wrap="square">
            <a:spAutoFit/>
          </a:bodyPr>
          <a:lstStyle/>
          <a:p>
            <a:pPr>
              <a:spcBef>
                <a:spcPts val="800"/>
              </a:spcBef>
            </a:pPr>
            <a:r>
              <a:rPr lang="en-GB" sz="1800">
                <a:latin typeface="Arial"/>
                <a:cs typeface="Arial"/>
              </a:rPr>
              <a:t>Improve content navigation, page structure and performance through built-in lazy loading upon tab selection.</a:t>
            </a:r>
            <a:endParaRPr lang="en-GB" sz="1800">
              <a:latin typeface="Arial"/>
            </a:endParaRPr>
          </a:p>
        </p:txBody>
      </p:sp>
      <p:sp>
        <p:nvSpPr>
          <p:cNvPr id="11" name="Freeform: Shape 16">
            <a:extLst>
              <a:ext uri="{FF2B5EF4-FFF2-40B4-BE49-F238E27FC236}">
                <a16:creationId xmlns:a16="http://schemas.microsoft.com/office/drawing/2014/main" id="{FB4CBBA1-CEDC-6F9D-D200-017D99C3F5A4}"/>
              </a:ext>
            </a:extLst>
          </p:cNvPr>
          <p:cNvSpPr/>
          <p:nvPr/>
        </p:nvSpPr>
        <p:spPr>
          <a:xfrm rot="18893216" flipH="1" flipV="1">
            <a:off x="6481331" y="271926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Freeform: Shape 16">
            <a:extLst>
              <a:ext uri="{FF2B5EF4-FFF2-40B4-BE49-F238E27FC236}">
                <a16:creationId xmlns:a16="http://schemas.microsoft.com/office/drawing/2014/main" id="{F391FF04-8EC0-0D94-BFB1-8B5F682EFBC3}"/>
              </a:ext>
            </a:extLst>
          </p:cNvPr>
          <p:cNvSpPr/>
          <p:nvPr/>
        </p:nvSpPr>
        <p:spPr>
          <a:xfrm rot="11677304" flipH="1" flipV="1">
            <a:off x="2001064" y="284160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57A56C92-C18B-D171-E137-E89679FBA865}"/>
              </a:ext>
            </a:extLst>
          </p:cNvPr>
          <p:cNvSpPr txBox="1"/>
          <p:nvPr/>
        </p:nvSpPr>
        <p:spPr>
          <a:xfrm>
            <a:off x="623596" y="1813729"/>
            <a:ext cx="2933420" cy="923330"/>
          </a:xfrm>
          <a:prstGeom prst="rect">
            <a:avLst/>
          </a:prstGeom>
          <a:noFill/>
        </p:spPr>
        <p:txBody>
          <a:bodyPr wrap="square">
            <a:spAutoFit/>
          </a:bodyPr>
          <a:lstStyle/>
          <a:p>
            <a:pPr>
              <a:spcBef>
                <a:spcPts val="800"/>
              </a:spcBef>
            </a:pPr>
            <a:r>
              <a:rPr lang="en-GB" sz="1800">
                <a:latin typeface="Arial"/>
                <a:cs typeface="Arial"/>
              </a:rPr>
              <a:t>Customise the tab content with custom queries</a:t>
            </a:r>
            <a:r>
              <a:rPr lang="en-DE" sz="1800">
                <a:latin typeface="Arial"/>
                <a:cs typeface="Arial"/>
              </a:rPr>
              <a:t> and audience targeting</a:t>
            </a:r>
            <a:r>
              <a:rPr lang="en-GB" sz="1800">
                <a:latin typeface="Arial"/>
                <a:cs typeface="Arial"/>
              </a:rPr>
              <a:t>.</a:t>
            </a:r>
            <a:endParaRPr lang="en-US" sz="1800">
              <a:latin typeface="Arial"/>
              <a:cs typeface="Arial"/>
            </a:endParaRPr>
          </a:p>
        </p:txBody>
      </p:sp>
    </p:spTree>
    <p:extLst>
      <p:ext uri="{BB962C8B-B14F-4D97-AF65-F5344CB8AC3E}">
        <p14:creationId xmlns:p14="http://schemas.microsoft.com/office/powerpoint/2010/main" val="3798509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[Community] – </a:t>
            </a:r>
            <a:r>
              <a:rPr lang="en-GB"/>
              <a:t>Viva Engage conversations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9062252" y="5361291"/>
            <a:ext cx="3072725"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Form curated conversations to user feed and more, select a source that suits your scenario.</a:t>
            </a:r>
          </a:p>
        </p:txBody>
      </p:sp>
      <p:sp>
        <p:nvSpPr>
          <p:cNvPr id="9" name="Textfeld 8">
            <a:extLst>
              <a:ext uri="{FF2B5EF4-FFF2-40B4-BE49-F238E27FC236}">
                <a16:creationId xmlns:a16="http://schemas.microsoft.com/office/drawing/2014/main" id="{456839D6-C238-23E5-6F72-8F9DBABE9041}"/>
              </a:ext>
            </a:extLst>
          </p:cNvPr>
          <p:cNvSpPr txBox="1"/>
          <p:nvPr/>
        </p:nvSpPr>
        <p:spPr>
          <a:xfrm>
            <a:off x="185191" y="4252373"/>
            <a:ext cx="2272421" cy="1077218"/>
          </a:xfrm>
          <a:prstGeom prst="rect">
            <a:avLst/>
          </a:prstGeom>
          <a:noFill/>
        </p:spPr>
        <p:txBody>
          <a:bodyPr wrap="square" lIns="91440" tIns="45720" rIns="91440" bIns="45720" anchor="t">
            <a:spAutoFit/>
          </a:bodyPr>
          <a:lstStyle/>
          <a:p>
            <a:r>
              <a:rPr lang="en-US" sz="1600">
                <a:solidFill>
                  <a:srgbClr val="2E2442"/>
                </a:solidFill>
                <a:latin typeface="Arial"/>
                <a:cs typeface="Arial"/>
              </a:rPr>
              <a:t>Link relevant discussions from your communities with</a:t>
            </a:r>
            <a:r>
              <a:rPr lang="en-DE" sz="1600">
                <a:solidFill>
                  <a:srgbClr val="2E2442"/>
                </a:solidFill>
                <a:latin typeface="Arial"/>
                <a:cs typeface="Arial"/>
              </a:rPr>
              <a:t> </a:t>
            </a:r>
            <a:r>
              <a:rPr lang="en-US" sz="1600">
                <a:solidFill>
                  <a:srgbClr val="2E2442"/>
                </a:solidFill>
                <a:latin typeface="Arial"/>
                <a:cs typeface="Arial"/>
              </a:rPr>
              <a:t>your intranet audience.</a:t>
            </a:r>
          </a:p>
        </p:txBody>
      </p:sp>
      <p:pic>
        <p:nvPicPr>
          <p:cNvPr id="11" name="Content Placeholder 5">
            <a:extLst>
              <a:ext uri="{FF2B5EF4-FFF2-40B4-BE49-F238E27FC236}">
                <a16:creationId xmlns:a16="http://schemas.microsoft.com/office/drawing/2014/main" id="{BDECD729-EB80-4AB7-4F7A-F3CB1DD1F862}"/>
              </a:ext>
            </a:extLst>
          </p:cNvPr>
          <p:cNvPicPr>
            <a:picLocks noChangeAspect="1"/>
          </p:cNvPicPr>
          <p:nvPr/>
        </p:nvPicPr>
        <p:blipFill>
          <a:blip r:embed="rId2"/>
          <a:stretch>
            <a:fillRect/>
          </a:stretch>
        </p:blipFill>
        <p:spPr>
          <a:xfrm>
            <a:off x="5796001" y="1864012"/>
            <a:ext cx="4191378" cy="3499532"/>
          </a:xfrm>
          <a:prstGeom prst="rect">
            <a:avLst/>
          </a:prstGeom>
        </p:spPr>
      </p:pic>
      <p:sp>
        <p:nvSpPr>
          <p:cNvPr id="14" name="Freeform: Shape 16">
            <a:extLst>
              <a:ext uri="{FF2B5EF4-FFF2-40B4-BE49-F238E27FC236}">
                <a16:creationId xmlns:a16="http://schemas.microsoft.com/office/drawing/2014/main" id="{077DC8AA-3FC8-245D-F29A-DD131DB3F687}"/>
              </a:ext>
            </a:extLst>
          </p:cNvPr>
          <p:cNvSpPr/>
          <p:nvPr/>
        </p:nvSpPr>
        <p:spPr>
          <a:xfrm rot="2043391" flipH="1" flipV="1">
            <a:off x="9848780" y="491148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screenshot of a group of people&#10;&#10;Description automatically generated">
            <a:extLst>
              <a:ext uri="{FF2B5EF4-FFF2-40B4-BE49-F238E27FC236}">
                <a16:creationId xmlns:a16="http://schemas.microsoft.com/office/drawing/2014/main" id="{24DA0D13-FA11-FC6D-511C-AE4ED334C564}"/>
              </a:ext>
            </a:extLst>
          </p:cNvPr>
          <p:cNvPicPr>
            <a:picLocks noChangeAspect="1"/>
          </p:cNvPicPr>
          <p:nvPr/>
        </p:nvPicPr>
        <p:blipFill>
          <a:blip r:embed="rId3"/>
          <a:stretch>
            <a:fillRect/>
          </a:stretch>
        </p:blipFill>
        <p:spPr>
          <a:xfrm>
            <a:off x="2379853" y="1183268"/>
            <a:ext cx="3213416" cy="5018050"/>
          </a:xfrm>
          <a:prstGeom prst="rect">
            <a:avLst/>
          </a:prstGeom>
        </p:spPr>
      </p:pic>
      <p:sp>
        <p:nvSpPr>
          <p:cNvPr id="8" name="Freeform: Shape 16">
            <a:extLst>
              <a:ext uri="{FF2B5EF4-FFF2-40B4-BE49-F238E27FC236}">
                <a16:creationId xmlns:a16="http://schemas.microsoft.com/office/drawing/2014/main" id="{39457FF9-1E63-555A-FDCF-1FCB29442276}"/>
              </a:ext>
            </a:extLst>
          </p:cNvPr>
          <p:cNvSpPr/>
          <p:nvPr/>
        </p:nvSpPr>
        <p:spPr>
          <a:xfrm rot="20330478" flipV="1">
            <a:off x="1579944" y="408224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5" name="Textfeld 9">
            <a:extLst>
              <a:ext uri="{FF2B5EF4-FFF2-40B4-BE49-F238E27FC236}">
                <a16:creationId xmlns:a16="http://schemas.microsoft.com/office/drawing/2014/main" id="{68D86538-3FF6-9355-13B3-44F6B91C3ACD}"/>
              </a:ext>
            </a:extLst>
          </p:cNvPr>
          <p:cNvSpPr txBox="1"/>
          <p:nvPr/>
        </p:nvSpPr>
        <p:spPr>
          <a:xfrm>
            <a:off x="9990919" y="1381470"/>
            <a:ext cx="2274369" cy="1323439"/>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Choose from three different display options to surface conversations in your preferred way.</a:t>
            </a:r>
            <a:endParaRPr lang="en-US" sz="1600">
              <a:solidFill>
                <a:srgbClr val="2E2442"/>
              </a:solidFill>
              <a:cs typeface="Arial"/>
            </a:endParaRPr>
          </a:p>
        </p:txBody>
      </p:sp>
      <p:sp>
        <p:nvSpPr>
          <p:cNvPr id="17" name="Freeform: Shape 16">
            <a:extLst>
              <a:ext uri="{FF2B5EF4-FFF2-40B4-BE49-F238E27FC236}">
                <a16:creationId xmlns:a16="http://schemas.microsoft.com/office/drawing/2014/main" id="{B6A3942C-1C5C-064C-E5AE-0DBB53E79D0E}"/>
              </a:ext>
            </a:extLst>
          </p:cNvPr>
          <p:cNvSpPr/>
          <p:nvPr/>
        </p:nvSpPr>
        <p:spPr>
          <a:xfrm rot="9508042" flipV="1">
            <a:off x="10004497" y="283744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0" name="Picture 19" descr="A black text on a white background&#10;&#10;Description automatically generated">
            <a:extLst>
              <a:ext uri="{FF2B5EF4-FFF2-40B4-BE49-F238E27FC236}">
                <a16:creationId xmlns:a16="http://schemas.microsoft.com/office/drawing/2014/main" id="{475B8A06-86EF-6447-F97A-F6013A8D26F7}"/>
              </a:ext>
            </a:extLst>
          </p:cNvPr>
          <p:cNvPicPr>
            <a:picLocks noChangeAspect="1"/>
          </p:cNvPicPr>
          <p:nvPr/>
        </p:nvPicPr>
        <p:blipFill>
          <a:blip r:embed="rId4"/>
          <a:stretch>
            <a:fillRect/>
          </a:stretch>
        </p:blipFill>
        <p:spPr>
          <a:xfrm>
            <a:off x="5992462" y="3113319"/>
            <a:ext cx="1371757" cy="445508"/>
          </a:xfrm>
          <a:prstGeom prst="rect">
            <a:avLst/>
          </a:prstGeom>
        </p:spPr>
      </p:pic>
      <p:pic>
        <p:nvPicPr>
          <p:cNvPr id="21" name="Picture 20" descr="A black text on a white background&#10;&#10;Description automatically generated">
            <a:extLst>
              <a:ext uri="{FF2B5EF4-FFF2-40B4-BE49-F238E27FC236}">
                <a16:creationId xmlns:a16="http://schemas.microsoft.com/office/drawing/2014/main" id="{59978B13-A59E-C8CF-4805-DA3120865F09}"/>
              </a:ext>
            </a:extLst>
          </p:cNvPr>
          <p:cNvPicPr>
            <a:picLocks noChangeAspect="1"/>
          </p:cNvPicPr>
          <p:nvPr/>
        </p:nvPicPr>
        <p:blipFill>
          <a:blip r:embed="rId4"/>
          <a:stretch>
            <a:fillRect/>
          </a:stretch>
        </p:blipFill>
        <p:spPr>
          <a:xfrm>
            <a:off x="5992461" y="4730245"/>
            <a:ext cx="1371757" cy="439313"/>
          </a:xfrm>
          <a:prstGeom prst="rect">
            <a:avLst/>
          </a:prstGeom>
        </p:spPr>
      </p:pic>
    </p:spTree>
    <p:extLst>
      <p:ext uri="{BB962C8B-B14F-4D97-AF65-F5344CB8AC3E}">
        <p14:creationId xmlns:p14="http://schemas.microsoft.com/office/powerpoint/2010/main" val="20495064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096B-41B1-549F-DDAE-705D345026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4A4F7A-DE6A-FB05-6668-0CFA39D855A7}"/>
              </a:ext>
            </a:extLst>
          </p:cNvPr>
          <p:cNvSpPr>
            <a:spLocks noGrp="1"/>
          </p:cNvSpPr>
          <p:nvPr>
            <p:ph type="title"/>
          </p:nvPr>
        </p:nvSpPr>
        <p:spPr>
          <a:xfrm>
            <a:off x="499506" y="475258"/>
            <a:ext cx="8425037" cy="480131"/>
          </a:xfrm>
        </p:spPr>
        <p:txBody>
          <a:bodyPr/>
          <a:lstStyle/>
          <a:p>
            <a:r>
              <a:rPr lang="en-GB" dirty="0">
                <a:cs typeface="Arial"/>
              </a:rPr>
              <a:t>[Community] – </a:t>
            </a:r>
            <a:r>
              <a:rPr lang="en-GB" dirty="0"/>
              <a:t>Celebrations</a:t>
            </a:r>
          </a:p>
        </p:txBody>
      </p:sp>
      <p:sp>
        <p:nvSpPr>
          <p:cNvPr id="13" name="Textfeld 12">
            <a:extLst>
              <a:ext uri="{FF2B5EF4-FFF2-40B4-BE49-F238E27FC236}">
                <a16:creationId xmlns:a16="http://schemas.microsoft.com/office/drawing/2014/main" id="{DAC7F6C7-7C75-AFF0-3300-306E27A34B1D}"/>
              </a:ext>
            </a:extLst>
          </p:cNvPr>
          <p:cNvSpPr txBox="1"/>
          <p:nvPr/>
        </p:nvSpPr>
        <p:spPr>
          <a:xfrm>
            <a:off x="8524919" y="2693606"/>
            <a:ext cx="3138764" cy="830997"/>
          </a:xfrm>
          <a:prstGeom prst="rect">
            <a:avLst/>
          </a:prstGeom>
          <a:noFill/>
        </p:spPr>
        <p:txBody>
          <a:bodyPr wrap="square" lIns="91440" tIns="45720" rIns="91440" bIns="45720" rtlCol="0" anchor="t">
            <a:spAutoFit/>
          </a:bodyPr>
          <a:lstStyle/>
          <a:p>
            <a:pPr marL="228600" lvl="1">
              <a:spcBef>
                <a:spcPts val="800"/>
              </a:spcBef>
            </a:pPr>
            <a:r>
              <a:rPr lang="de-DE" sz="1600" dirty="0">
                <a:latin typeface="Arial"/>
                <a:cs typeface="Arial"/>
              </a:rPr>
              <a:t>C</a:t>
            </a:r>
            <a:r>
              <a:rPr lang="en-DE" sz="1600" dirty="0">
                <a:latin typeface="Arial"/>
                <a:cs typeface="Arial"/>
              </a:rPr>
              <a:t>elebrat</a:t>
            </a:r>
            <a:r>
              <a:rPr lang="de-DE" sz="1600" dirty="0">
                <a:latin typeface="Arial"/>
                <a:cs typeface="Arial"/>
              </a:rPr>
              <a:t>e</a:t>
            </a:r>
            <a:r>
              <a:rPr lang="en-DE" sz="1600" dirty="0">
                <a:latin typeface="Arial"/>
                <a:cs typeface="Arial"/>
              </a:rPr>
              <a:t> employees’</a:t>
            </a:r>
            <a:r>
              <a:rPr lang="en-US" sz="1600" dirty="0">
                <a:latin typeface="Arial"/>
                <a:cs typeface="Arial"/>
              </a:rPr>
              <a:t> birthdays</a:t>
            </a:r>
            <a:r>
              <a:rPr lang="en-DE" sz="1600" dirty="0">
                <a:latin typeface="Arial"/>
                <a:cs typeface="Arial"/>
              </a:rPr>
              <a:t>, work</a:t>
            </a:r>
            <a:r>
              <a:rPr lang="en-US" sz="1600" dirty="0">
                <a:latin typeface="Arial"/>
                <a:cs typeface="Arial"/>
              </a:rPr>
              <a:t> anniversaries</a:t>
            </a:r>
            <a:r>
              <a:rPr lang="en-DE" sz="1600" dirty="0">
                <a:latin typeface="Arial"/>
                <a:cs typeface="Arial"/>
              </a:rPr>
              <a:t>, and mo</a:t>
            </a:r>
            <a:r>
              <a:rPr lang="de-DE" sz="1600" dirty="0">
                <a:latin typeface="Arial"/>
                <a:cs typeface="Arial"/>
              </a:rPr>
              <a:t>re in your intranet.</a:t>
            </a:r>
            <a:endParaRPr lang="en-DE" sz="1600" dirty="0">
              <a:latin typeface="Arial"/>
              <a:cs typeface="Arial"/>
            </a:endParaRPr>
          </a:p>
        </p:txBody>
      </p:sp>
      <p:pic>
        <p:nvPicPr>
          <p:cNvPr id="8" name="Picture 7">
            <a:extLst>
              <a:ext uri="{FF2B5EF4-FFF2-40B4-BE49-F238E27FC236}">
                <a16:creationId xmlns:a16="http://schemas.microsoft.com/office/drawing/2014/main" id="{5BEA69EC-35C0-98BC-5DF0-EA6907E6D28E}"/>
              </a:ext>
            </a:extLst>
          </p:cNvPr>
          <p:cNvPicPr>
            <a:picLocks noChangeAspect="1"/>
          </p:cNvPicPr>
          <p:nvPr/>
        </p:nvPicPr>
        <p:blipFill>
          <a:blip r:embed="rId2"/>
          <a:stretch>
            <a:fillRect/>
          </a:stretch>
        </p:blipFill>
        <p:spPr>
          <a:xfrm>
            <a:off x="6366053" y="3653279"/>
            <a:ext cx="2769822" cy="1851566"/>
          </a:xfrm>
          <a:prstGeom prst="rect">
            <a:avLst/>
          </a:prstGeom>
        </p:spPr>
      </p:pic>
      <p:pic>
        <p:nvPicPr>
          <p:cNvPr id="14" name="Picture 13">
            <a:extLst>
              <a:ext uri="{FF2B5EF4-FFF2-40B4-BE49-F238E27FC236}">
                <a16:creationId xmlns:a16="http://schemas.microsoft.com/office/drawing/2014/main" id="{8DB2A83B-78AE-7411-F2EF-E34832BE9785}"/>
              </a:ext>
            </a:extLst>
          </p:cNvPr>
          <p:cNvPicPr>
            <a:picLocks noChangeAspect="1"/>
          </p:cNvPicPr>
          <p:nvPr/>
        </p:nvPicPr>
        <p:blipFill>
          <a:blip r:embed="rId3"/>
          <a:stretch>
            <a:fillRect/>
          </a:stretch>
        </p:blipFill>
        <p:spPr>
          <a:xfrm>
            <a:off x="674397" y="1415321"/>
            <a:ext cx="6148506" cy="1215402"/>
          </a:xfrm>
          <a:prstGeom prst="rect">
            <a:avLst/>
          </a:prstGeom>
        </p:spPr>
      </p:pic>
      <p:sp>
        <p:nvSpPr>
          <p:cNvPr id="12" name="Freeform: Shape 16">
            <a:extLst>
              <a:ext uri="{FF2B5EF4-FFF2-40B4-BE49-F238E27FC236}">
                <a16:creationId xmlns:a16="http://schemas.microsoft.com/office/drawing/2014/main" id="{A6961BAD-5B1D-9464-1951-3B7C75F36765}"/>
              </a:ext>
            </a:extLst>
          </p:cNvPr>
          <p:cNvSpPr/>
          <p:nvPr/>
        </p:nvSpPr>
        <p:spPr>
          <a:xfrm rot="12719771" flipH="1" flipV="1">
            <a:off x="1250751" y="271584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6" name="Picture 15">
            <a:extLst>
              <a:ext uri="{FF2B5EF4-FFF2-40B4-BE49-F238E27FC236}">
                <a16:creationId xmlns:a16="http://schemas.microsoft.com/office/drawing/2014/main" id="{2B7A1E30-8F8F-E6BE-EAC2-53EA5B6427FE}"/>
              </a:ext>
            </a:extLst>
          </p:cNvPr>
          <p:cNvPicPr>
            <a:picLocks noChangeAspect="1"/>
          </p:cNvPicPr>
          <p:nvPr/>
        </p:nvPicPr>
        <p:blipFill>
          <a:blip r:embed="rId4"/>
          <a:stretch>
            <a:fillRect/>
          </a:stretch>
        </p:blipFill>
        <p:spPr>
          <a:xfrm>
            <a:off x="2153795" y="2760220"/>
            <a:ext cx="2631360" cy="1865460"/>
          </a:xfrm>
          <a:prstGeom prst="rect">
            <a:avLst/>
          </a:prstGeom>
        </p:spPr>
      </p:pic>
      <p:sp>
        <p:nvSpPr>
          <p:cNvPr id="17" name="Freeform: Shape 16">
            <a:extLst>
              <a:ext uri="{FF2B5EF4-FFF2-40B4-BE49-F238E27FC236}">
                <a16:creationId xmlns:a16="http://schemas.microsoft.com/office/drawing/2014/main" id="{4734981A-A328-5751-298D-D4985C09E935}"/>
              </a:ext>
            </a:extLst>
          </p:cNvPr>
          <p:cNvSpPr/>
          <p:nvPr/>
        </p:nvSpPr>
        <p:spPr>
          <a:xfrm rot="7190072" flipH="1" flipV="1">
            <a:off x="9111562" y="371524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8" name="Freeform: Shape 17">
            <a:extLst>
              <a:ext uri="{FF2B5EF4-FFF2-40B4-BE49-F238E27FC236}">
                <a16:creationId xmlns:a16="http://schemas.microsoft.com/office/drawing/2014/main" id="{26973B21-DE20-E843-6653-7D7411556157}"/>
              </a:ext>
            </a:extLst>
          </p:cNvPr>
          <p:cNvSpPr/>
          <p:nvPr/>
        </p:nvSpPr>
        <p:spPr>
          <a:xfrm rot="7190072" flipH="1" flipV="1">
            <a:off x="3812970" y="482772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88D35E52-6527-0485-8949-211890B05C97}"/>
              </a:ext>
            </a:extLst>
          </p:cNvPr>
          <p:cNvSpPr txBox="1"/>
          <p:nvPr/>
        </p:nvSpPr>
        <p:spPr>
          <a:xfrm>
            <a:off x="1144693" y="4766958"/>
            <a:ext cx="3130164" cy="1200329"/>
          </a:xfrm>
          <a:prstGeom prst="rect">
            <a:avLst/>
          </a:prstGeom>
          <a:noFill/>
        </p:spPr>
        <p:txBody>
          <a:bodyPr wrap="square">
            <a:spAutoFit/>
          </a:bodyPr>
          <a:lstStyle/>
          <a:p>
            <a:pPr marL="228600" lvl="1">
              <a:spcBef>
                <a:spcPts val="800"/>
              </a:spcBef>
            </a:pPr>
            <a:r>
              <a:rPr lang="en-US" sz="1800" dirty="0">
                <a:latin typeface="Arial"/>
                <a:cs typeface="Arial"/>
              </a:rPr>
              <a:t>U</a:t>
            </a:r>
            <a:r>
              <a:rPr lang="en-DE" sz="1800" dirty="0">
                <a:latin typeface="Arial"/>
                <a:cs typeface="Arial"/>
              </a:rPr>
              <a:t>se the quick message option to send tailored messages to coworkers from the intranet to Teams</a:t>
            </a:r>
            <a:r>
              <a:rPr lang="en-US" sz="1800" dirty="0">
                <a:latin typeface="Arial"/>
                <a:cs typeface="Arial"/>
              </a:rPr>
              <a:t>.</a:t>
            </a:r>
            <a:endParaRPr lang="en-GB" sz="1800" dirty="0">
              <a:latin typeface="Arial"/>
              <a:cs typeface="Arial"/>
            </a:endParaRPr>
          </a:p>
        </p:txBody>
      </p:sp>
    </p:spTree>
    <p:extLst>
      <p:ext uri="{BB962C8B-B14F-4D97-AF65-F5344CB8AC3E}">
        <p14:creationId xmlns:p14="http://schemas.microsoft.com/office/powerpoint/2010/main" val="38948413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[Community] – Kudos admin</a:t>
            </a:r>
            <a:endParaRPr lang="en-GB" dirty="0"/>
          </a:p>
        </p:txBody>
      </p:sp>
      <p:sp>
        <p:nvSpPr>
          <p:cNvPr id="13" name="Textfeld 12">
            <a:extLst>
              <a:ext uri="{FF2B5EF4-FFF2-40B4-BE49-F238E27FC236}">
                <a16:creationId xmlns:a16="http://schemas.microsoft.com/office/drawing/2014/main" id="{CE65E06F-655D-AFED-86BD-477CC3F87D7A}"/>
              </a:ext>
            </a:extLst>
          </p:cNvPr>
          <p:cNvSpPr txBox="1"/>
          <p:nvPr/>
        </p:nvSpPr>
        <p:spPr>
          <a:xfrm>
            <a:off x="229517" y="3585939"/>
            <a:ext cx="2165350" cy="1323439"/>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Segoe UI Semilight"/>
              </a:rPr>
              <a:t>One central area </a:t>
            </a:r>
            <a:r>
              <a:rPr lang="en-US" sz="1600">
                <a:solidFill>
                  <a:srgbClr val="2E2442"/>
                </a:solidFill>
                <a:latin typeface="Arial"/>
                <a:cs typeface="Segoe UI Semilight"/>
              </a:rPr>
              <a:t>within</a:t>
            </a:r>
            <a:r>
              <a:rPr lang="en-US" sz="1600" b="0" i="0">
                <a:solidFill>
                  <a:srgbClr val="2E2442"/>
                </a:solidFill>
                <a:effectLst/>
                <a:latin typeface="Arial"/>
                <a:cs typeface="Segoe UI Semilight"/>
              </a:rPr>
              <a:t> Microsoft 365 to manage praises, driving more traffic to your intranet.</a:t>
            </a:r>
            <a:endParaRPr lang="en-US" sz="1600">
              <a:solidFill>
                <a:srgbClr val="2E2442"/>
              </a:solidFill>
              <a:latin typeface="Arial"/>
              <a:cs typeface="Segoe UI Semilight"/>
            </a:endParaRPr>
          </a:p>
        </p:txBody>
      </p:sp>
      <p:sp>
        <p:nvSpPr>
          <p:cNvPr id="2" name="Freeform: Shape 16">
            <a:extLst>
              <a:ext uri="{FF2B5EF4-FFF2-40B4-BE49-F238E27FC236}">
                <a16:creationId xmlns:a16="http://schemas.microsoft.com/office/drawing/2014/main" id="{8194F2D5-E984-3AEB-C838-6CE89AC93161}"/>
              </a:ext>
            </a:extLst>
          </p:cNvPr>
          <p:cNvSpPr/>
          <p:nvPr/>
        </p:nvSpPr>
        <p:spPr>
          <a:xfrm rot="1314003" flipH="1" flipV="1">
            <a:off x="9829827" y="264002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1613674" y="317778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53A99354-8A06-772F-086C-CAA36B8D9640}"/>
              </a:ext>
            </a:extLst>
          </p:cNvPr>
          <p:cNvSpPr txBox="1"/>
          <p:nvPr/>
        </p:nvSpPr>
        <p:spPr>
          <a:xfrm>
            <a:off x="10022004" y="3035302"/>
            <a:ext cx="2165350"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Give and receive praises; everything stored in SharePoint.</a:t>
            </a:r>
            <a:endParaRPr lang="en-US" sz="1600">
              <a:solidFill>
                <a:srgbClr val="2E2442"/>
              </a:solidFill>
              <a:latin typeface="Arial"/>
              <a:cs typeface="Arial"/>
            </a:endParaRPr>
          </a:p>
        </p:txBody>
      </p:sp>
      <p:pic>
        <p:nvPicPr>
          <p:cNvPr id="6" name="Picture 5" descr="A screenshot of a phone&#10;&#10;Description automatically generated">
            <a:extLst>
              <a:ext uri="{FF2B5EF4-FFF2-40B4-BE49-F238E27FC236}">
                <a16:creationId xmlns:a16="http://schemas.microsoft.com/office/drawing/2014/main" id="{5CB61181-F5CF-6DBE-7342-19A2D7FF091E}"/>
              </a:ext>
            </a:extLst>
          </p:cNvPr>
          <p:cNvPicPr>
            <a:picLocks noChangeAspect="1"/>
          </p:cNvPicPr>
          <p:nvPr/>
        </p:nvPicPr>
        <p:blipFill>
          <a:blip r:embed="rId2"/>
          <a:stretch>
            <a:fillRect/>
          </a:stretch>
        </p:blipFill>
        <p:spPr>
          <a:xfrm>
            <a:off x="2490439" y="2077392"/>
            <a:ext cx="7328830" cy="3409461"/>
          </a:xfrm>
          <a:prstGeom prst="rect">
            <a:avLst/>
          </a:prstGeom>
        </p:spPr>
      </p:pic>
    </p:spTree>
    <p:extLst>
      <p:ext uri="{BB962C8B-B14F-4D97-AF65-F5344CB8AC3E}">
        <p14:creationId xmlns:p14="http://schemas.microsoft.com/office/powerpoint/2010/main" val="4156613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[Events] – </a:t>
            </a:r>
            <a:r>
              <a:rPr lang="en-GB"/>
              <a:t>Events admin</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813705" y="5334936"/>
            <a:ext cx="2864104"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Create and manage events (SharePoint calendar events) from one single place.</a:t>
            </a:r>
          </a:p>
        </p:txBody>
      </p:sp>
      <p:sp>
        <p:nvSpPr>
          <p:cNvPr id="6" name="Freeform: Shape 16">
            <a:extLst>
              <a:ext uri="{FF2B5EF4-FFF2-40B4-BE49-F238E27FC236}">
                <a16:creationId xmlns:a16="http://schemas.microsoft.com/office/drawing/2014/main" id="{B913D26F-D239-1252-5D65-FF5B1D69EF21}"/>
              </a:ext>
            </a:extLst>
          </p:cNvPr>
          <p:cNvSpPr/>
          <p:nvPr/>
        </p:nvSpPr>
        <p:spPr>
          <a:xfrm rot="19808445" flipV="1">
            <a:off x="1783401" y="496043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5" name="Grafik 4">
            <a:extLst>
              <a:ext uri="{FF2B5EF4-FFF2-40B4-BE49-F238E27FC236}">
                <a16:creationId xmlns:a16="http://schemas.microsoft.com/office/drawing/2014/main" id="{F951FE8F-E59D-6F4B-6408-933711C7C1FE}"/>
              </a:ext>
            </a:extLst>
          </p:cNvPr>
          <p:cNvPicPr>
            <a:picLocks noChangeAspect="1"/>
          </p:cNvPicPr>
          <p:nvPr/>
        </p:nvPicPr>
        <p:blipFill>
          <a:blip r:embed="rId2"/>
          <a:stretch>
            <a:fillRect/>
          </a:stretch>
        </p:blipFill>
        <p:spPr>
          <a:xfrm>
            <a:off x="2574735" y="2240175"/>
            <a:ext cx="6780419" cy="3073194"/>
          </a:xfrm>
          <a:prstGeom prst="rect">
            <a:avLst/>
          </a:prstGeom>
        </p:spPr>
      </p:pic>
      <p:sp>
        <p:nvSpPr>
          <p:cNvPr id="10" name="Textfeld 9">
            <a:extLst>
              <a:ext uri="{FF2B5EF4-FFF2-40B4-BE49-F238E27FC236}">
                <a16:creationId xmlns:a16="http://schemas.microsoft.com/office/drawing/2014/main" id="{2B795032-7C17-26EA-F7E2-63F4D47F0C66}"/>
              </a:ext>
            </a:extLst>
          </p:cNvPr>
          <p:cNvSpPr txBox="1"/>
          <p:nvPr/>
        </p:nvSpPr>
        <p:spPr>
          <a:xfrm>
            <a:off x="8345504" y="1290835"/>
            <a:ext cx="2998470" cy="830997"/>
          </a:xfrm>
          <a:prstGeom prst="rect">
            <a:avLst/>
          </a:prstGeom>
          <a:noFill/>
        </p:spPr>
        <p:txBody>
          <a:bodyPr wrap="square" lIns="91440" tIns="45720" rIns="91440" bIns="45720" anchor="t">
            <a:spAutoFit/>
          </a:bodyPr>
          <a:lstStyle/>
          <a:p>
            <a:r>
              <a:rPr lang="en-US" sz="1600">
                <a:solidFill>
                  <a:srgbClr val="2E2442"/>
                </a:solidFill>
                <a:latin typeface="Arial"/>
                <a:cs typeface="Arial"/>
              </a:rPr>
              <a:t>Create </a:t>
            </a:r>
            <a:r>
              <a:rPr lang="en-DE" sz="1600">
                <a:solidFill>
                  <a:srgbClr val="2E2442"/>
                </a:solidFill>
                <a:latin typeface="Arial"/>
                <a:cs typeface="Arial"/>
              </a:rPr>
              <a:t>events</a:t>
            </a:r>
            <a:r>
              <a:rPr lang="en-US" sz="1600">
                <a:solidFill>
                  <a:srgbClr val="2E2442"/>
                </a:solidFill>
                <a:latin typeface="Arial"/>
                <a:cs typeface="Arial"/>
              </a:rPr>
              <a:t>,</a:t>
            </a:r>
            <a:r>
              <a:rPr lang="en-DE" sz="1600">
                <a:solidFill>
                  <a:srgbClr val="2E2442"/>
                </a:solidFill>
                <a:latin typeface="Arial"/>
                <a:cs typeface="Arial"/>
              </a:rPr>
              <a:t> </a:t>
            </a:r>
            <a:r>
              <a:rPr lang="en-US" sz="1600">
                <a:solidFill>
                  <a:srgbClr val="2E2442"/>
                </a:solidFill>
                <a:latin typeface="Arial"/>
                <a:cs typeface="Arial"/>
              </a:rPr>
              <a:t>such as</a:t>
            </a:r>
            <a:r>
              <a:rPr lang="en-DE" sz="1600">
                <a:solidFill>
                  <a:srgbClr val="2E2442"/>
                </a:solidFill>
                <a:latin typeface="Arial"/>
                <a:cs typeface="Arial"/>
              </a:rPr>
              <a:t> training events, staff meetings</a:t>
            </a:r>
            <a:r>
              <a:rPr lang="en-US" sz="1600">
                <a:solidFill>
                  <a:srgbClr val="2E2442"/>
                </a:solidFill>
                <a:latin typeface="Arial"/>
                <a:cs typeface="Arial"/>
              </a:rPr>
              <a:t>,</a:t>
            </a:r>
            <a:r>
              <a:rPr lang="en-DE" sz="1600">
                <a:solidFill>
                  <a:srgbClr val="2E2442"/>
                </a:solidFill>
                <a:latin typeface="Arial"/>
                <a:cs typeface="Arial"/>
              </a:rPr>
              <a:t> or </a:t>
            </a:r>
            <a:r>
              <a:rPr lang="en-US" sz="1600">
                <a:solidFill>
                  <a:srgbClr val="2E2442"/>
                </a:solidFill>
                <a:latin typeface="Arial"/>
                <a:cs typeface="Arial"/>
              </a:rPr>
              <a:t>t</a:t>
            </a:r>
            <a:r>
              <a:rPr lang="en-DE" sz="1600">
                <a:solidFill>
                  <a:srgbClr val="2E2442"/>
                </a:solidFill>
                <a:latin typeface="Arial"/>
                <a:cs typeface="Arial"/>
              </a:rPr>
              <a:t>own</a:t>
            </a:r>
            <a:r>
              <a:rPr lang="en-US" sz="1600">
                <a:solidFill>
                  <a:srgbClr val="2E2442"/>
                </a:solidFill>
                <a:latin typeface="Arial"/>
                <a:cs typeface="Arial"/>
              </a:rPr>
              <a:t> </a:t>
            </a:r>
            <a:r>
              <a:rPr lang="en-DE" sz="1600">
                <a:solidFill>
                  <a:srgbClr val="2E2442"/>
                </a:solidFill>
                <a:latin typeface="Arial"/>
                <a:cs typeface="Arial"/>
              </a:rPr>
              <a:t>halls</a:t>
            </a:r>
            <a:r>
              <a:rPr lang="en-US" sz="1600">
                <a:solidFill>
                  <a:srgbClr val="2E2442"/>
                </a:solidFill>
                <a:latin typeface="Arial"/>
                <a:cs typeface="Arial"/>
              </a:rPr>
              <a:t>, from a simple interface.</a:t>
            </a:r>
          </a:p>
        </p:txBody>
      </p:sp>
      <p:sp>
        <p:nvSpPr>
          <p:cNvPr id="19" name="Freeform: Shape 16">
            <a:extLst>
              <a:ext uri="{FF2B5EF4-FFF2-40B4-BE49-F238E27FC236}">
                <a16:creationId xmlns:a16="http://schemas.microsoft.com/office/drawing/2014/main" id="{80DFD7E3-0BD0-3731-B070-80152414D81B}"/>
              </a:ext>
            </a:extLst>
          </p:cNvPr>
          <p:cNvSpPr/>
          <p:nvPr/>
        </p:nvSpPr>
        <p:spPr>
          <a:xfrm rot="18485043" flipH="1" flipV="1">
            <a:off x="7478759" y="180126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727381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[Events] – </a:t>
            </a:r>
            <a:r>
              <a:rPr lang="en-GB"/>
              <a:t>Event cards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267633" y="4391608"/>
            <a:ext cx="2995827" cy="1077218"/>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Create an Events hub or show specific events (e.g., upcoming corporate events) to your audience.</a:t>
            </a:r>
          </a:p>
        </p:txBody>
      </p:sp>
      <p:sp>
        <p:nvSpPr>
          <p:cNvPr id="6" name="Freeform: Shape 16">
            <a:extLst>
              <a:ext uri="{FF2B5EF4-FFF2-40B4-BE49-F238E27FC236}">
                <a16:creationId xmlns:a16="http://schemas.microsoft.com/office/drawing/2014/main" id="{B913D26F-D239-1252-5D65-FF5B1D69EF21}"/>
              </a:ext>
            </a:extLst>
          </p:cNvPr>
          <p:cNvSpPr/>
          <p:nvPr/>
        </p:nvSpPr>
        <p:spPr>
          <a:xfrm rot="19855753" flipV="1">
            <a:off x="1400595" y="395936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CA47CF25-FD3D-19B3-D983-34D1EB723006}"/>
              </a:ext>
            </a:extLst>
          </p:cNvPr>
          <p:cNvPicPr>
            <a:picLocks noChangeAspect="1"/>
          </p:cNvPicPr>
          <p:nvPr/>
        </p:nvPicPr>
        <p:blipFill>
          <a:blip r:embed="rId2"/>
          <a:stretch>
            <a:fillRect/>
          </a:stretch>
        </p:blipFill>
        <p:spPr>
          <a:xfrm>
            <a:off x="2219031" y="1539592"/>
            <a:ext cx="2224528" cy="2632358"/>
          </a:xfrm>
          <a:prstGeom prst="rect">
            <a:avLst/>
          </a:prstGeom>
        </p:spPr>
      </p:pic>
      <p:pic>
        <p:nvPicPr>
          <p:cNvPr id="8" name="Grafik 7">
            <a:extLst>
              <a:ext uri="{FF2B5EF4-FFF2-40B4-BE49-F238E27FC236}">
                <a16:creationId xmlns:a16="http://schemas.microsoft.com/office/drawing/2014/main" id="{5CC9C057-3FCD-384E-F8B2-9F1139FD7A66}"/>
              </a:ext>
            </a:extLst>
          </p:cNvPr>
          <p:cNvPicPr>
            <a:picLocks noChangeAspect="1"/>
          </p:cNvPicPr>
          <p:nvPr/>
        </p:nvPicPr>
        <p:blipFill>
          <a:blip r:embed="rId3"/>
          <a:stretch>
            <a:fillRect/>
          </a:stretch>
        </p:blipFill>
        <p:spPr>
          <a:xfrm>
            <a:off x="5574488" y="1654709"/>
            <a:ext cx="6153961" cy="3755786"/>
          </a:xfrm>
          <a:prstGeom prst="rect">
            <a:avLst/>
          </a:prstGeom>
        </p:spPr>
      </p:pic>
      <p:sp>
        <p:nvSpPr>
          <p:cNvPr id="9" name="Textfeld 8">
            <a:extLst>
              <a:ext uri="{FF2B5EF4-FFF2-40B4-BE49-F238E27FC236}">
                <a16:creationId xmlns:a16="http://schemas.microsoft.com/office/drawing/2014/main" id="{9ED275A2-7807-AD00-853C-26EDF037C5AD}"/>
              </a:ext>
            </a:extLst>
          </p:cNvPr>
          <p:cNvSpPr txBox="1"/>
          <p:nvPr/>
        </p:nvSpPr>
        <p:spPr>
          <a:xfrm>
            <a:off x="5993809" y="5416844"/>
            <a:ext cx="1500739" cy="584775"/>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Export event as an ICS file.</a:t>
            </a:r>
          </a:p>
        </p:txBody>
      </p:sp>
      <p:sp>
        <p:nvSpPr>
          <p:cNvPr id="10" name="Freeform: Shape 16">
            <a:extLst>
              <a:ext uri="{FF2B5EF4-FFF2-40B4-BE49-F238E27FC236}">
                <a16:creationId xmlns:a16="http://schemas.microsoft.com/office/drawing/2014/main" id="{088EF413-22D0-54FA-7464-EF3B4021D65C}"/>
              </a:ext>
            </a:extLst>
          </p:cNvPr>
          <p:cNvSpPr/>
          <p:nvPr/>
        </p:nvSpPr>
        <p:spPr>
          <a:xfrm rot="6385264" flipH="1" flipV="1">
            <a:off x="7186660" y="528075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2365682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[Events] – </a:t>
            </a:r>
            <a:r>
              <a:rPr lang="en-GB"/>
              <a:t>Group events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159590" y="4075743"/>
            <a:ext cx="2920078"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Show events created in group calendars (Outlook or Teams groups) on the intranet.</a:t>
            </a:r>
          </a:p>
        </p:txBody>
      </p:sp>
      <p:sp>
        <p:nvSpPr>
          <p:cNvPr id="6" name="Freeform: Shape 16">
            <a:extLst>
              <a:ext uri="{FF2B5EF4-FFF2-40B4-BE49-F238E27FC236}">
                <a16:creationId xmlns:a16="http://schemas.microsoft.com/office/drawing/2014/main" id="{B913D26F-D239-1252-5D65-FF5B1D69EF21}"/>
              </a:ext>
            </a:extLst>
          </p:cNvPr>
          <p:cNvSpPr/>
          <p:nvPr/>
        </p:nvSpPr>
        <p:spPr>
          <a:xfrm rot="20495438" flipV="1">
            <a:off x="3194862" y="369999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4E482270-15AD-8C6C-6706-30AB6F2E84BC}"/>
              </a:ext>
            </a:extLst>
          </p:cNvPr>
          <p:cNvPicPr>
            <a:picLocks noChangeAspect="1"/>
          </p:cNvPicPr>
          <p:nvPr/>
        </p:nvPicPr>
        <p:blipFill>
          <a:blip r:embed="rId2"/>
          <a:stretch>
            <a:fillRect/>
          </a:stretch>
        </p:blipFill>
        <p:spPr>
          <a:xfrm>
            <a:off x="4078973" y="1915060"/>
            <a:ext cx="5732968" cy="3337326"/>
          </a:xfrm>
          <a:prstGeom prst="rect">
            <a:avLst/>
          </a:prstGeom>
        </p:spPr>
      </p:pic>
    </p:spTree>
    <p:extLst>
      <p:ext uri="{BB962C8B-B14F-4D97-AF65-F5344CB8AC3E}">
        <p14:creationId xmlns:p14="http://schemas.microsoft.com/office/powerpoint/2010/main" val="9482714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[Governance] – Content engagement</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218839" y="2597100"/>
            <a:ext cx="1910189"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Analyse recent or lifetime views data</a:t>
            </a:r>
            <a:r>
              <a:rPr lang="en-US" sz="1600" b="0" i="0">
                <a:solidFill>
                  <a:srgbClr val="2E2442"/>
                </a:solidFill>
                <a:effectLst/>
                <a:latin typeface="Arial"/>
                <a:cs typeface="Arial"/>
              </a:rPr>
              <a:t>.</a:t>
            </a:r>
            <a:endParaRPr lang="en-US" sz="1600">
              <a:solidFill>
                <a:srgbClr val="2E2442"/>
              </a:solidFill>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1236920" y="221808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DED0C248-12AE-C856-AE11-A839A0C6B2E6}"/>
              </a:ext>
            </a:extLst>
          </p:cNvPr>
          <p:cNvSpPr txBox="1"/>
          <p:nvPr/>
        </p:nvSpPr>
        <p:spPr>
          <a:xfrm>
            <a:off x="8618041" y="1274855"/>
            <a:ext cx="2873935"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Understand how your news posts and content pages resonate with your audience.</a:t>
            </a:r>
            <a:endParaRPr lang="en-US"/>
          </a:p>
        </p:txBody>
      </p:sp>
      <p:pic>
        <p:nvPicPr>
          <p:cNvPr id="2" name="Picture 1">
            <a:extLst>
              <a:ext uri="{FF2B5EF4-FFF2-40B4-BE49-F238E27FC236}">
                <a16:creationId xmlns:a16="http://schemas.microsoft.com/office/drawing/2014/main" id="{7D66A39F-CD62-F8A7-B79C-9C47875127D9}"/>
              </a:ext>
            </a:extLst>
          </p:cNvPr>
          <p:cNvPicPr>
            <a:picLocks noChangeAspect="1"/>
          </p:cNvPicPr>
          <p:nvPr/>
        </p:nvPicPr>
        <p:blipFill>
          <a:blip r:embed="rId2"/>
          <a:stretch>
            <a:fillRect/>
          </a:stretch>
        </p:blipFill>
        <p:spPr>
          <a:xfrm>
            <a:off x="2109216" y="1721025"/>
            <a:ext cx="5864352" cy="3763422"/>
          </a:xfrm>
          <a:prstGeom prst="rect">
            <a:avLst/>
          </a:prstGeom>
        </p:spPr>
      </p:pic>
      <p:pic>
        <p:nvPicPr>
          <p:cNvPr id="4" name="Picture 3" descr="A graph with text on it&#10;&#10;Description automatically generated">
            <a:extLst>
              <a:ext uri="{FF2B5EF4-FFF2-40B4-BE49-F238E27FC236}">
                <a16:creationId xmlns:a16="http://schemas.microsoft.com/office/drawing/2014/main" id="{2E3A5889-38CF-8468-4C22-B00CEF470C2D}"/>
              </a:ext>
            </a:extLst>
          </p:cNvPr>
          <p:cNvPicPr>
            <a:picLocks noChangeAspect="1"/>
          </p:cNvPicPr>
          <p:nvPr/>
        </p:nvPicPr>
        <p:blipFill>
          <a:blip r:embed="rId3"/>
          <a:stretch>
            <a:fillRect/>
          </a:stretch>
        </p:blipFill>
        <p:spPr>
          <a:xfrm>
            <a:off x="6760464" y="2781748"/>
            <a:ext cx="2743200" cy="3440296"/>
          </a:xfrm>
          <a:prstGeom prst="rect">
            <a:avLst/>
          </a:prstGeom>
          <a:effectLst>
            <a:outerShdw blurRad="50800" dist="38100" dir="13500000" algn="br" rotWithShape="0">
              <a:prstClr val="black">
                <a:alpha val="40000"/>
              </a:prstClr>
            </a:outerShdw>
          </a:effectLst>
        </p:spPr>
      </p:pic>
      <p:sp>
        <p:nvSpPr>
          <p:cNvPr id="8" name="Freeform: Shape 16">
            <a:extLst>
              <a:ext uri="{FF2B5EF4-FFF2-40B4-BE49-F238E27FC236}">
                <a16:creationId xmlns:a16="http://schemas.microsoft.com/office/drawing/2014/main" id="{D1E3590D-DE6E-A0DF-ECCA-1DFD932F9BBA}"/>
              </a:ext>
            </a:extLst>
          </p:cNvPr>
          <p:cNvSpPr/>
          <p:nvPr/>
        </p:nvSpPr>
        <p:spPr>
          <a:xfrm rot="18485043" flipH="1" flipV="1">
            <a:off x="7832327" y="184393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Textfeld 10">
            <a:extLst>
              <a:ext uri="{FF2B5EF4-FFF2-40B4-BE49-F238E27FC236}">
                <a16:creationId xmlns:a16="http://schemas.microsoft.com/office/drawing/2014/main" id="{B4803D94-F012-EE81-AFC1-46E7CDC332A8}"/>
              </a:ext>
            </a:extLst>
          </p:cNvPr>
          <p:cNvSpPr txBox="1"/>
          <p:nvPr/>
        </p:nvSpPr>
        <p:spPr>
          <a:xfrm>
            <a:off x="9544633" y="4402103"/>
            <a:ext cx="2550847" cy="1323439"/>
          </a:xfrm>
          <a:prstGeom prst="rect">
            <a:avLst/>
          </a:prstGeom>
          <a:noFill/>
        </p:spPr>
        <p:txBody>
          <a:bodyPr wrap="square" lIns="91440" tIns="45720" rIns="91440" bIns="45720" rtlCol="0" anchor="t">
            <a:spAutoFit/>
          </a:bodyPr>
          <a:lstStyle/>
          <a:p>
            <a:r>
              <a:rPr lang="en-US" sz="1600">
                <a:solidFill>
                  <a:srgbClr val="2E2442"/>
                </a:solidFill>
                <a:cs typeface="Arial"/>
              </a:rPr>
              <a:t>Learn and compare how each piece of content relate to each other in terms of views, likes, and comments.</a:t>
            </a:r>
          </a:p>
        </p:txBody>
      </p:sp>
      <p:sp>
        <p:nvSpPr>
          <p:cNvPr id="14" name="Freeform: Shape 16">
            <a:extLst>
              <a:ext uri="{FF2B5EF4-FFF2-40B4-BE49-F238E27FC236}">
                <a16:creationId xmlns:a16="http://schemas.microsoft.com/office/drawing/2014/main" id="{885D9549-3BA4-17AC-C086-D4388A1A7AFF}"/>
              </a:ext>
            </a:extLst>
          </p:cNvPr>
          <p:cNvSpPr/>
          <p:nvPr/>
        </p:nvSpPr>
        <p:spPr>
          <a:xfrm rot="1314003" flipH="1" flipV="1">
            <a:off x="9465157" y="396894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6170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Content site</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5170945" cy="3670236"/>
          </a:xfrm>
        </p:spPr>
        <p:txBody>
          <a:bodyPr vert="horz" wrap="square" lIns="91440" tIns="45720" rIns="91440" bIns="45720" rtlCol="0" anchor="t">
            <a:spAutoFit/>
          </a:bodyPr>
          <a:lstStyle/>
          <a:p>
            <a:pPr marL="0" indent="0">
              <a:buNone/>
            </a:pPr>
            <a:r>
              <a:rPr lang="en-GB"/>
              <a:t>Use a Content site* to store information about the business units or organisational information such as policies, templates, values</a:t>
            </a:r>
          </a:p>
          <a:p>
            <a:pPr marL="0" indent="0">
              <a:buNone/>
            </a:pPr>
            <a:r>
              <a:rPr lang="en-GB">
                <a:cs typeface="Arial"/>
              </a:rPr>
              <a:t>Rename "Content site" and modify its </a:t>
            </a:r>
            <a:br>
              <a:rPr lang="en-GB">
                <a:cs typeface="Arial"/>
              </a:rPr>
            </a:br>
            <a:r>
              <a:rPr lang="en-GB">
                <a:cs typeface="Arial"/>
              </a:rPr>
              <a:t>structure (PnP template) based on your needs.</a:t>
            </a:r>
            <a:endParaRPr lang="en-GB"/>
          </a:p>
          <a:p>
            <a:pPr marL="0" indent="0">
              <a:buNone/>
            </a:pPr>
            <a:r>
              <a:rPr lang="en-GB"/>
              <a:t>Available as a template that users can request via provisioning.</a:t>
            </a:r>
          </a:p>
          <a:p>
            <a:pPr marL="0" indent="0">
              <a:buNone/>
            </a:pPr>
            <a:endParaRPr lang="en-GB">
              <a:cs typeface="Arial"/>
            </a:endParaRPr>
          </a:p>
        </p:txBody>
      </p:sp>
      <p:pic>
        <p:nvPicPr>
          <p:cNvPr id="5" name="Picture 4">
            <a:extLst>
              <a:ext uri="{FF2B5EF4-FFF2-40B4-BE49-F238E27FC236}">
                <a16:creationId xmlns:a16="http://schemas.microsoft.com/office/drawing/2014/main" id="{80E11131-1322-8F66-A8FD-77D4E2C980BA}"/>
              </a:ext>
            </a:extLst>
          </p:cNvPr>
          <p:cNvPicPr>
            <a:picLocks noChangeAspect="1"/>
          </p:cNvPicPr>
          <p:nvPr/>
        </p:nvPicPr>
        <p:blipFill>
          <a:blip r:embed="rId2"/>
          <a:stretch>
            <a:fillRect/>
          </a:stretch>
        </p:blipFill>
        <p:spPr>
          <a:xfrm>
            <a:off x="6166289" y="342741"/>
            <a:ext cx="4718292" cy="6172517"/>
          </a:xfrm>
          <a:prstGeom prst="rect">
            <a:avLst/>
          </a:prstGeom>
        </p:spPr>
      </p:pic>
      <p:sp>
        <p:nvSpPr>
          <p:cNvPr id="6" name="Content Placeholder 2">
            <a:extLst>
              <a:ext uri="{FF2B5EF4-FFF2-40B4-BE49-F238E27FC236}">
                <a16:creationId xmlns:a16="http://schemas.microsoft.com/office/drawing/2014/main" id="{79B63DD7-E543-0DD3-4778-F94504B177C1}"/>
              </a:ext>
            </a:extLst>
          </p:cNvPr>
          <p:cNvSpPr txBox="1">
            <a:spLocks/>
          </p:cNvSpPr>
          <p:nvPr/>
        </p:nvSpPr>
        <p:spPr>
          <a:xfrm>
            <a:off x="1159" y="5843042"/>
            <a:ext cx="5365971"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ea typeface="+mn-lt"/>
                <a:cs typeface="+mn-lt"/>
              </a:rPr>
              <a:t>* Optional built-in intranet scenario that can be deployed during a Fresh Intranet installation.</a:t>
            </a:r>
            <a:endParaRPr lang="en-GB" sz="1000" dirty="0">
              <a:cs typeface="Arial"/>
            </a:endParaRPr>
          </a:p>
        </p:txBody>
      </p:sp>
    </p:spTree>
    <p:extLst>
      <p:ext uri="{BB962C8B-B14F-4D97-AF65-F5344CB8AC3E}">
        <p14:creationId xmlns:p14="http://schemas.microsoft.com/office/powerpoint/2010/main" val="40765983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[Governance] – Content report</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112680" y="4532010"/>
            <a:ext cx="2458829"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number of views, likes, and so on for documents and pages.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1770841" y="414079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9" name="Grafik 8">
            <a:extLst>
              <a:ext uri="{FF2B5EF4-FFF2-40B4-BE49-F238E27FC236}">
                <a16:creationId xmlns:a16="http://schemas.microsoft.com/office/drawing/2014/main" id="{5E84CE06-338E-55EC-E781-539E2B8D6564}"/>
              </a:ext>
            </a:extLst>
          </p:cNvPr>
          <p:cNvPicPr>
            <a:picLocks noChangeAspect="1"/>
          </p:cNvPicPr>
          <p:nvPr/>
        </p:nvPicPr>
        <p:blipFill>
          <a:blip r:embed="rId2"/>
          <a:stretch>
            <a:fillRect/>
          </a:stretch>
        </p:blipFill>
        <p:spPr>
          <a:xfrm>
            <a:off x="2592552" y="1349287"/>
            <a:ext cx="4404946" cy="4866846"/>
          </a:xfrm>
          <a:prstGeom prst="rect">
            <a:avLst/>
          </a:prstGeom>
        </p:spPr>
      </p:pic>
      <p:sp>
        <p:nvSpPr>
          <p:cNvPr id="10" name="Freeform: Shape 16">
            <a:extLst>
              <a:ext uri="{FF2B5EF4-FFF2-40B4-BE49-F238E27FC236}">
                <a16:creationId xmlns:a16="http://schemas.microsoft.com/office/drawing/2014/main" id="{F1E61A10-81BB-4EB1-31F3-FDCF4B9B84BE}"/>
              </a:ext>
            </a:extLst>
          </p:cNvPr>
          <p:cNvSpPr/>
          <p:nvPr/>
        </p:nvSpPr>
        <p:spPr>
          <a:xfrm rot="1065472" flipH="1" flipV="1">
            <a:off x="6071401" y="1784135"/>
            <a:ext cx="1868749" cy="364791"/>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DED0C248-12AE-C856-AE11-A839A0C6B2E6}"/>
              </a:ext>
            </a:extLst>
          </p:cNvPr>
          <p:cNvSpPr txBox="1"/>
          <p:nvPr/>
        </p:nvSpPr>
        <p:spPr>
          <a:xfrm>
            <a:off x="7541874" y="603849"/>
            <a:ext cx="1727887"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Download report as a CSV file.</a:t>
            </a:r>
            <a:endParaRPr lang="en-US" sz="1600">
              <a:latin typeface="Arial"/>
              <a:cs typeface="Arial"/>
            </a:endParaRPr>
          </a:p>
        </p:txBody>
      </p:sp>
      <p:pic>
        <p:nvPicPr>
          <p:cNvPr id="7" name="Picture 6">
            <a:extLst>
              <a:ext uri="{FF2B5EF4-FFF2-40B4-BE49-F238E27FC236}">
                <a16:creationId xmlns:a16="http://schemas.microsoft.com/office/drawing/2014/main" id="{195A2333-D94E-4F90-BA83-163798630834}"/>
              </a:ext>
            </a:extLst>
          </p:cNvPr>
          <p:cNvPicPr>
            <a:picLocks noChangeAspect="1"/>
          </p:cNvPicPr>
          <p:nvPr/>
        </p:nvPicPr>
        <p:blipFill>
          <a:blip r:embed="rId3"/>
          <a:stretch>
            <a:fillRect/>
          </a:stretch>
        </p:blipFill>
        <p:spPr>
          <a:xfrm>
            <a:off x="5460264" y="1347090"/>
            <a:ext cx="689130" cy="192746"/>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3CBC4890-0620-72F4-37AF-8E02D911D282}"/>
              </a:ext>
            </a:extLst>
          </p:cNvPr>
          <p:cNvPicPr>
            <a:picLocks noChangeAspect="1"/>
          </p:cNvPicPr>
          <p:nvPr/>
        </p:nvPicPr>
        <p:blipFill>
          <a:blip r:embed="rId4"/>
          <a:stretch>
            <a:fillRect/>
          </a:stretch>
        </p:blipFill>
        <p:spPr>
          <a:xfrm>
            <a:off x="7539645" y="2465660"/>
            <a:ext cx="3231987" cy="3416190"/>
          </a:xfrm>
          <a:prstGeom prst="rect">
            <a:avLst/>
          </a:prstGeom>
        </p:spPr>
      </p:pic>
      <p:sp>
        <p:nvSpPr>
          <p:cNvPr id="12" name="Freeform: Shape 16">
            <a:extLst>
              <a:ext uri="{FF2B5EF4-FFF2-40B4-BE49-F238E27FC236}">
                <a16:creationId xmlns:a16="http://schemas.microsoft.com/office/drawing/2014/main" id="{7FB5A921-D7FE-7113-A04F-F2D6D9DD2488}"/>
              </a:ext>
            </a:extLst>
          </p:cNvPr>
          <p:cNvSpPr/>
          <p:nvPr/>
        </p:nvSpPr>
        <p:spPr>
          <a:xfrm rot="18485043" flipH="1" flipV="1">
            <a:off x="6809686" y="94633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0">
            <a:extLst>
              <a:ext uri="{FF2B5EF4-FFF2-40B4-BE49-F238E27FC236}">
                <a16:creationId xmlns:a16="http://schemas.microsoft.com/office/drawing/2014/main" id="{9CC293ED-DB28-E644-55C9-88E9F3DAC41C}"/>
              </a:ext>
            </a:extLst>
          </p:cNvPr>
          <p:cNvSpPr txBox="1"/>
          <p:nvPr/>
        </p:nvSpPr>
        <p:spPr>
          <a:xfrm>
            <a:off x="7879538" y="1606177"/>
            <a:ext cx="2918172"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Manual bulk update metadata on up to 30 documents and pages at once.</a:t>
            </a:r>
            <a:endParaRPr lang="en-US" dirty="0"/>
          </a:p>
        </p:txBody>
      </p:sp>
      <p:sp>
        <p:nvSpPr>
          <p:cNvPr id="8" name="Freeform: Shape 16">
            <a:extLst>
              <a:ext uri="{FF2B5EF4-FFF2-40B4-BE49-F238E27FC236}">
                <a16:creationId xmlns:a16="http://schemas.microsoft.com/office/drawing/2014/main" id="{7E481F09-B558-66B4-8407-CFCBF2A479E4}"/>
              </a:ext>
            </a:extLst>
          </p:cNvPr>
          <p:cNvSpPr/>
          <p:nvPr/>
        </p:nvSpPr>
        <p:spPr>
          <a:xfrm rot="7405646" flipH="1" flipV="1">
            <a:off x="8947781" y="584126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Textfeld 10">
            <a:extLst>
              <a:ext uri="{FF2B5EF4-FFF2-40B4-BE49-F238E27FC236}">
                <a16:creationId xmlns:a16="http://schemas.microsoft.com/office/drawing/2014/main" id="{38B0E421-36EF-7499-42E3-F2CA23550FAB}"/>
              </a:ext>
            </a:extLst>
          </p:cNvPr>
          <p:cNvSpPr txBox="1"/>
          <p:nvPr/>
        </p:nvSpPr>
        <p:spPr>
          <a:xfrm>
            <a:off x="5613622" y="6090354"/>
            <a:ext cx="3650262" cy="584775"/>
          </a:xfrm>
          <a:prstGeom prst="rect">
            <a:avLst/>
          </a:prstGeom>
          <a:noFill/>
        </p:spPr>
        <p:txBody>
          <a:bodyPr wrap="square" lIns="91440" tIns="45720" rIns="91440" bIns="45720" rtlCol="0" anchor="t">
            <a:spAutoFit/>
          </a:bodyPr>
          <a:lstStyle/>
          <a:p>
            <a:pPr algn="l"/>
            <a:r>
              <a:rPr lang="en-GB" sz="1600" b="0" i="0" dirty="0">
                <a:solidFill>
                  <a:srgbClr val="2E2442"/>
                </a:solidFill>
                <a:effectLst/>
                <a:latin typeface="Arial"/>
                <a:cs typeface="Arial"/>
              </a:rPr>
              <a:t>[FreshMind] </a:t>
            </a:r>
            <a:r>
              <a:rPr lang="en-DE" sz="1600" b="0" i="0" dirty="0">
                <a:solidFill>
                  <a:srgbClr val="2E2442"/>
                </a:solidFill>
                <a:effectLst/>
                <a:latin typeface="Arial"/>
                <a:cs typeface="Arial"/>
              </a:rPr>
              <a:t>Get AI suggestions on up to 5 documents and pages at a time.</a:t>
            </a:r>
            <a:endParaRPr lang="en-US" sz="1600" dirty="0">
              <a:latin typeface="Arial"/>
              <a:cs typeface="Arial"/>
            </a:endParaRPr>
          </a:p>
        </p:txBody>
      </p:sp>
    </p:spTree>
    <p:extLst>
      <p:ext uri="{BB962C8B-B14F-4D97-AF65-F5344CB8AC3E}">
        <p14:creationId xmlns:p14="http://schemas.microsoft.com/office/powerpoint/2010/main" val="19782201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[Governance] – Sites audit</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1147572" y="3951950"/>
            <a:ext cx="2036633"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Display</a:t>
            </a:r>
            <a:r>
              <a:rPr lang="en-US" sz="1600" b="0" i="0">
                <a:solidFill>
                  <a:srgbClr val="2E2442"/>
                </a:solidFill>
                <a:effectLst/>
                <a:latin typeface="Arial"/>
                <a:cs typeface="Arial"/>
              </a:rPr>
              <a:t> number of views, last modified, and so on for sites.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385206" y="356073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Freeform: Shape 16">
            <a:extLst>
              <a:ext uri="{FF2B5EF4-FFF2-40B4-BE49-F238E27FC236}">
                <a16:creationId xmlns:a16="http://schemas.microsoft.com/office/drawing/2014/main" id="{F1E61A10-81BB-4EB1-31F3-FDCF4B9B84BE}"/>
              </a:ext>
            </a:extLst>
          </p:cNvPr>
          <p:cNvSpPr/>
          <p:nvPr/>
        </p:nvSpPr>
        <p:spPr>
          <a:xfrm rot="1065472" flipH="1" flipV="1">
            <a:off x="8986841" y="145353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DED0C248-12AE-C856-AE11-A839A0C6B2E6}"/>
              </a:ext>
            </a:extLst>
          </p:cNvPr>
          <p:cNvSpPr txBox="1"/>
          <p:nvPr/>
        </p:nvSpPr>
        <p:spPr>
          <a:xfrm>
            <a:off x="9111563" y="1825528"/>
            <a:ext cx="1727887"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Download report as a CSV file.</a:t>
            </a:r>
            <a:endParaRPr lang="en-US" sz="1600">
              <a:latin typeface="Arial"/>
              <a:cs typeface="Arial"/>
            </a:endParaRPr>
          </a:p>
        </p:txBody>
      </p:sp>
      <p:pic>
        <p:nvPicPr>
          <p:cNvPr id="4" name="Grafik 3">
            <a:extLst>
              <a:ext uri="{FF2B5EF4-FFF2-40B4-BE49-F238E27FC236}">
                <a16:creationId xmlns:a16="http://schemas.microsoft.com/office/drawing/2014/main" id="{5CCB98AD-B2CE-612A-6C14-7522051AA4E4}"/>
              </a:ext>
            </a:extLst>
          </p:cNvPr>
          <p:cNvPicPr>
            <a:picLocks noChangeAspect="1"/>
          </p:cNvPicPr>
          <p:nvPr/>
        </p:nvPicPr>
        <p:blipFill>
          <a:blip r:embed="rId2"/>
          <a:stretch>
            <a:fillRect/>
          </a:stretch>
        </p:blipFill>
        <p:spPr>
          <a:xfrm>
            <a:off x="3226185" y="1290205"/>
            <a:ext cx="5739630" cy="4654550"/>
          </a:xfrm>
          <a:prstGeom prst="rect">
            <a:avLst/>
          </a:prstGeom>
        </p:spPr>
      </p:pic>
    </p:spTree>
    <p:extLst>
      <p:ext uri="{BB962C8B-B14F-4D97-AF65-F5344CB8AC3E}">
        <p14:creationId xmlns:p14="http://schemas.microsoft.com/office/powerpoint/2010/main" val="26828431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[Header] – Home page web part</a:t>
            </a:r>
            <a:endParaRPr lang="en-GB"/>
          </a:p>
        </p:txBody>
      </p:sp>
      <p:sp>
        <p:nvSpPr>
          <p:cNvPr id="9" name="Textfeld 8">
            <a:extLst>
              <a:ext uri="{FF2B5EF4-FFF2-40B4-BE49-F238E27FC236}">
                <a16:creationId xmlns:a16="http://schemas.microsoft.com/office/drawing/2014/main" id="{F79CD3EE-94EA-DAF0-3ACE-5764557030DD}"/>
              </a:ext>
            </a:extLst>
          </p:cNvPr>
          <p:cNvSpPr txBox="1"/>
          <p:nvPr/>
        </p:nvSpPr>
        <p:spPr>
          <a:xfrm>
            <a:off x="8556131" y="5028913"/>
            <a:ext cx="3709678" cy="338554"/>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Ideal for the main intranet home page.</a:t>
            </a:r>
          </a:p>
        </p:txBody>
      </p:sp>
      <p:sp>
        <p:nvSpPr>
          <p:cNvPr id="11" name="Textfeld 10">
            <a:extLst>
              <a:ext uri="{FF2B5EF4-FFF2-40B4-BE49-F238E27FC236}">
                <a16:creationId xmlns:a16="http://schemas.microsoft.com/office/drawing/2014/main" id="{94E2B3DB-B71F-FEEC-226F-0824F7E2C1DB}"/>
              </a:ext>
            </a:extLst>
          </p:cNvPr>
          <p:cNvSpPr txBox="1"/>
          <p:nvPr/>
        </p:nvSpPr>
        <p:spPr>
          <a:xfrm>
            <a:off x="832645" y="4926615"/>
            <a:ext cx="3324098" cy="1200329"/>
          </a:xfrm>
          <a:prstGeom prst="rect">
            <a:avLst/>
          </a:prstGeom>
          <a:noFill/>
        </p:spPr>
        <p:txBody>
          <a:bodyPr wrap="square" lIns="91440" tIns="45720" rIns="91440" bIns="45720" anchor="t">
            <a:spAutoFit/>
          </a:bodyPr>
          <a:lstStyle/>
          <a:p>
            <a:r>
              <a:rPr lang="en-US" sz="1800">
                <a:solidFill>
                  <a:srgbClr val="2E2442"/>
                </a:solidFill>
                <a:latin typeface="Arial"/>
                <a:cs typeface="Arial"/>
              </a:rPr>
              <a:t>Supports several configurable elements such as background image and logo, social media links, quick alert, and so on.</a:t>
            </a:r>
            <a:endParaRPr lang="en-US">
              <a:latin typeface="Arial"/>
              <a:cs typeface="Arial"/>
            </a:endParaRPr>
          </a:p>
        </p:txBody>
      </p:sp>
      <p:sp>
        <p:nvSpPr>
          <p:cNvPr id="6" name="Freeform: Shape 16">
            <a:extLst>
              <a:ext uri="{FF2B5EF4-FFF2-40B4-BE49-F238E27FC236}">
                <a16:creationId xmlns:a16="http://schemas.microsoft.com/office/drawing/2014/main" id="{1F9AF423-3B92-5618-4A21-C9077EDDC822}"/>
              </a:ext>
            </a:extLst>
          </p:cNvPr>
          <p:cNvSpPr/>
          <p:nvPr/>
        </p:nvSpPr>
        <p:spPr>
          <a:xfrm rot="2322402" flipH="1">
            <a:off x="7726590" y="489640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Freeform: Shape 16">
            <a:extLst>
              <a:ext uri="{FF2B5EF4-FFF2-40B4-BE49-F238E27FC236}">
                <a16:creationId xmlns:a16="http://schemas.microsoft.com/office/drawing/2014/main" id="{80C49597-9E5B-1234-4256-342F7F9E702B}"/>
              </a:ext>
            </a:extLst>
          </p:cNvPr>
          <p:cNvSpPr/>
          <p:nvPr/>
        </p:nvSpPr>
        <p:spPr>
          <a:xfrm rot="7000857" flipH="1" flipV="1">
            <a:off x="3995198" y="498311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7" name="Picture 6">
            <a:extLst>
              <a:ext uri="{FF2B5EF4-FFF2-40B4-BE49-F238E27FC236}">
                <a16:creationId xmlns:a16="http://schemas.microsoft.com/office/drawing/2014/main" id="{D220E4CF-577D-0BD0-A5E6-32F44DB51287}"/>
              </a:ext>
            </a:extLst>
          </p:cNvPr>
          <p:cNvPicPr>
            <a:picLocks noChangeAspect="1"/>
          </p:cNvPicPr>
          <p:nvPr/>
        </p:nvPicPr>
        <p:blipFill>
          <a:blip r:embed="rId2"/>
          <a:stretch>
            <a:fillRect/>
          </a:stretch>
        </p:blipFill>
        <p:spPr>
          <a:xfrm>
            <a:off x="1540764" y="1575872"/>
            <a:ext cx="9110472" cy="3078885"/>
          </a:xfrm>
          <a:prstGeom prst="rect">
            <a:avLst/>
          </a:prstGeom>
        </p:spPr>
      </p:pic>
    </p:spTree>
    <p:extLst>
      <p:ext uri="{BB962C8B-B14F-4D97-AF65-F5344CB8AC3E}">
        <p14:creationId xmlns:p14="http://schemas.microsoft.com/office/powerpoint/2010/main" val="27485392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[Header] – Landing page web part</a:t>
            </a:r>
            <a:endParaRPr lang="en-GB"/>
          </a:p>
        </p:txBody>
      </p:sp>
      <p:pic>
        <p:nvPicPr>
          <p:cNvPr id="8" name="Grafik 7">
            <a:extLst>
              <a:ext uri="{FF2B5EF4-FFF2-40B4-BE49-F238E27FC236}">
                <a16:creationId xmlns:a16="http://schemas.microsoft.com/office/drawing/2014/main" id="{7580BD1B-32D5-EB84-772E-9ED8C73031C8}"/>
              </a:ext>
            </a:extLst>
          </p:cNvPr>
          <p:cNvPicPr>
            <a:picLocks noChangeAspect="1"/>
          </p:cNvPicPr>
          <p:nvPr/>
        </p:nvPicPr>
        <p:blipFill>
          <a:blip r:embed="rId2"/>
          <a:stretch>
            <a:fillRect/>
          </a:stretch>
        </p:blipFill>
        <p:spPr>
          <a:xfrm>
            <a:off x="992076" y="2141337"/>
            <a:ext cx="9141048" cy="2143525"/>
          </a:xfrm>
          <a:prstGeom prst="rect">
            <a:avLst/>
          </a:prstGeom>
        </p:spPr>
      </p:pic>
      <p:sp>
        <p:nvSpPr>
          <p:cNvPr id="9" name="Textfeld 8">
            <a:extLst>
              <a:ext uri="{FF2B5EF4-FFF2-40B4-BE49-F238E27FC236}">
                <a16:creationId xmlns:a16="http://schemas.microsoft.com/office/drawing/2014/main" id="{F79CD3EE-94EA-DAF0-3ACE-5764557030DD}"/>
              </a:ext>
            </a:extLst>
          </p:cNvPr>
          <p:cNvSpPr txBox="1"/>
          <p:nvPr/>
        </p:nvSpPr>
        <p:spPr>
          <a:xfrm>
            <a:off x="6046251" y="4355872"/>
            <a:ext cx="3548599" cy="830997"/>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Use for landing pages/site home pages across the intranet, for example the Comms </a:t>
            </a:r>
            <a:r>
              <a:rPr lang="en-US" sz="1600" err="1">
                <a:solidFill>
                  <a:srgbClr val="2E2442"/>
                </a:solidFill>
                <a:latin typeface="Arial"/>
                <a:cs typeface="Segoe UI Semilight"/>
              </a:rPr>
              <a:t>centre</a:t>
            </a:r>
            <a:r>
              <a:rPr lang="en-US" sz="1600">
                <a:solidFill>
                  <a:srgbClr val="2E2442"/>
                </a:solidFill>
                <a:latin typeface="Arial"/>
                <a:cs typeface="Segoe UI Semilight"/>
              </a:rPr>
              <a:t>.</a:t>
            </a:r>
            <a:endParaRPr lang="en-US" sz="1600">
              <a:solidFill>
                <a:srgbClr val="2E2442"/>
              </a:solidFill>
              <a:latin typeface="Arial"/>
              <a:cs typeface="Arial"/>
            </a:endParaRPr>
          </a:p>
        </p:txBody>
      </p:sp>
      <p:sp>
        <p:nvSpPr>
          <p:cNvPr id="2" name="Freeform: Shape 16">
            <a:extLst>
              <a:ext uri="{FF2B5EF4-FFF2-40B4-BE49-F238E27FC236}">
                <a16:creationId xmlns:a16="http://schemas.microsoft.com/office/drawing/2014/main" id="{9473A31E-226D-9F4B-CFB0-CD5608730458}"/>
              </a:ext>
            </a:extLst>
          </p:cNvPr>
          <p:cNvSpPr/>
          <p:nvPr/>
        </p:nvSpPr>
        <p:spPr>
          <a:xfrm rot="2322402" flipH="1">
            <a:off x="5173395" y="444783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097952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[Header] – Banner</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334407" y="4184267"/>
            <a:ext cx="2657366" cy="830997"/>
          </a:xfrm>
          <a:prstGeom prst="rect">
            <a:avLst/>
          </a:prstGeom>
          <a:noFill/>
        </p:spPr>
        <p:txBody>
          <a:bodyPr wrap="square" lIns="91440" tIns="45720" rIns="91440" bIns="45720" rtlCol="0" anchor="t">
            <a:spAutoFit/>
          </a:bodyPr>
          <a:lstStyle/>
          <a:p>
            <a:pPr algn="l"/>
            <a:r>
              <a:rPr lang="en-US" sz="1600" b="0" i="0" dirty="0">
                <a:solidFill>
                  <a:srgbClr val="2E2442"/>
                </a:solidFill>
                <a:effectLst/>
                <a:latin typeface="Arial"/>
                <a:cs typeface="Arial"/>
              </a:rPr>
              <a:t>Very flexible and allows the editor to adjust the width, focal point, and so on.</a:t>
            </a:r>
            <a:endParaRPr lang="en-US" sz="1600" dirty="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1130964" y="379305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Freeform: Shape 16">
            <a:extLst>
              <a:ext uri="{FF2B5EF4-FFF2-40B4-BE49-F238E27FC236}">
                <a16:creationId xmlns:a16="http://schemas.microsoft.com/office/drawing/2014/main" id="{A7DC0C58-A347-5F48-2447-2893CB6317BF}"/>
              </a:ext>
            </a:extLst>
          </p:cNvPr>
          <p:cNvSpPr/>
          <p:nvPr/>
        </p:nvSpPr>
        <p:spPr>
          <a:xfrm rot="2950237" flipH="1">
            <a:off x="8368225" y="417237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221832D2-500A-5D99-2D78-72AA0D82858E}"/>
              </a:ext>
            </a:extLst>
          </p:cNvPr>
          <p:cNvSpPr txBox="1"/>
          <p:nvPr/>
        </p:nvSpPr>
        <p:spPr>
          <a:xfrm>
            <a:off x="9110061" y="4142821"/>
            <a:ext cx="2166884"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Use as a header for section paragraphs with or without a </a:t>
            </a:r>
            <a:r>
              <a:rPr lang="en-US" sz="1600" b="0" i="0" err="1">
                <a:solidFill>
                  <a:srgbClr val="2E2442"/>
                </a:solidFill>
                <a:effectLst/>
                <a:latin typeface="Arial"/>
                <a:cs typeface="Arial"/>
              </a:rPr>
              <a:t>coloured</a:t>
            </a:r>
            <a:r>
              <a:rPr lang="en-US" sz="1600" b="0" i="0">
                <a:solidFill>
                  <a:srgbClr val="2E2442"/>
                </a:solidFill>
                <a:effectLst/>
                <a:latin typeface="Arial"/>
                <a:cs typeface="Arial"/>
              </a:rPr>
              <a:t> background.</a:t>
            </a:r>
            <a:endParaRPr lang="en-US" sz="1600">
              <a:latin typeface="Arial"/>
              <a:cs typeface="Arial"/>
            </a:endParaRPr>
          </a:p>
        </p:txBody>
      </p:sp>
      <p:pic>
        <p:nvPicPr>
          <p:cNvPr id="8" name="Grafik 7">
            <a:extLst>
              <a:ext uri="{FF2B5EF4-FFF2-40B4-BE49-F238E27FC236}">
                <a16:creationId xmlns:a16="http://schemas.microsoft.com/office/drawing/2014/main" id="{C80B2199-0AC7-50D2-C229-223FE985C438}"/>
              </a:ext>
            </a:extLst>
          </p:cNvPr>
          <p:cNvPicPr>
            <a:picLocks noChangeAspect="1"/>
          </p:cNvPicPr>
          <p:nvPr/>
        </p:nvPicPr>
        <p:blipFill>
          <a:blip r:embed="rId2"/>
          <a:stretch>
            <a:fillRect/>
          </a:stretch>
        </p:blipFill>
        <p:spPr>
          <a:xfrm>
            <a:off x="2022079" y="2726590"/>
            <a:ext cx="8147842" cy="1196202"/>
          </a:xfrm>
          <a:prstGeom prst="rect">
            <a:avLst/>
          </a:prstGeom>
          <a:noFill/>
        </p:spPr>
      </p:pic>
    </p:spTree>
    <p:extLst>
      <p:ext uri="{BB962C8B-B14F-4D97-AF65-F5344CB8AC3E}">
        <p14:creationId xmlns:p14="http://schemas.microsoft.com/office/powerpoint/2010/main" val="37901222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[Header] – Hero carousel</a:t>
            </a:r>
            <a:endParaRPr lang="en-GB"/>
          </a:p>
        </p:txBody>
      </p:sp>
      <p:pic>
        <p:nvPicPr>
          <p:cNvPr id="4" name="Grafik 3">
            <a:extLst>
              <a:ext uri="{FF2B5EF4-FFF2-40B4-BE49-F238E27FC236}">
                <a16:creationId xmlns:a16="http://schemas.microsoft.com/office/drawing/2014/main" id="{02F2E2C6-7DE9-3DDA-5ACA-CCD505DC04CA}"/>
              </a:ext>
            </a:extLst>
          </p:cNvPr>
          <p:cNvPicPr>
            <a:picLocks noChangeAspect="1"/>
          </p:cNvPicPr>
          <p:nvPr/>
        </p:nvPicPr>
        <p:blipFill>
          <a:blip r:embed="rId2"/>
          <a:stretch>
            <a:fillRect/>
          </a:stretch>
        </p:blipFill>
        <p:spPr>
          <a:xfrm>
            <a:off x="2987330" y="2099520"/>
            <a:ext cx="6028302" cy="2623356"/>
          </a:xfrm>
          <a:prstGeom prst="rect">
            <a:avLst/>
          </a:prstGeom>
        </p:spPr>
      </p:pic>
      <p:sp>
        <p:nvSpPr>
          <p:cNvPr id="5" name="Textfeld 4">
            <a:extLst>
              <a:ext uri="{FF2B5EF4-FFF2-40B4-BE49-F238E27FC236}">
                <a16:creationId xmlns:a16="http://schemas.microsoft.com/office/drawing/2014/main" id="{FAA492D4-044A-1182-5061-FE1FDC15C11C}"/>
              </a:ext>
            </a:extLst>
          </p:cNvPr>
          <p:cNvSpPr txBox="1"/>
          <p:nvPr/>
        </p:nvSpPr>
        <p:spPr>
          <a:xfrm>
            <a:off x="1341461" y="3446803"/>
            <a:ext cx="2015921"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Use as a header element or in columns.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096962" y="301998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Freeform: Shape 16">
            <a:extLst>
              <a:ext uri="{FF2B5EF4-FFF2-40B4-BE49-F238E27FC236}">
                <a16:creationId xmlns:a16="http://schemas.microsoft.com/office/drawing/2014/main" id="{A7DC0C58-A347-5F48-2447-2893CB6317BF}"/>
              </a:ext>
            </a:extLst>
          </p:cNvPr>
          <p:cNvSpPr/>
          <p:nvPr/>
        </p:nvSpPr>
        <p:spPr>
          <a:xfrm rot="1269522" flipH="1" flipV="1">
            <a:off x="9127591" y="347108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221832D2-500A-5D99-2D78-72AA0D82858E}"/>
              </a:ext>
            </a:extLst>
          </p:cNvPr>
          <p:cNvSpPr txBox="1"/>
          <p:nvPr/>
        </p:nvSpPr>
        <p:spPr>
          <a:xfrm>
            <a:off x="9158311" y="3891879"/>
            <a:ext cx="2224445"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as a carousel or display a static image</a:t>
            </a:r>
            <a:endParaRPr lang="en-US" sz="1600">
              <a:latin typeface="Arial"/>
              <a:cs typeface="Arial"/>
            </a:endParaRPr>
          </a:p>
        </p:txBody>
      </p:sp>
    </p:spTree>
    <p:extLst>
      <p:ext uri="{BB962C8B-B14F-4D97-AF65-F5344CB8AC3E}">
        <p14:creationId xmlns:p14="http://schemas.microsoft.com/office/powerpoint/2010/main" val="33303056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[Header] – Hero grid</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988314" y="2963700"/>
            <a:ext cx="2311003" cy="1323439"/>
          </a:xfrm>
          <a:prstGeom prst="rect">
            <a:avLst/>
          </a:prstGeom>
          <a:noFill/>
        </p:spPr>
        <p:txBody>
          <a:bodyPr wrap="square" lIns="91440" tIns="45720" rIns="91440" bIns="45720" rtlCol="0" anchor="t">
            <a:spAutoFit/>
          </a:bodyPr>
          <a:lstStyle/>
          <a:p>
            <a:r>
              <a:rPr lang="en-US" sz="1600" b="0" i="0">
                <a:solidFill>
                  <a:srgbClr val="2E2442"/>
                </a:solidFill>
                <a:effectLst/>
                <a:latin typeface="Arial"/>
                <a:cs typeface="Arial"/>
              </a:rPr>
              <a:t>Add links to external information but also include links to pages</a:t>
            </a:r>
            <a:r>
              <a:rPr lang="en-US" sz="1600">
                <a:solidFill>
                  <a:srgbClr val="2E2442"/>
                </a:solidFill>
                <a:latin typeface="Arial"/>
                <a:cs typeface="Arial"/>
              </a:rPr>
              <a:t>, videos, </a:t>
            </a:r>
            <a:r>
              <a:rPr lang="en-US" sz="1600" b="0" i="0">
                <a:solidFill>
                  <a:srgbClr val="2E2442"/>
                </a:solidFill>
                <a:effectLst/>
                <a:latin typeface="Arial"/>
                <a:cs typeface="Arial"/>
              </a:rPr>
              <a:t>and documents on your tenant.</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436080" y="254399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Freeform: Shape 16">
            <a:extLst>
              <a:ext uri="{FF2B5EF4-FFF2-40B4-BE49-F238E27FC236}">
                <a16:creationId xmlns:a16="http://schemas.microsoft.com/office/drawing/2014/main" id="{A7DC0C58-A347-5F48-2447-2893CB6317BF}"/>
              </a:ext>
            </a:extLst>
          </p:cNvPr>
          <p:cNvSpPr/>
          <p:nvPr/>
        </p:nvSpPr>
        <p:spPr>
          <a:xfrm rot="1065472" flipH="1" flipV="1">
            <a:off x="8971728" y="422975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221832D2-500A-5D99-2D78-72AA0D82858E}"/>
              </a:ext>
            </a:extLst>
          </p:cNvPr>
          <p:cNvSpPr txBox="1"/>
          <p:nvPr/>
        </p:nvSpPr>
        <p:spPr>
          <a:xfrm>
            <a:off x="9085570" y="4575637"/>
            <a:ext cx="2166884"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Segoe UI Semilight"/>
              </a:rPr>
              <a:t>Use</a:t>
            </a:r>
            <a:r>
              <a:rPr lang="en-US" sz="1600" b="0" i="0">
                <a:solidFill>
                  <a:srgbClr val="2E2442"/>
                </a:solidFill>
                <a:effectLst/>
                <a:latin typeface="Arial"/>
                <a:cs typeface="Segoe UI Semilight"/>
              </a:rPr>
              <a:t> </a:t>
            </a:r>
            <a:r>
              <a:rPr lang="en-US" sz="1600">
                <a:solidFill>
                  <a:srgbClr val="2E2442"/>
                </a:solidFill>
                <a:latin typeface="Arial"/>
                <a:cs typeface="Segoe UI Semilight"/>
              </a:rPr>
              <a:t>as</a:t>
            </a:r>
            <a:r>
              <a:rPr lang="en-US" sz="1600" b="0" i="0">
                <a:solidFill>
                  <a:srgbClr val="2E2442"/>
                </a:solidFill>
                <a:effectLst/>
                <a:latin typeface="Arial"/>
                <a:cs typeface="Segoe UI Semilight"/>
              </a:rPr>
              <a:t> header element or as a web part on any page.</a:t>
            </a:r>
            <a:endParaRPr lang="en-US" sz="1600">
              <a:latin typeface="Arial"/>
              <a:cs typeface="Segoe UI Semilight"/>
            </a:endParaRPr>
          </a:p>
        </p:txBody>
      </p:sp>
      <p:pic>
        <p:nvPicPr>
          <p:cNvPr id="4" name="Grafik 3">
            <a:extLst>
              <a:ext uri="{FF2B5EF4-FFF2-40B4-BE49-F238E27FC236}">
                <a16:creationId xmlns:a16="http://schemas.microsoft.com/office/drawing/2014/main" id="{BDF819D9-CAA5-1554-B166-415BB0C47551}"/>
              </a:ext>
            </a:extLst>
          </p:cNvPr>
          <p:cNvPicPr>
            <a:picLocks noChangeAspect="1"/>
          </p:cNvPicPr>
          <p:nvPr/>
        </p:nvPicPr>
        <p:blipFill>
          <a:blip r:embed="rId2"/>
          <a:stretch>
            <a:fillRect/>
          </a:stretch>
        </p:blipFill>
        <p:spPr>
          <a:xfrm>
            <a:off x="3360416" y="1669676"/>
            <a:ext cx="5623445" cy="3235997"/>
          </a:xfrm>
          <a:prstGeom prst="rect">
            <a:avLst/>
          </a:prstGeom>
        </p:spPr>
      </p:pic>
      <p:sp>
        <p:nvSpPr>
          <p:cNvPr id="8" name="Textfeld 9">
            <a:extLst>
              <a:ext uri="{FF2B5EF4-FFF2-40B4-BE49-F238E27FC236}">
                <a16:creationId xmlns:a16="http://schemas.microsoft.com/office/drawing/2014/main" id="{AF293C46-15BB-5CDE-65C1-9A1CBCC2BA1A}"/>
              </a:ext>
            </a:extLst>
          </p:cNvPr>
          <p:cNvSpPr txBox="1"/>
          <p:nvPr/>
        </p:nvSpPr>
        <p:spPr>
          <a:xfrm>
            <a:off x="9156362" y="1712934"/>
            <a:ext cx="1804680"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Play videos within the grid area.</a:t>
            </a:r>
            <a:endParaRPr lang="en-US"/>
          </a:p>
        </p:txBody>
      </p:sp>
      <p:sp>
        <p:nvSpPr>
          <p:cNvPr id="11" name="Freeform: Shape 16">
            <a:extLst>
              <a:ext uri="{FF2B5EF4-FFF2-40B4-BE49-F238E27FC236}">
                <a16:creationId xmlns:a16="http://schemas.microsoft.com/office/drawing/2014/main" id="{7CBFB0F7-8B37-9AB4-48C7-13739309AA76}"/>
              </a:ext>
            </a:extLst>
          </p:cNvPr>
          <p:cNvSpPr/>
          <p:nvPr/>
        </p:nvSpPr>
        <p:spPr>
          <a:xfrm rot="9508042" flipV="1">
            <a:off x="8959900" y="247262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5185841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[Media] – </a:t>
            </a:r>
            <a:r>
              <a:rPr lang="en-GB"/>
              <a:t>Image cards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302796" y="2047167"/>
            <a:ext cx="2058360" cy="1323439"/>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Create an image gallery/directory in your </a:t>
            </a:r>
            <a:r>
              <a:rPr lang="en-US" sz="1600" b="0" i="0" err="1">
                <a:solidFill>
                  <a:srgbClr val="2E2442"/>
                </a:solidFill>
                <a:effectLst/>
                <a:latin typeface="Arial"/>
                <a:cs typeface="Arial"/>
              </a:rPr>
              <a:t>organisation</a:t>
            </a:r>
            <a:r>
              <a:rPr lang="en-US" sz="1600" b="0" i="0">
                <a:solidFill>
                  <a:srgbClr val="2E2442"/>
                </a:solidFill>
                <a:effectLst/>
                <a:latin typeface="Arial"/>
                <a:cs typeface="Arial"/>
              </a:rPr>
              <a:t>, e.g., images for content creators.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489492" flipV="1">
            <a:off x="2426693" y="161662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5" name="Grafik 4">
            <a:extLst>
              <a:ext uri="{FF2B5EF4-FFF2-40B4-BE49-F238E27FC236}">
                <a16:creationId xmlns:a16="http://schemas.microsoft.com/office/drawing/2014/main" id="{BEDD6132-4791-FD86-CFC3-14096D541E9E}"/>
              </a:ext>
            </a:extLst>
          </p:cNvPr>
          <p:cNvPicPr>
            <a:picLocks noChangeAspect="1"/>
          </p:cNvPicPr>
          <p:nvPr/>
        </p:nvPicPr>
        <p:blipFill>
          <a:blip r:embed="rId2"/>
          <a:stretch>
            <a:fillRect/>
          </a:stretch>
        </p:blipFill>
        <p:spPr>
          <a:xfrm>
            <a:off x="3361156" y="1442634"/>
            <a:ext cx="7733587" cy="4616377"/>
          </a:xfrm>
          <a:prstGeom prst="rect">
            <a:avLst/>
          </a:prstGeom>
        </p:spPr>
      </p:pic>
    </p:spTree>
    <p:extLst>
      <p:ext uri="{BB962C8B-B14F-4D97-AF65-F5344CB8AC3E}">
        <p14:creationId xmlns:p14="http://schemas.microsoft.com/office/powerpoint/2010/main" val="16481848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[Media] – (Curated) </a:t>
            </a:r>
            <a:r>
              <a:rPr lang="en-GB"/>
              <a:t>Video cards</a:t>
            </a:r>
          </a:p>
        </p:txBody>
      </p:sp>
      <p:sp>
        <p:nvSpPr>
          <p:cNvPr id="12" name="Freeform: Shape 16">
            <a:extLst>
              <a:ext uri="{FF2B5EF4-FFF2-40B4-BE49-F238E27FC236}">
                <a16:creationId xmlns:a16="http://schemas.microsoft.com/office/drawing/2014/main" id="{1E4CD6F5-C452-D451-52C6-E4B833D64F03}"/>
              </a:ext>
            </a:extLst>
          </p:cNvPr>
          <p:cNvSpPr/>
          <p:nvPr/>
        </p:nvSpPr>
        <p:spPr>
          <a:xfrm rot="1065472" flipH="1" flipV="1">
            <a:off x="7446535" y="248003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7520254" y="2966073"/>
            <a:ext cx="2512745"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Define a thumbnail image, sharing options, and much more.</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748039" flipV="1">
            <a:off x="4017127" y="431054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feld 9">
            <a:extLst>
              <a:ext uri="{FF2B5EF4-FFF2-40B4-BE49-F238E27FC236}">
                <a16:creationId xmlns:a16="http://schemas.microsoft.com/office/drawing/2014/main" id="{BC583E5A-BA41-0910-2D71-61DFE66E6CBD}"/>
              </a:ext>
            </a:extLst>
          </p:cNvPr>
          <p:cNvSpPr txBox="1"/>
          <p:nvPr/>
        </p:nvSpPr>
        <p:spPr>
          <a:xfrm>
            <a:off x="1817676" y="4661524"/>
            <a:ext cx="2859387"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a manual selection of videos that are relevant to a specific topic, like “Legal” or “Topic of the month”.</a:t>
            </a:r>
            <a:endParaRPr lang="en-US" sz="1600">
              <a:latin typeface="Arial"/>
              <a:cs typeface="Arial"/>
            </a:endParaRPr>
          </a:p>
        </p:txBody>
      </p:sp>
      <p:pic>
        <p:nvPicPr>
          <p:cNvPr id="7" name="Grafik 6">
            <a:extLst>
              <a:ext uri="{FF2B5EF4-FFF2-40B4-BE49-F238E27FC236}">
                <a16:creationId xmlns:a16="http://schemas.microsoft.com/office/drawing/2014/main" id="{03C12D6C-3FE2-0373-36A8-21A8FBB01A9A}"/>
              </a:ext>
            </a:extLst>
          </p:cNvPr>
          <p:cNvPicPr>
            <a:picLocks noChangeAspect="1"/>
          </p:cNvPicPr>
          <p:nvPr/>
        </p:nvPicPr>
        <p:blipFill>
          <a:blip r:embed="rId2"/>
          <a:stretch>
            <a:fillRect/>
          </a:stretch>
        </p:blipFill>
        <p:spPr>
          <a:xfrm>
            <a:off x="4815468" y="1397000"/>
            <a:ext cx="2561064" cy="4526351"/>
          </a:xfrm>
          <a:prstGeom prst="rect">
            <a:avLst/>
          </a:prstGeom>
        </p:spPr>
      </p:pic>
    </p:spTree>
    <p:extLst>
      <p:ext uri="{BB962C8B-B14F-4D97-AF65-F5344CB8AC3E}">
        <p14:creationId xmlns:p14="http://schemas.microsoft.com/office/powerpoint/2010/main" val="22276726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[Media] – </a:t>
            </a:r>
            <a:r>
              <a:rPr lang="en-GB"/>
              <a:t>Video player</a:t>
            </a:r>
          </a:p>
        </p:txBody>
      </p:sp>
      <p:sp>
        <p:nvSpPr>
          <p:cNvPr id="12" name="Freeform: Shape 16">
            <a:extLst>
              <a:ext uri="{FF2B5EF4-FFF2-40B4-BE49-F238E27FC236}">
                <a16:creationId xmlns:a16="http://schemas.microsoft.com/office/drawing/2014/main" id="{1E4CD6F5-C452-D451-52C6-E4B833D64F03}"/>
              </a:ext>
            </a:extLst>
          </p:cNvPr>
          <p:cNvSpPr/>
          <p:nvPr/>
        </p:nvSpPr>
        <p:spPr>
          <a:xfrm rot="1065472" flipH="1" flipV="1">
            <a:off x="8891976" y="443871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573716" y="3379125"/>
            <a:ext cx="2507337"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Watch video content within a SharePoint page.</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489492" flipV="1">
            <a:off x="2279560" y="297527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feld 9">
            <a:extLst>
              <a:ext uri="{FF2B5EF4-FFF2-40B4-BE49-F238E27FC236}">
                <a16:creationId xmlns:a16="http://schemas.microsoft.com/office/drawing/2014/main" id="{BC583E5A-BA41-0910-2D71-61DFE66E6CBD}"/>
              </a:ext>
            </a:extLst>
          </p:cNvPr>
          <p:cNvSpPr txBox="1"/>
          <p:nvPr/>
        </p:nvSpPr>
        <p:spPr>
          <a:xfrm>
            <a:off x="8294677" y="4916035"/>
            <a:ext cx="2322524"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Embed videos in a page from sources such as SharePoint, Stream, and YouTube.</a:t>
            </a:r>
            <a:endParaRPr lang="en-US" sz="1600">
              <a:latin typeface="Arial"/>
              <a:cs typeface="Arial"/>
            </a:endParaRPr>
          </a:p>
        </p:txBody>
      </p:sp>
      <p:pic>
        <p:nvPicPr>
          <p:cNvPr id="4" name="Grafik 3">
            <a:extLst>
              <a:ext uri="{FF2B5EF4-FFF2-40B4-BE49-F238E27FC236}">
                <a16:creationId xmlns:a16="http://schemas.microsoft.com/office/drawing/2014/main" id="{3897D42A-4A08-99A8-334F-F75CFC92462B}"/>
              </a:ext>
            </a:extLst>
          </p:cNvPr>
          <p:cNvPicPr>
            <a:picLocks noChangeAspect="1"/>
          </p:cNvPicPr>
          <p:nvPr/>
        </p:nvPicPr>
        <p:blipFill>
          <a:blip r:embed="rId2"/>
          <a:stretch>
            <a:fillRect/>
          </a:stretch>
        </p:blipFill>
        <p:spPr>
          <a:xfrm>
            <a:off x="3121152" y="1531979"/>
            <a:ext cx="5665537" cy="3172111"/>
          </a:xfrm>
          <a:prstGeom prst="rect">
            <a:avLst/>
          </a:prstGeom>
        </p:spPr>
      </p:pic>
    </p:spTree>
    <p:extLst>
      <p:ext uri="{BB962C8B-B14F-4D97-AF65-F5344CB8AC3E}">
        <p14:creationId xmlns:p14="http://schemas.microsoft.com/office/powerpoint/2010/main" val="326273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Communities</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5279501" cy="3362459"/>
          </a:xfrm>
        </p:spPr>
        <p:txBody>
          <a:bodyPr vert="horz" wrap="square" lIns="91440" tIns="45720" rIns="91440" bIns="45720" rtlCol="0" anchor="t">
            <a:spAutoFit/>
          </a:bodyPr>
          <a:lstStyle/>
          <a:p>
            <a:pPr marL="0" indent="0">
              <a:buNone/>
            </a:pPr>
            <a:r>
              <a:rPr lang="en-GB"/>
              <a:t>Use Communities* to enhance the employee community with topics-based collaboration and discussions on Viva Engage.</a:t>
            </a:r>
          </a:p>
          <a:p>
            <a:pPr marL="0" indent="0">
              <a:buNone/>
            </a:pPr>
            <a:r>
              <a:rPr lang="en-GB">
                <a:cs typeface="Arial"/>
              </a:rPr>
              <a:t>Rename "Communities" and modify its structure (PnP template) based on your needs.</a:t>
            </a:r>
            <a:endParaRPr lang="en-GB"/>
          </a:p>
          <a:p>
            <a:pPr marL="0" indent="0">
              <a:buNone/>
            </a:pPr>
            <a:r>
              <a:rPr lang="en-GB"/>
              <a:t>Sites/Viva Engage communities can be requested and provisioned in line with the agreed template.</a:t>
            </a:r>
            <a:endParaRPr lang="en-GB">
              <a:cs typeface="Arial"/>
            </a:endParaRPr>
          </a:p>
          <a:p>
            <a:pPr marL="0" indent="0">
              <a:buNone/>
            </a:pPr>
            <a:endParaRPr lang="en-GB">
              <a:cs typeface="Arial"/>
            </a:endParaRPr>
          </a:p>
        </p:txBody>
      </p:sp>
      <p:pic>
        <p:nvPicPr>
          <p:cNvPr id="6" name="Picture 5">
            <a:extLst>
              <a:ext uri="{FF2B5EF4-FFF2-40B4-BE49-F238E27FC236}">
                <a16:creationId xmlns:a16="http://schemas.microsoft.com/office/drawing/2014/main" id="{BD6E138C-74DE-C88B-4577-3C0D7BF4CB90}"/>
              </a:ext>
            </a:extLst>
          </p:cNvPr>
          <p:cNvPicPr>
            <a:picLocks noChangeAspect="1"/>
          </p:cNvPicPr>
          <p:nvPr/>
        </p:nvPicPr>
        <p:blipFill>
          <a:blip r:embed="rId2"/>
          <a:stretch>
            <a:fillRect/>
          </a:stretch>
        </p:blipFill>
        <p:spPr>
          <a:xfrm>
            <a:off x="5932889" y="265088"/>
            <a:ext cx="4718292" cy="617251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764906E-6363-510B-A021-051B3C982003}"/>
              </a:ext>
            </a:extLst>
          </p:cNvPr>
          <p:cNvPicPr>
            <a:picLocks noChangeAspect="1"/>
          </p:cNvPicPr>
          <p:nvPr/>
        </p:nvPicPr>
        <p:blipFill>
          <a:blip r:embed="rId3"/>
          <a:stretch>
            <a:fillRect/>
          </a:stretch>
        </p:blipFill>
        <p:spPr>
          <a:xfrm>
            <a:off x="7756218" y="1963194"/>
            <a:ext cx="4275974" cy="4684581"/>
          </a:xfrm>
          <a:prstGeom prst="rect">
            <a:avLst/>
          </a:prstGeom>
          <a:effectLst>
            <a:outerShdw blurRad="50800" dist="38100" dir="2700000" algn="tl" rotWithShape="0">
              <a:prstClr val="black">
                <a:alpha val="40000"/>
              </a:prstClr>
            </a:outerShdw>
          </a:effectLst>
        </p:spPr>
      </p:pic>
      <p:sp>
        <p:nvSpPr>
          <p:cNvPr id="5" name="Content Placeholder 2">
            <a:extLst>
              <a:ext uri="{FF2B5EF4-FFF2-40B4-BE49-F238E27FC236}">
                <a16:creationId xmlns:a16="http://schemas.microsoft.com/office/drawing/2014/main" id="{19D50A09-CD77-C5DB-DAD6-F2C56FD8B9D9}"/>
              </a:ext>
            </a:extLst>
          </p:cNvPr>
          <p:cNvSpPr txBox="1">
            <a:spLocks/>
          </p:cNvSpPr>
          <p:nvPr/>
        </p:nvSpPr>
        <p:spPr>
          <a:xfrm>
            <a:off x="1159" y="5843042"/>
            <a:ext cx="5517046"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ea typeface="+mn-lt"/>
                <a:cs typeface="+mn-lt"/>
              </a:rPr>
              <a:t>* Optional built-in intranet scenario that can be deployed during a Fresh Intranet installation.</a:t>
            </a:r>
            <a:endParaRPr lang="en-GB" sz="1000" dirty="0">
              <a:cs typeface="Arial"/>
            </a:endParaRPr>
          </a:p>
        </p:txBody>
      </p:sp>
    </p:spTree>
    <p:extLst>
      <p:ext uri="{BB962C8B-B14F-4D97-AF65-F5344CB8AC3E}">
        <p14:creationId xmlns:p14="http://schemas.microsoft.com/office/powerpoint/2010/main" val="2682779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[People] – Curated people</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1492645" y="3784217"/>
            <a:ext cx="2694795"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Display a manual selection of users who are relevant to a specific topic, like “Health &amp; Safety” or “Onboarding”.</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7000857" flipH="1" flipV="1">
            <a:off x="4014990" y="355482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Grafik 1">
            <a:extLst>
              <a:ext uri="{FF2B5EF4-FFF2-40B4-BE49-F238E27FC236}">
                <a16:creationId xmlns:a16="http://schemas.microsoft.com/office/drawing/2014/main" id="{3EFF13AD-037F-A82D-8D8E-B1FA8A16432C}"/>
              </a:ext>
            </a:extLst>
          </p:cNvPr>
          <p:cNvPicPr>
            <a:picLocks noChangeAspect="1"/>
          </p:cNvPicPr>
          <p:nvPr/>
        </p:nvPicPr>
        <p:blipFill rotWithShape="1">
          <a:blip r:embed="rId2"/>
          <a:srcRect b="8772"/>
          <a:stretch/>
        </p:blipFill>
        <p:spPr>
          <a:xfrm>
            <a:off x="9851974" y="3147681"/>
            <a:ext cx="2098946" cy="2792933"/>
          </a:xfrm>
          <a:prstGeom prst="rect">
            <a:avLst/>
          </a:prstGeom>
        </p:spPr>
      </p:pic>
      <p:sp>
        <p:nvSpPr>
          <p:cNvPr id="4" name="Textfeld 3">
            <a:extLst>
              <a:ext uri="{FF2B5EF4-FFF2-40B4-BE49-F238E27FC236}">
                <a16:creationId xmlns:a16="http://schemas.microsoft.com/office/drawing/2014/main" id="{9E699BA2-47C7-1325-8DBD-1AEC56341567}"/>
              </a:ext>
            </a:extLst>
          </p:cNvPr>
          <p:cNvSpPr txBox="1"/>
          <p:nvPr/>
        </p:nvSpPr>
        <p:spPr>
          <a:xfrm>
            <a:off x="8078490" y="3684563"/>
            <a:ext cx="1861842"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Highlight certain people capabilities or functions with “Badges”.</a:t>
            </a:r>
            <a:endParaRPr lang="en-US" sz="1600">
              <a:latin typeface="Arial"/>
              <a:cs typeface="Arial"/>
            </a:endParaRPr>
          </a:p>
        </p:txBody>
      </p:sp>
      <p:sp>
        <p:nvSpPr>
          <p:cNvPr id="7" name="Freeform: Shape 16">
            <a:extLst>
              <a:ext uri="{FF2B5EF4-FFF2-40B4-BE49-F238E27FC236}">
                <a16:creationId xmlns:a16="http://schemas.microsoft.com/office/drawing/2014/main" id="{9ABC6740-2941-D2FC-FD5A-78ADA1F9B13A}"/>
              </a:ext>
            </a:extLst>
          </p:cNvPr>
          <p:cNvSpPr/>
          <p:nvPr/>
        </p:nvSpPr>
        <p:spPr>
          <a:xfrm rot="12652543" flipH="1" flipV="1">
            <a:off x="9150502" y="484911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2" name="Grafik 11">
            <a:extLst>
              <a:ext uri="{FF2B5EF4-FFF2-40B4-BE49-F238E27FC236}">
                <a16:creationId xmlns:a16="http://schemas.microsoft.com/office/drawing/2014/main" id="{207E1017-E3F2-F2F2-FF92-49D10811D866}"/>
              </a:ext>
            </a:extLst>
          </p:cNvPr>
          <p:cNvPicPr>
            <a:picLocks noChangeAspect="1"/>
          </p:cNvPicPr>
          <p:nvPr/>
        </p:nvPicPr>
        <p:blipFill>
          <a:blip r:embed="rId3"/>
          <a:stretch>
            <a:fillRect/>
          </a:stretch>
        </p:blipFill>
        <p:spPr>
          <a:xfrm>
            <a:off x="1492645" y="2022608"/>
            <a:ext cx="6867191" cy="1174883"/>
          </a:xfrm>
          <a:prstGeom prst="rect">
            <a:avLst/>
          </a:prstGeom>
        </p:spPr>
      </p:pic>
    </p:spTree>
    <p:extLst>
      <p:ext uri="{BB962C8B-B14F-4D97-AF65-F5344CB8AC3E}">
        <p14:creationId xmlns:p14="http://schemas.microsoft.com/office/powerpoint/2010/main" val="31454638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[People] – People search</a:t>
            </a:r>
            <a:endParaRPr lang="en-GB" dirty="0"/>
          </a:p>
        </p:txBody>
      </p:sp>
      <p:sp>
        <p:nvSpPr>
          <p:cNvPr id="5" name="Textfeld 4">
            <a:extLst>
              <a:ext uri="{FF2B5EF4-FFF2-40B4-BE49-F238E27FC236}">
                <a16:creationId xmlns:a16="http://schemas.microsoft.com/office/drawing/2014/main" id="{FAA492D4-044A-1182-5061-FE1FDC15C11C}"/>
              </a:ext>
            </a:extLst>
          </p:cNvPr>
          <p:cNvSpPr txBox="1"/>
          <p:nvPr/>
        </p:nvSpPr>
        <p:spPr>
          <a:xfrm>
            <a:off x="184150" y="5413851"/>
            <a:ext cx="2552699" cy="584775"/>
          </a:xfrm>
          <a:prstGeom prst="rect">
            <a:avLst/>
          </a:prstGeom>
          <a:noFill/>
        </p:spPr>
        <p:txBody>
          <a:bodyPr wrap="square" lIns="91440" tIns="45720" rIns="91440" bIns="45720" rtlCol="0" anchor="t">
            <a:spAutoFit/>
          </a:bodyPr>
          <a:lstStyle/>
          <a:p>
            <a:pPr algn="l"/>
            <a:r>
              <a:rPr lang="en-US" sz="1600" dirty="0">
                <a:solidFill>
                  <a:srgbClr val="2E2442"/>
                </a:solidFill>
                <a:latin typeface="Arial"/>
                <a:cs typeface="Arial"/>
              </a:rPr>
              <a:t>Create a people directory in your </a:t>
            </a:r>
            <a:r>
              <a:rPr lang="en-US" sz="1600" dirty="0" err="1">
                <a:solidFill>
                  <a:srgbClr val="2E2442"/>
                </a:solidFill>
                <a:latin typeface="Arial"/>
                <a:cs typeface="Arial"/>
              </a:rPr>
              <a:t>organisation</a:t>
            </a:r>
            <a:r>
              <a:rPr lang="en-US" sz="1600" dirty="0">
                <a:solidFill>
                  <a:srgbClr val="2E2442"/>
                </a:solidFill>
                <a:latin typeface="Arial"/>
                <a:cs typeface="Arial"/>
              </a:rPr>
              <a:t>.</a:t>
            </a:r>
            <a:endParaRPr lang="en-US" sz="1600" dirty="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18242985" flipV="1">
            <a:off x="188506" y="483513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Freeform: Shape 16">
            <a:extLst>
              <a:ext uri="{FF2B5EF4-FFF2-40B4-BE49-F238E27FC236}">
                <a16:creationId xmlns:a16="http://schemas.microsoft.com/office/drawing/2014/main" id="{F1E61A10-81BB-4EB1-31F3-FDCF4B9B84BE}"/>
              </a:ext>
            </a:extLst>
          </p:cNvPr>
          <p:cNvSpPr/>
          <p:nvPr/>
        </p:nvSpPr>
        <p:spPr>
          <a:xfrm rot="7094171" flipH="1" flipV="1">
            <a:off x="9688571" y="562764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DED0C248-12AE-C856-AE11-A839A0C6B2E6}"/>
              </a:ext>
            </a:extLst>
          </p:cNvPr>
          <p:cNvSpPr txBox="1"/>
          <p:nvPr/>
        </p:nvSpPr>
        <p:spPr>
          <a:xfrm>
            <a:off x="8304818" y="5657353"/>
            <a:ext cx="1474522"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Surface user details.</a:t>
            </a:r>
            <a:endParaRPr lang="en-US" sz="1600">
              <a:latin typeface="Arial"/>
              <a:cs typeface="Arial"/>
            </a:endParaRPr>
          </a:p>
        </p:txBody>
      </p:sp>
      <p:pic>
        <p:nvPicPr>
          <p:cNvPr id="7" name="Grafik 6">
            <a:extLst>
              <a:ext uri="{FF2B5EF4-FFF2-40B4-BE49-F238E27FC236}">
                <a16:creationId xmlns:a16="http://schemas.microsoft.com/office/drawing/2014/main" id="{9E507C60-93B2-1C9A-2228-02775281AF18}"/>
              </a:ext>
            </a:extLst>
          </p:cNvPr>
          <p:cNvPicPr>
            <a:picLocks noChangeAspect="1"/>
          </p:cNvPicPr>
          <p:nvPr/>
        </p:nvPicPr>
        <p:blipFill>
          <a:blip r:embed="rId2"/>
          <a:stretch>
            <a:fillRect/>
          </a:stretch>
        </p:blipFill>
        <p:spPr>
          <a:xfrm>
            <a:off x="785696" y="1498015"/>
            <a:ext cx="7023042" cy="3737883"/>
          </a:xfrm>
          <a:prstGeom prst="rect">
            <a:avLst/>
          </a:prstGeom>
        </p:spPr>
      </p:pic>
      <p:pic>
        <p:nvPicPr>
          <p:cNvPr id="9" name="Grafik 8">
            <a:extLst>
              <a:ext uri="{FF2B5EF4-FFF2-40B4-BE49-F238E27FC236}">
                <a16:creationId xmlns:a16="http://schemas.microsoft.com/office/drawing/2014/main" id="{0D92FE87-653F-19D6-F474-25A832B00A79}"/>
              </a:ext>
            </a:extLst>
          </p:cNvPr>
          <p:cNvPicPr>
            <a:picLocks noChangeAspect="1"/>
          </p:cNvPicPr>
          <p:nvPr/>
        </p:nvPicPr>
        <p:blipFill rotWithShape="1">
          <a:blip r:embed="rId3"/>
          <a:srcRect b="8772"/>
          <a:stretch/>
        </p:blipFill>
        <p:spPr>
          <a:xfrm>
            <a:off x="9658689" y="2625897"/>
            <a:ext cx="2098946" cy="2792933"/>
          </a:xfrm>
          <a:prstGeom prst="rect">
            <a:avLst/>
          </a:prstGeom>
        </p:spPr>
      </p:pic>
      <p:sp>
        <p:nvSpPr>
          <p:cNvPr id="12" name="Textfeld 11">
            <a:extLst>
              <a:ext uri="{FF2B5EF4-FFF2-40B4-BE49-F238E27FC236}">
                <a16:creationId xmlns:a16="http://schemas.microsoft.com/office/drawing/2014/main" id="{AE614981-3308-78FF-176D-A26EF515021D}"/>
              </a:ext>
            </a:extLst>
          </p:cNvPr>
          <p:cNvSpPr txBox="1"/>
          <p:nvPr/>
        </p:nvSpPr>
        <p:spPr>
          <a:xfrm>
            <a:off x="7885205" y="3162779"/>
            <a:ext cx="1861842"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Highlight certain people capabilities or functions with “Badges”.</a:t>
            </a:r>
            <a:endParaRPr lang="en-US" sz="1600">
              <a:latin typeface="Arial"/>
              <a:cs typeface="Arial"/>
            </a:endParaRPr>
          </a:p>
        </p:txBody>
      </p:sp>
      <p:sp>
        <p:nvSpPr>
          <p:cNvPr id="13" name="Freeform: Shape 16">
            <a:extLst>
              <a:ext uri="{FF2B5EF4-FFF2-40B4-BE49-F238E27FC236}">
                <a16:creationId xmlns:a16="http://schemas.microsoft.com/office/drawing/2014/main" id="{3E54B7DE-D18C-4B87-6574-4F23C5B490D6}"/>
              </a:ext>
            </a:extLst>
          </p:cNvPr>
          <p:cNvSpPr/>
          <p:nvPr/>
        </p:nvSpPr>
        <p:spPr>
          <a:xfrm rot="12652543" flipH="1" flipV="1">
            <a:off x="8957217" y="432733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Rectangle 7">
            <a:extLst>
              <a:ext uri="{FF2B5EF4-FFF2-40B4-BE49-F238E27FC236}">
                <a16:creationId xmlns:a16="http://schemas.microsoft.com/office/drawing/2014/main" id="{50BF15EA-8C28-95AD-7311-6F0AC515FD33}"/>
              </a:ext>
            </a:extLst>
          </p:cNvPr>
          <p:cNvSpPr/>
          <p:nvPr/>
        </p:nvSpPr>
        <p:spPr>
          <a:xfrm>
            <a:off x="7399454" y="1784195"/>
            <a:ext cx="365512" cy="210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1FBA88F-7BB3-931A-550D-AFF12BAA08BC}"/>
              </a:ext>
            </a:extLst>
          </p:cNvPr>
          <p:cNvPicPr>
            <a:picLocks noChangeAspect="1"/>
          </p:cNvPicPr>
          <p:nvPr/>
        </p:nvPicPr>
        <p:blipFill rotWithShape="1">
          <a:blip r:embed="rId4"/>
          <a:srcRect l="13207" t="12245" r="15094" b="8163"/>
          <a:stretch/>
        </p:blipFill>
        <p:spPr>
          <a:xfrm>
            <a:off x="7879846" y="1485281"/>
            <a:ext cx="231475" cy="239146"/>
          </a:xfrm>
          <a:prstGeom prst="rect">
            <a:avLst/>
          </a:prstGeom>
        </p:spPr>
      </p:pic>
      <p:pic>
        <p:nvPicPr>
          <p:cNvPr id="4" name="Grafik 6" descr="A screenshot of a computer&#10;&#10;Description automatically generated">
            <a:extLst>
              <a:ext uri="{FF2B5EF4-FFF2-40B4-BE49-F238E27FC236}">
                <a16:creationId xmlns:a16="http://schemas.microsoft.com/office/drawing/2014/main" id="{2D203E68-4D41-4E0C-2E0B-67EF4748B87B}"/>
              </a:ext>
            </a:extLst>
          </p:cNvPr>
          <p:cNvPicPr>
            <a:picLocks noChangeAspect="1"/>
          </p:cNvPicPr>
          <p:nvPr/>
        </p:nvPicPr>
        <p:blipFill rotWithShape="1">
          <a:blip r:embed="rId2"/>
          <a:srcRect l="94092" t="5825" r="223" b="87914"/>
          <a:stretch/>
        </p:blipFill>
        <p:spPr>
          <a:xfrm>
            <a:off x="7680866" y="1722165"/>
            <a:ext cx="399289" cy="234041"/>
          </a:xfrm>
          <a:prstGeom prst="rect">
            <a:avLst/>
          </a:prstGeom>
        </p:spPr>
      </p:pic>
      <p:pic>
        <p:nvPicPr>
          <p:cNvPr id="14" name="Picture 13" descr="A screenshot of a chat&#10;&#10;Description automatically generated">
            <a:extLst>
              <a:ext uri="{FF2B5EF4-FFF2-40B4-BE49-F238E27FC236}">
                <a16:creationId xmlns:a16="http://schemas.microsoft.com/office/drawing/2014/main" id="{1EFFA072-E52D-8EEB-0D07-FB6213D2A66A}"/>
              </a:ext>
            </a:extLst>
          </p:cNvPr>
          <p:cNvPicPr>
            <a:picLocks noChangeAspect="1"/>
          </p:cNvPicPr>
          <p:nvPr/>
        </p:nvPicPr>
        <p:blipFill>
          <a:blip r:embed="rId5"/>
          <a:stretch>
            <a:fillRect/>
          </a:stretch>
        </p:blipFill>
        <p:spPr>
          <a:xfrm>
            <a:off x="8706934" y="199637"/>
            <a:ext cx="3240669" cy="2041603"/>
          </a:xfrm>
          <a:prstGeom prst="rect">
            <a:avLst/>
          </a:prstGeom>
        </p:spPr>
      </p:pic>
      <p:sp>
        <p:nvSpPr>
          <p:cNvPr id="16" name="Textfeld 12">
            <a:extLst>
              <a:ext uri="{FF2B5EF4-FFF2-40B4-BE49-F238E27FC236}">
                <a16:creationId xmlns:a16="http://schemas.microsoft.com/office/drawing/2014/main" id="{CA7A65D8-8320-B056-60C2-CC2DDBC078B7}"/>
              </a:ext>
            </a:extLst>
          </p:cNvPr>
          <p:cNvSpPr txBox="1"/>
          <p:nvPr/>
        </p:nvSpPr>
        <p:spPr>
          <a:xfrm>
            <a:off x="6789704" y="663459"/>
            <a:ext cx="2370087" cy="584775"/>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people search</a:t>
            </a:r>
            <a:endParaRPr lang="en-US" dirty="0"/>
          </a:p>
        </p:txBody>
      </p:sp>
      <p:sp>
        <p:nvSpPr>
          <p:cNvPr id="18" name="Freeform: Shape 16">
            <a:extLst>
              <a:ext uri="{FF2B5EF4-FFF2-40B4-BE49-F238E27FC236}">
                <a16:creationId xmlns:a16="http://schemas.microsoft.com/office/drawing/2014/main" id="{FE3F0D43-9272-0D58-4919-ACF23FE87ECD}"/>
              </a:ext>
            </a:extLst>
          </p:cNvPr>
          <p:cNvSpPr/>
          <p:nvPr/>
        </p:nvSpPr>
        <p:spPr>
          <a:xfrm rot="20489492" flipV="1">
            <a:off x="7952742" y="111482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9" name="Picture 18" descr="A close-up of a logo&#10;&#10;Description automatically generated">
            <a:extLst>
              <a:ext uri="{FF2B5EF4-FFF2-40B4-BE49-F238E27FC236}">
                <a16:creationId xmlns:a16="http://schemas.microsoft.com/office/drawing/2014/main" id="{B2A4B286-194F-268A-F8AA-AE11AE0E7A20}"/>
              </a:ext>
            </a:extLst>
          </p:cNvPr>
          <p:cNvPicPr>
            <a:picLocks noChangeAspect="1"/>
          </p:cNvPicPr>
          <p:nvPr/>
        </p:nvPicPr>
        <p:blipFill rotWithShape="1">
          <a:blip r:embed="rId6"/>
          <a:srcRect t="-3290" r="137" b="2631"/>
          <a:stretch/>
        </p:blipFill>
        <p:spPr>
          <a:xfrm>
            <a:off x="10190007" y="200283"/>
            <a:ext cx="1567153" cy="241953"/>
          </a:xfrm>
          <a:prstGeom prst="rect">
            <a:avLst/>
          </a:prstGeom>
        </p:spPr>
      </p:pic>
      <p:pic>
        <p:nvPicPr>
          <p:cNvPr id="15" name="Picture 14">
            <a:extLst>
              <a:ext uri="{FF2B5EF4-FFF2-40B4-BE49-F238E27FC236}">
                <a16:creationId xmlns:a16="http://schemas.microsoft.com/office/drawing/2014/main" id="{74D6CC5C-64E6-E324-B873-367BA6449754}"/>
              </a:ext>
            </a:extLst>
          </p:cNvPr>
          <p:cNvPicPr>
            <a:picLocks noChangeAspect="1"/>
          </p:cNvPicPr>
          <p:nvPr/>
        </p:nvPicPr>
        <p:blipFill rotWithShape="1">
          <a:blip r:embed="rId7"/>
          <a:srcRect t="-832" b="5263"/>
          <a:stretch/>
        </p:blipFill>
        <p:spPr>
          <a:xfrm>
            <a:off x="8752894" y="475421"/>
            <a:ext cx="218457" cy="224244"/>
          </a:xfrm>
          <a:prstGeom prst="rect">
            <a:avLst/>
          </a:prstGeom>
        </p:spPr>
      </p:pic>
      <p:sp>
        <p:nvSpPr>
          <p:cNvPr id="20" name="Freeform: Shape 16">
            <a:extLst>
              <a:ext uri="{FF2B5EF4-FFF2-40B4-BE49-F238E27FC236}">
                <a16:creationId xmlns:a16="http://schemas.microsoft.com/office/drawing/2014/main" id="{4D74920C-2C00-94D1-C65F-88B75B5FCD45}"/>
              </a:ext>
            </a:extLst>
          </p:cNvPr>
          <p:cNvSpPr/>
          <p:nvPr/>
        </p:nvSpPr>
        <p:spPr>
          <a:xfrm rot="2578586" flipH="1" flipV="1">
            <a:off x="4318261" y="4415216"/>
            <a:ext cx="1753297" cy="463176"/>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1" name="Textfeld 4">
            <a:extLst>
              <a:ext uri="{FF2B5EF4-FFF2-40B4-BE49-F238E27FC236}">
                <a16:creationId xmlns:a16="http://schemas.microsoft.com/office/drawing/2014/main" id="{7EE1309A-52E5-7360-CFBD-235156DC74C4}"/>
              </a:ext>
            </a:extLst>
          </p:cNvPr>
          <p:cNvSpPr txBox="1"/>
          <p:nvPr/>
        </p:nvSpPr>
        <p:spPr>
          <a:xfrm>
            <a:off x="4119323" y="5412449"/>
            <a:ext cx="2670381" cy="830997"/>
          </a:xfrm>
          <a:prstGeom prst="rect">
            <a:avLst/>
          </a:prstGeom>
          <a:noFill/>
        </p:spPr>
        <p:txBody>
          <a:bodyPr wrap="square" lIns="91440" tIns="45720" rIns="91440" bIns="45720" rtlCol="0" anchor="t">
            <a:spAutoFit/>
          </a:bodyPr>
          <a:lstStyle/>
          <a:p>
            <a:pPr algn="l"/>
            <a:r>
              <a:rPr lang="en-US" sz="1600" dirty="0">
                <a:solidFill>
                  <a:srgbClr val="2E2442"/>
                </a:solidFill>
                <a:latin typeface="Arial"/>
                <a:cs typeface="Arial"/>
              </a:rPr>
              <a:t>Set to open user details on a persona card or Fresh Profile panel.</a:t>
            </a:r>
            <a:endParaRPr lang="en-US" sz="1600" dirty="0">
              <a:latin typeface="Arial"/>
              <a:cs typeface="Arial"/>
            </a:endParaRPr>
          </a:p>
        </p:txBody>
      </p:sp>
    </p:spTree>
    <p:extLst>
      <p:ext uri="{BB962C8B-B14F-4D97-AF65-F5344CB8AC3E}">
        <p14:creationId xmlns:p14="http://schemas.microsoft.com/office/powerpoint/2010/main" val="25726629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AABCEBE-8AA6-6455-1993-3349B6B73F99}"/>
              </a:ext>
            </a:extLst>
          </p:cNvPr>
          <p:cNvGrpSpPr/>
          <p:nvPr/>
        </p:nvGrpSpPr>
        <p:grpSpPr>
          <a:xfrm>
            <a:off x="2682074" y="1267305"/>
            <a:ext cx="2198027" cy="4767337"/>
            <a:chOff x="6559420" y="373224"/>
            <a:chExt cx="2453951" cy="5570376"/>
          </a:xfrm>
        </p:grpSpPr>
        <p:pic>
          <p:nvPicPr>
            <p:cNvPr id="17" name="Picture 16">
              <a:extLst>
                <a:ext uri="{FF2B5EF4-FFF2-40B4-BE49-F238E27FC236}">
                  <a16:creationId xmlns:a16="http://schemas.microsoft.com/office/drawing/2014/main" id="{06AA35BE-F1AB-EF42-FEC9-E48994F4DB0E}"/>
                </a:ext>
              </a:extLst>
            </p:cNvPr>
            <p:cNvPicPr>
              <a:picLocks noChangeAspect="1"/>
            </p:cNvPicPr>
            <p:nvPr/>
          </p:nvPicPr>
          <p:blipFill rotWithShape="1">
            <a:blip r:embed="rId2"/>
            <a:srcRect l="3739" t="285" r="4172" b="2441"/>
            <a:stretch/>
          </p:blipFill>
          <p:spPr>
            <a:xfrm>
              <a:off x="6559420" y="373224"/>
              <a:ext cx="2453951" cy="5570376"/>
            </a:xfrm>
            <a:prstGeom prst="rect">
              <a:avLst/>
            </a:prstGeom>
          </p:spPr>
        </p:pic>
        <p:pic>
          <p:nvPicPr>
            <p:cNvPr id="18" name="Picture 17">
              <a:extLst>
                <a:ext uri="{FF2B5EF4-FFF2-40B4-BE49-F238E27FC236}">
                  <a16:creationId xmlns:a16="http://schemas.microsoft.com/office/drawing/2014/main" id="{2CBD2F9A-5580-39F5-AAAA-98D2C47F2B59}"/>
                </a:ext>
              </a:extLst>
            </p:cNvPr>
            <p:cNvPicPr>
              <a:picLocks noChangeAspect="1"/>
            </p:cNvPicPr>
            <p:nvPr/>
          </p:nvPicPr>
          <p:blipFill rotWithShape="1">
            <a:blip r:embed="rId3"/>
            <a:srcRect l="2445" t="10369" r="2498"/>
            <a:stretch/>
          </p:blipFill>
          <p:spPr>
            <a:xfrm>
              <a:off x="6559420" y="373224"/>
              <a:ext cx="2453951" cy="569353"/>
            </a:xfrm>
            <a:prstGeom prst="rect">
              <a:avLst/>
            </a:prstGeom>
          </p:spPr>
        </p:pic>
      </p:grpSp>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[Personalised] – My profile</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419629" y="2054038"/>
            <a:ext cx="2214998"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Create a </a:t>
            </a:r>
            <a:r>
              <a:rPr lang="en-US" sz="1600" b="0" i="0" err="1">
                <a:solidFill>
                  <a:srgbClr val="2E2442"/>
                </a:solidFill>
                <a:effectLst/>
                <a:latin typeface="Arial"/>
                <a:cs typeface="Arial"/>
              </a:rPr>
              <a:t>personali</a:t>
            </a:r>
            <a:r>
              <a:rPr lang="en-DE" sz="1600" b="0" i="0">
                <a:solidFill>
                  <a:srgbClr val="2E2442"/>
                </a:solidFill>
                <a:effectLst/>
                <a:latin typeface="Arial"/>
                <a:cs typeface="Arial"/>
              </a:rPr>
              <a:t>s</a:t>
            </a:r>
            <a:r>
              <a:rPr lang="en-US" sz="1600" b="0" i="0">
                <a:solidFill>
                  <a:srgbClr val="2E2442"/>
                </a:solidFill>
                <a:effectLst/>
                <a:latin typeface="Arial"/>
                <a:cs typeface="Arial"/>
              </a:rPr>
              <a:t>ed experience for your end users.</a:t>
            </a:r>
            <a:endParaRPr lang="en-US" sz="1600">
              <a:solidFill>
                <a:srgbClr val="2E2442"/>
              </a:solidFill>
              <a:latin typeface="Arial"/>
              <a:cs typeface="Arial"/>
            </a:endParaRPr>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1876782" y="164588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53A99354-8A06-772F-086C-CAA36B8D9640}"/>
              </a:ext>
            </a:extLst>
          </p:cNvPr>
          <p:cNvSpPr txBox="1"/>
          <p:nvPr/>
        </p:nvSpPr>
        <p:spPr>
          <a:xfrm>
            <a:off x="5012164" y="3734017"/>
            <a:ext cx="3964803" cy="1077218"/>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Show user-related information such as skills, interests, kudos, badges, personal bookmarks and recent sites as well as Microsoft apps and links to custom apps. </a:t>
            </a:r>
          </a:p>
        </p:txBody>
      </p:sp>
      <p:pic>
        <p:nvPicPr>
          <p:cNvPr id="4" name="Content Placeholder 5">
            <a:extLst>
              <a:ext uri="{FF2B5EF4-FFF2-40B4-BE49-F238E27FC236}">
                <a16:creationId xmlns:a16="http://schemas.microsoft.com/office/drawing/2014/main" id="{E117D163-C21C-355A-8B46-C4018F317F31}"/>
              </a:ext>
            </a:extLst>
          </p:cNvPr>
          <p:cNvPicPr>
            <a:picLocks noChangeAspect="1"/>
          </p:cNvPicPr>
          <p:nvPr/>
        </p:nvPicPr>
        <p:blipFill>
          <a:blip r:embed="rId4"/>
          <a:stretch>
            <a:fillRect/>
          </a:stretch>
        </p:blipFill>
        <p:spPr>
          <a:xfrm>
            <a:off x="9103089" y="2210085"/>
            <a:ext cx="2058781" cy="3873794"/>
          </a:xfrm>
          <a:prstGeom prst="rect">
            <a:avLst/>
          </a:prstGeom>
        </p:spPr>
      </p:pic>
      <p:sp>
        <p:nvSpPr>
          <p:cNvPr id="10" name="TextBox 9">
            <a:extLst>
              <a:ext uri="{FF2B5EF4-FFF2-40B4-BE49-F238E27FC236}">
                <a16:creationId xmlns:a16="http://schemas.microsoft.com/office/drawing/2014/main" id="{46B5932E-3AA9-F836-D7F6-84A2FFED3295}"/>
              </a:ext>
            </a:extLst>
          </p:cNvPr>
          <p:cNvSpPr txBox="1"/>
          <p:nvPr/>
        </p:nvSpPr>
        <p:spPr>
          <a:xfrm>
            <a:off x="6517949" y="217733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E2442"/>
                </a:solidFill>
                <a:latin typeface="Arial"/>
                <a:cs typeface="Segoe UI Semilight"/>
              </a:rPr>
              <a:t>Configure to display only relevant sections​.</a:t>
            </a:r>
          </a:p>
        </p:txBody>
      </p:sp>
      <p:sp>
        <p:nvSpPr>
          <p:cNvPr id="12" name="Freeform: Shape 16">
            <a:extLst>
              <a:ext uri="{FF2B5EF4-FFF2-40B4-BE49-F238E27FC236}">
                <a16:creationId xmlns:a16="http://schemas.microsoft.com/office/drawing/2014/main" id="{38A1A0EC-5515-6232-3E22-EA294A361C2D}"/>
              </a:ext>
            </a:extLst>
          </p:cNvPr>
          <p:cNvSpPr/>
          <p:nvPr/>
        </p:nvSpPr>
        <p:spPr>
          <a:xfrm rot="1314003" flipH="1" flipV="1">
            <a:off x="4860188" y="333690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 name="Freeform: Shape 16">
            <a:extLst>
              <a:ext uri="{FF2B5EF4-FFF2-40B4-BE49-F238E27FC236}">
                <a16:creationId xmlns:a16="http://schemas.microsoft.com/office/drawing/2014/main" id="{89C8CC9E-2A3E-1C2A-0CCF-EECD671448F5}"/>
              </a:ext>
            </a:extLst>
          </p:cNvPr>
          <p:cNvSpPr/>
          <p:nvPr/>
        </p:nvSpPr>
        <p:spPr>
          <a:xfrm rot="12652543" flipH="1" flipV="1">
            <a:off x="8351404" y="281353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 name="TextBox 1">
            <a:extLst>
              <a:ext uri="{FF2B5EF4-FFF2-40B4-BE49-F238E27FC236}">
                <a16:creationId xmlns:a16="http://schemas.microsoft.com/office/drawing/2014/main" id="{CB8C2673-6715-5208-A211-DBEE2FFE588C}"/>
              </a:ext>
            </a:extLst>
          </p:cNvPr>
          <p:cNvSpPr txBox="1"/>
          <p:nvPr/>
        </p:nvSpPr>
        <p:spPr>
          <a:xfrm>
            <a:off x="10558272" y="1572768"/>
            <a:ext cx="13837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E2442"/>
                </a:solidFill>
                <a:latin typeface="Arial"/>
                <a:cs typeface="Segoe UI Semilight"/>
              </a:rPr>
              <a:t>Use favicon or pictogram.</a:t>
            </a:r>
          </a:p>
        </p:txBody>
      </p:sp>
      <p:sp>
        <p:nvSpPr>
          <p:cNvPr id="11" name="Freeform: Shape 16">
            <a:extLst>
              <a:ext uri="{FF2B5EF4-FFF2-40B4-BE49-F238E27FC236}">
                <a16:creationId xmlns:a16="http://schemas.microsoft.com/office/drawing/2014/main" id="{D22A8892-33E3-B500-054C-DC16F356164B}"/>
              </a:ext>
            </a:extLst>
          </p:cNvPr>
          <p:cNvSpPr/>
          <p:nvPr/>
        </p:nvSpPr>
        <p:spPr>
          <a:xfrm rot="8402529" flipV="1">
            <a:off x="10514203" y="2415872"/>
            <a:ext cx="1119784" cy="77763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0306614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[Personalised] – My tiles</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305492" y="3807742"/>
            <a:ext cx="2562470"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Add a “window” into your Microsoft 365 activities to the intranet.</a:t>
            </a:r>
            <a:endParaRPr lang="en-US" sz="1600">
              <a:solidFill>
                <a:srgbClr val="2E2442"/>
              </a:solidFill>
              <a:latin typeface="Arial"/>
              <a:cs typeface="Arial"/>
            </a:endParaRPr>
          </a:p>
        </p:txBody>
      </p:sp>
      <p:sp>
        <p:nvSpPr>
          <p:cNvPr id="2" name="Freeform: Shape 16">
            <a:extLst>
              <a:ext uri="{FF2B5EF4-FFF2-40B4-BE49-F238E27FC236}">
                <a16:creationId xmlns:a16="http://schemas.microsoft.com/office/drawing/2014/main" id="{8194F2D5-E984-3AEB-C838-6CE89AC93161}"/>
              </a:ext>
            </a:extLst>
          </p:cNvPr>
          <p:cNvSpPr/>
          <p:nvPr/>
        </p:nvSpPr>
        <p:spPr>
          <a:xfrm rot="1314003" flipH="1" flipV="1">
            <a:off x="9723955" y="432188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2107038" y="339958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53A99354-8A06-772F-086C-CAA36B8D9640}"/>
              </a:ext>
            </a:extLst>
          </p:cNvPr>
          <p:cNvSpPr txBox="1"/>
          <p:nvPr/>
        </p:nvSpPr>
        <p:spPr>
          <a:xfrm>
            <a:off x="9205042" y="4717161"/>
            <a:ext cx="2702306"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information relevant to the signed-in user based on their Microsoft 365 data.</a:t>
            </a:r>
            <a:endParaRPr lang="en-US" sz="1600">
              <a:solidFill>
                <a:srgbClr val="2E2442"/>
              </a:solidFill>
              <a:latin typeface="Arial"/>
              <a:cs typeface="Arial"/>
            </a:endParaRPr>
          </a:p>
        </p:txBody>
      </p:sp>
      <p:pic>
        <p:nvPicPr>
          <p:cNvPr id="1026" name="Picture 2" descr="Image of the My Tiles webpart with the OneDrive items tiles selected and the list of OneDrive items on the right hand side with a scrollbar allowing the users to scroll up and down.">
            <a:extLst>
              <a:ext uri="{FF2B5EF4-FFF2-40B4-BE49-F238E27FC236}">
                <a16:creationId xmlns:a16="http://schemas.microsoft.com/office/drawing/2014/main" id="{AB00A62F-F1F5-D994-59E5-FD67F7C75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352" y="1731074"/>
            <a:ext cx="6802095" cy="2986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8189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[Personalised] – What’s new</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957933" y="4281109"/>
            <a:ext cx="2562470"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recently created or modified content for news, events, alerts, documents, and content pages.</a:t>
            </a:r>
            <a:endParaRPr lang="en-US" sz="1600">
              <a:solidFill>
                <a:srgbClr val="2E2442"/>
              </a:solidFill>
              <a:latin typeface="Arial"/>
              <a:cs typeface="Arial"/>
            </a:endParaRPr>
          </a:p>
        </p:txBody>
      </p:sp>
      <p:sp>
        <p:nvSpPr>
          <p:cNvPr id="2" name="Freeform: Shape 16">
            <a:extLst>
              <a:ext uri="{FF2B5EF4-FFF2-40B4-BE49-F238E27FC236}">
                <a16:creationId xmlns:a16="http://schemas.microsoft.com/office/drawing/2014/main" id="{8194F2D5-E984-3AEB-C838-6CE89AC93161}"/>
              </a:ext>
            </a:extLst>
          </p:cNvPr>
          <p:cNvSpPr/>
          <p:nvPr/>
        </p:nvSpPr>
        <p:spPr>
          <a:xfrm rot="1314003" flipH="1" flipV="1">
            <a:off x="8867063" y="355978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1849964" y="382533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53A99354-8A06-772F-086C-CAA36B8D9640}"/>
              </a:ext>
            </a:extLst>
          </p:cNvPr>
          <p:cNvSpPr txBox="1"/>
          <p:nvPr/>
        </p:nvSpPr>
        <p:spPr>
          <a:xfrm>
            <a:off x="9098860" y="3938300"/>
            <a:ext cx="2635250"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Quickly catch up on any news or other updates that have happened while you were away.</a:t>
            </a:r>
            <a:endParaRPr lang="en-US" sz="1600">
              <a:solidFill>
                <a:srgbClr val="2E2442"/>
              </a:solidFill>
              <a:latin typeface="Arial"/>
              <a:cs typeface="Arial"/>
            </a:endParaRPr>
          </a:p>
        </p:txBody>
      </p:sp>
      <p:pic>
        <p:nvPicPr>
          <p:cNvPr id="7" name="Grafik 6">
            <a:extLst>
              <a:ext uri="{FF2B5EF4-FFF2-40B4-BE49-F238E27FC236}">
                <a16:creationId xmlns:a16="http://schemas.microsoft.com/office/drawing/2014/main" id="{F4F088CB-7273-A58E-7BB9-E3EEF4CC54CC}"/>
              </a:ext>
            </a:extLst>
          </p:cNvPr>
          <p:cNvPicPr>
            <a:picLocks noChangeAspect="1"/>
          </p:cNvPicPr>
          <p:nvPr/>
        </p:nvPicPr>
        <p:blipFill>
          <a:blip r:embed="rId2"/>
          <a:stretch>
            <a:fillRect/>
          </a:stretch>
        </p:blipFill>
        <p:spPr>
          <a:xfrm>
            <a:off x="2647278" y="2610931"/>
            <a:ext cx="6202277" cy="1670178"/>
          </a:xfrm>
          <a:prstGeom prst="rect">
            <a:avLst/>
          </a:prstGeom>
        </p:spPr>
      </p:pic>
    </p:spTree>
    <p:extLst>
      <p:ext uri="{BB962C8B-B14F-4D97-AF65-F5344CB8AC3E}">
        <p14:creationId xmlns:p14="http://schemas.microsoft.com/office/powerpoint/2010/main" val="24263940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[Provisioning] – </a:t>
            </a:r>
            <a:r>
              <a:rPr lang="en-GB"/>
              <a:t>Provisioning approvals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5247822" y="1627161"/>
            <a:ext cx="3824238" cy="1077218"/>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Create a secure and </a:t>
            </a:r>
            <a:r>
              <a:rPr lang="en-US" sz="1600" err="1">
                <a:solidFill>
                  <a:srgbClr val="2E2442"/>
                </a:solidFill>
                <a:latin typeface="Arial"/>
                <a:cs typeface="Segoe UI Semilight"/>
              </a:rPr>
              <a:t>centrali</a:t>
            </a:r>
            <a:r>
              <a:rPr lang="en-DE" sz="1600">
                <a:solidFill>
                  <a:srgbClr val="2E2442"/>
                </a:solidFill>
                <a:latin typeface="Arial"/>
                <a:cs typeface="Segoe UI Semilight"/>
              </a:rPr>
              <a:t>s</a:t>
            </a:r>
            <a:r>
              <a:rPr lang="en-US" sz="1600">
                <a:solidFill>
                  <a:srgbClr val="2E2442"/>
                </a:solidFill>
                <a:latin typeface="Arial"/>
                <a:cs typeface="Segoe UI Semilight"/>
              </a:rPr>
              <a:t>ed way of approving entities requested via the Provisioning requests or Content type gallery web parts.</a:t>
            </a:r>
          </a:p>
        </p:txBody>
      </p:sp>
      <p:pic>
        <p:nvPicPr>
          <p:cNvPr id="2" name="Picture 1" descr="A screenshot of a computer&#10;&#10;Description automatically generated">
            <a:extLst>
              <a:ext uri="{FF2B5EF4-FFF2-40B4-BE49-F238E27FC236}">
                <a16:creationId xmlns:a16="http://schemas.microsoft.com/office/drawing/2014/main" id="{A5497674-3C27-6B34-7EB7-65C4DCC1AE41}"/>
              </a:ext>
            </a:extLst>
          </p:cNvPr>
          <p:cNvPicPr>
            <a:picLocks noChangeAspect="1"/>
          </p:cNvPicPr>
          <p:nvPr/>
        </p:nvPicPr>
        <p:blipFill>
          <a:blip r:embed="rId2"/>
          <a:stretch>
            <a:fillRect/>
          </a:stretch>
        </p:blipFill>
        <p:spPr>
          <a:xfrm>
            <a:off x="1687286" y="2899049"/>
            <a:ext cx="8991599" cy="2986674"/>
          </a:xfrm>
          <a:prstGeom prst="rect">
            <a:avLst/>
          </a:prstGeom>
        </p:spPr>
      </p:pic>
      <p:sp>
        <p:nvSpPr>
          <p:cNvPr id="5" name="Freeform: Shape 16">
            <a:extLst>
              <a:ext uri="{FF2B5EF4-FFF2-40B4-BE49-F238E27FC236}">
                <a16:creationId xmlns:a16="http://schemas.microsoft.com/office/drawing/2014/main" id="{D822D0ED-D545-26DE-01E8-5355BA75ACAA}"/>
              </a:ext>
            </a:extLst>
          </p:cNvPr>
          <p:cNvSpPr/>
          <p:nvPr/>
        </p:nvSpPr>
        <p:spPr>
          <a:xfrm rot="18485043" flipH="1" flipV="1">
            <a:off x="4465451" y="242240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0756955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[Provisioning] – </a:t>
            </a:r>
            <a:r>
              <a:rPr lang="en-GB"/>
              <a:t>Provisioning requests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577850" y="2802817"/>
            <a:ext cx="2202267"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Request and track the templated creation of sites or pages.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489492" flipV="1">
            <a:off x="1845654" y="237227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F4F260C6-7B82-7E06-72F2-A302A2193B1A}"/>
              </a:ext>
            </a:extLst>
          </p:cNvPr>
          <p:cNvPicPr>
            <a:picLocks noChangeAspect="1"/>
          </p:cNvPicPr>
          <p:nvPr/>
        </p:nvPicPr>
        <p:blipFill>
          <a:blip r:embed="rId2"/>
          <a:stretch>
            <a:fillRect/>
          </a:stretch>
        </p:blipFill>
        <p:spPr>
          <a:xfrm>
            <a:off x="2683024" y="1452792"/>
            <a:ext cx="6825952" cy="4484458"/>
          </a:xfrm>
          <a:prstGeom prst="rect">
            <a:avLst/>
          </a:prstGeom>
        </p:spPr>
      </p:pic>
      <p:sp>
        <p:nvSpPr>
          <p:cNvPr id="7" name="Freeform: Shape 16">
            <a:extLst>
              <a:ext uri="{FF2B5EF4-FFF2-40B4-BE49-F238E27FC236}">
                <a16:creationId xmlns:a16="http://schemas.microsoft.com/office/drawing/2014/main" id="{597B4C10-0A98-10EC-AA0A-D7C136FB102D}"/>
              </a:ext>
            </a:extLst>
          </p:cNvPr>
          <p:cNvSpPr/>
          <p:nvPr/>
        </p:nvSpPr>
        <p:spPr>
          <a:xfrm rot="1065472" flipH="1" flipV="1">
            <a:off x="9567909" y="159104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feld 7">
            <a:extLst>
              <a:ext uri="{FF2B5EF4-FFF2-40B4-BE49-F238E27FC236}">
                <a16:creationId xmlns:a16="http://schemas.microsoft.com/office/drawing/2014/main" id="{1E6C6B1B-7D70-83CD-88BC-4340BB8A15C8}"/>
              </a:ext>
            </a:extLst>
          </p:cNvPr>
          <p:cNvSpPr txBox="1"/>
          <p:nvPr/>
        </p:nvSpPr>
        <p:spPr>
          <a:xfrm>
            <a:off x="9650060" y="1963047"/>
            <a:ext cx="2427640"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Limit the site or page creation to specific users in your </a:t>
            </a:r>
            <a:r>
              <a:rPr lang="en-US" sz="1600" b="0" i="0" err="1">
                <a:solidFill>
                  <a:srgbClr val="2E2442"/>
                </a:solidFill>
                <a:effectLst/>
                <a:latin typeface="Arial"/>
                <a:cs typeface="Arial"/>
              </a:rPr>
              <a:t>organisation</a:t>
            </a:r>
            <a:r>
              <a:rPr lang="en-US" sz="1600" b="0" i="0">
                <a:solidFill>
                  <a:srgbClr val="2E2442"/>
                </a:solidFill>
                <a:effectLst/>
                <a:latin typeface="Arial"/>
                <a:cs typeface="Arial"/>
              </a:rPr>
              <a:t>.</a:t>
            </a:r>
            <a:endParaRPr lang="en-US" sz="1600">
              <a:latin typeface="Arial"/>
              <a:cs typeface="Arial"/>
            </a:endParaRPr>
          </a:p>
        </p:txBody>
      </p:sp>
    </p:spTree>
    <p:extLst>
      <p:ext uri="{BB962C8B-B14F-4D97-AF65-F5344CB8AC3E}">
        <p14:creationId xmlns:p14="http://schemas.microsoft.com/office/powerpoint/2010/main" val="180183487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[Provisioning] – </a:t>
            </a:r>
            <a:r>
              <a:rPr lang="en-GB"/>
              <a:t>Content type gallery</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499507" y="2729585"/>
            <a:ext cx="2523093" cy="1323439"/>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provisioned sites and pages based on a specific content type (location, project, and so on).</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489492" flipV="1">
            <a:off x="1845654" y="237227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Freeform: Shape 16">
            <a:extLst>
              <a:ext uri="{FF2B5EF4-FFF2-40B4-BE49-F238E27FC236}">
                <a16:creationId xmlns:a16="http://schemas.microsoft.com/office/drawing/2014/main" id="{597B4C10-0A98-10EC-AA0A-D7C136FB102D}"/>
              </a:ext>
            </a:extLst>
          </p:cNvPr>
          <p:cNvSpPr/>
          <p:nvPr/>
        </p:nvSpPr>
        <p:spPr>
          <a:xfrm rot="1065472" flipH="1" flipV="1">
            <a:off x="9313909" y="194029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feld 7">
            <a:extLst>
              <a:ext uri="{FF2B5EF4-FFF2-40B4-BE49-F238E27FC236}">
                <a16:creationId xmlns:a16="http://schemas.microsoft.com/office/drawing/2014/main" id="{1E6C6B1B-7D70-83CD-88BC-4340BB8A15C8}"/>
              </a:ext>
            </a:extLst>
          </p:cNvPr>
          <p:cNvSpPr txBox="1"/>
          <p:nvPr/>
        </p:nvSpPr>
        <p:spPr>
          <a:xfrm>
            <a:off x="9592910" y="2333092"/>
            <a:ext cx="1914092"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Request page and site creation from one single place.</a:t>
            </a:r>
            <a:endParaRPr lang="en-US" sz="1600">
              <a:latin typeface="Arial"/>
              <a:cs typeface="Arial"/>
            </a:endParaRPr>
          </a:p>
        </p:txBody>
      </p:sp>
      <p:pic>
        <p:nvPicPr>
          <p:cNvPr id="5" name="Grafik 4">
            <a:extLst>
              <a:ext uri="{FF2B5EF4-FFF2-40B4-BE49-F238E27FC236}">
                <a16:creationId xmlns:a16="http://schemas.microsoft.com/office/drawing/2014/main" id="{800A6029-CB3F-663B-3DEB-D57C9F413E8D}"/>
              </a:ext>
            </a:extLst>
          </p:cNvPr>
          <p:cNvPicPr>
            <a:picLocks noChangeAspect="1"/>
          </p:cNvPicPr>
          <p:nvPr/>
        </p:nvPicPr>
        <p:blipFill>
          <a:blip r:embed="rId2"/>
          <a:stretch>
            <a:fillRect/>
          </a:stretch>
        </p:blipFill>
        <p:spPr>
          <a:xfrm>
            <a:off x="2981074" y="1746729"/>
            <a:ext cx="6229852" cy="3774170"/>
          </a:xfrm>
          <a:prstGeom prst="rect">
            <a:avLst/>
          </a:prstGeom>
        </p:spPr>
      </p:pic>
    </p:spTree>
    <p:extLst>
      <p:ext uri="{BB962C8B-B14F-4D97-AF65-F5344CB8AC3E}">
        <p14:creationId xmlns:p14="http://schemas.microsoft.com/office/powerpoint/2010/main" val="31213961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[Search] – Search box</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765778" y="2380844"/>
            <a:ext cx="1984667" cy="830997"/>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Kick off a</a:t>
            </a:r>
            <a:r>
              <a:rPr lang="en-DE" sz="1600" dirty="0">
                <a:solidFill>
                  <a:srgbClr val="2E2442"/>
                </a:solidFill>
                <a:latin typeface="Arial"/>
                <a:cs typeface="Arial"/>
              </a:rPr>
              <a:t> </a:t>
            </a:r>
            <a:r>
              <a:rPr lang="en-US" sz="1600" dirty="0">
                <a:solidFill>
                  <a:srgbClr val="2E2442"/>
                </a:solidFill>
                <a:latin typeface="Arial"/>
                <a:cs typeface="Arial"/>
              </a:rPr>
              <a:t>search from any page in your intranet.</a:t>
            </a:r>
          </a:p>
        </p:txBody>
      </p:sp>
      <p:sp>
        <p:nvSpPr>
          <p:cNvPr id="6" name="Freeform: Shape 16">
            <a:extLst>
              <a:ext uri="{FF2B5EF4-FFF2-40B4-BE49-F238E27FC236}">
                <a16:creationId xmlns:a16="http://schemas.microsoft.com/office/drawing/2014/main" id="{B913D26F-D239-1252-5D65-FF5B1D69EF21}"/>
              </a:ext>
            </a:extLst>
          </p:cNvPr>
          <p:cNvSpPr/>
          <p:nvPr/>
        </p:nvSpPr>
        <p:spPr>
          <a:xfrm rot="20489492" flipV="1">
            <a:off x="1779166" y="202950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feld 7">
            <a:extLst>
              <a:ext uri="{FF2B5EF4-FFF2-40B4-BE49-F238E27FC236}">
                <a16:creationId xmlns:a16="http://schemas.microsoft.com/office/drawing/2014/main" id="{1E6C6B1B-7D70-83CD-88BC-4340BB8A15C8}"/>
              </a:ext>
            </a:extLst>
          </p:cNvPr>
          <p:cNvSpPr txBox="1"/>
          <p:nvPr/>
        </p:nvSpPr>
        <p:spPr>
          <a:xfrm>
            <a:off x="9071301" y="1479637"/>
            <a:ext cx="2247460" cy="830997"/>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Make the search box available from different places.</a:t>
            </a:r>
            <a:endParaRPr lang="en-US">
              <a:latin typeface="Arial"/>
            </a:endParaRPr>
          </a:p>
        </p:txBody>
      </p:sp>
      <p:pic>
        <p:nvPicPr>
          <p:cNvPr id="2" name="Picture 1" descr="A screenshot of a computer&#10;&#10;Description automatically generated">
            <a:extLst>
              <a:ext uri="{FF2B5EF4-FFF2-40B4-BE49-F238E27FC236}">
                <a16:creationId xmlns:a16="http://schemas.microsoft.com/office/drawing/2014/main" id="{277A8FA5-ADF6-AB3D-9398-37FCFCA9DC77}"/>
              </a:ext>
            </a:extLst>
          </p:cNvPr>
          <p:cNvPicPr>
            <a:picLocks noChangeAspect="1"/>
          </p:cNvPicPr>
          <p:nvPr/>
        </p:nvPicPr>
        <p:blipFill rotWithShape="1">
          <a:blip r:embed="rId2"/>
          <a:srcRect r="1675" b="1337"/>
          <a:stretch/>
        </p:blipFill>
        <p:spPr>
          <a:xfrm>
            <a:off x="2579281" y="1559181"/>
            <a:ext cx="2511253" cy="4498853"/>
          </a:xfrm>
          <a:prstGeom prst="rect">
            <a:avLst/>
          </a:prstGeom>
        </p:spPr>
      </p:pic>
      <p:sp>
        <p:nvSpPr>
          <p:cNvPr id="9" name="Freeform: Shape 16">
            <a:extLst>
              <a:ext uri="{FF2B5EF4-FFF2-40B4-BE49-F238E27FC236}">
                <a16:creationId xmlns:a16="http://schemas.microsoft.com/office/drawing/2014/main" id="{7658BB4A-0214-AAEA-EA43-5A95431EEF34}"/>
              </a:ext>
            </a:extLst>
          </p:cNvPr>
          <p:cNvSpPr/>
          <p:nvPr/>
        </p:nvSpPr>
        <p:spPr>
          <a:xfrm rot="18485043" flipH="1" flipV="1">
            <a:off x="8261590" y="200040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2" name="Picture 11" descr="A purple background with white symbols&#10;&#10;Description automatically generated">
            <a:extLst>
              <a:ext uri="{FF2B5EF4-FFF2-40B4-BE49-F238E27FC236}">
                <a16:creationId xmlns:a16="http://schemas.microsoft.com/office/drawing/2014/main" id="{BF450B3E-AD01-4171-209E-0BC9FA1EC391}"/>
              </a:ext>
            </a:extLst>
          </p:cNvPr>
          <p:cNvPicPr>
            <a:picLocks noChangeAspect="1"/>
          </p:cNvPicPr>
          <p:nvPr/>
        </p:nvPicPr>
        <p:blipFill>
          <a:blip r:embed="rId3"/>
          <a:stretch>
            <a:fillRect/>
          </a:stretch>
        </p:blipFill>
        <p:spPr>
          <a:xfrm>
            <a:off x="5365165" y="495867"/>
            <a:ext cx="4015352" cy="601207"/>
          </a:xfrm>
          <a:prstGeom prst="rect">
            <a:avLst/>
          </a:prstGeom>
        </p:spPr>
      </p:pic>
      <p:sp>
        <p:nvSpPr>
          <p:cNvPr id="17" name="Freeform: Shape 16">
            <a:extLst>
              <a:ext uri="{FF2B5EF4-FFF2-40B4-BE49-F238E27FC236}">
                <a16:creationId xmlns:a16="http://schemas.microsoft.com/office/drawing/2014/main" id="{0C970397-1CF6-5371-B0D0-6ED7A9128219}"/>
              </a:ext>
            </a:extLst>
          </p:cNvPr>
          <p:cNvSpPr/>
          <p:nvPr/>
        </p:nvSpPr>
        <p:spPr>
          <a:xfrm rot="2950237" flipH="1">
            <a:off x="8292192" y="131705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1" name="Picture 20" descr="A screenshot of a website&#10;&#10;Description automatically generated">
            <a:extLst>
              <a:ext uri="{FF2B5EF4-FFF2-40B4-BE49-F238E27FC236}">
                <a16:creationId xmlns:a16="http://schemas.microsoft.com/office/drawing/2014/main" id="{9D1E81F2-B737-A965-EE1F-2D3777495F9D}"/>
              </a:ext>
            </a:extLst>
          </p:cNvPr>
          <p:cNvPicPr>
            <a:picLocks noChangeAspect="1"/>
          </p:cNvPicPr>
          <p:nvPr/>
        </p:nvPicPr>
        <p:blipFill rotWithShape="1">
          <a:blip r:embed="rId4"/>
          <a:srcRect t="387" r="133" b="55818"/>
          <a:stretch/>
        </p:blipFill>
        <p:spPr>
          <a:xfrm>
            <a:off x="5920520" y="2558061"/>
            <a:ext cx="4861304" cy="1557361"/>
          </a:xfrm>
          <a:prstGeom prst="rect">
            <a:avLst/>
          </a:prstGeom>
        </p:spPr>
      </p:pic>
      <p:sp>
        <p:nvSpPr>
          <p:cNvPr id="4" name="Textfeld 12">
            <a:extLst>
              <a:ext uri="{FF2B5EF4-FFF2-40B4-BE49-F238E27FC236}">
                <a16:creationId xmlns:a16="http://schemas.microsoft.com/office/drawing/2014/main" id="{520A1CBF-B37C-C0C3-A7AF-DBBC8A754904}"/>
              </a:ext>
            </a:extLst>
          </p:cNvPr>
          <p:cNvSpPr txBox="1"/>
          <p:nvPr/>
        </p:nvSpPr>
        <p:spPr>
          <a:xfrm>
            <a:off x="499507" y="3891976"/>
            <a:ext cx="2154151" cy="830997"/>
          </a:xfrm>
          <a:prstGeom prst="rect">
            <a:avLst/>
          </a:prstGeom>
          <a:noFill/>
        </p:spPr>
        <p:txBody>
          <a:bodyPr wrap="square" lIns="91440" tIns="45720" rIns="91440" bIns="45720" rtlCol="0" anchor="t">
            <a:spAutoFit/>
          </a:bodyPr>
          <a:lstStyle/>
          <a:p>
            <a:r>
              <a:rPr lang="en-DE" sz="1600" dirty="0">
                <a:solidFill>
                  <a:srgbClr val="2E2442"/>
                </a:solidFill>
                <a:latin typeface="Arial"/>
                <a:cs typeface="Arial"/>
              </a:rPr>
              <a:t>Benefit from a search panel that changes as you type.</a:t>
            </a:r>
            <a:endParaRPr lang="en-US" sz="1600" dirty="0">
              <a:solidFill>
                <a:srgbClr val="2E2442"/>
              </a:solidFill>
              <a:latin typeface="Arial"/>
              <a:cs typeface="Arial"/>
            </a:endParaRPr>
          </a:p>
        </p:txBody>
      </p:sp>
      <p:sp>
        <p:nvSpPr>
          <p:cNvPr id="7" name="Freeform: Shape 16">
            <a:extLst>
              <a:ext uri="{FF2B5EF4-FFF2-40B4-BE49-F238E27FC236}">
                <a16:creationId xmlns:a16="http://schemas.microsoft.com/office/drawing/2014/main" id="{60AC6E16-D047-4B60-68A9-D352C3101AF8}"/>
              </a:ext>
            </a:extLst>
          </p:cNvPr>
          <p:cNvSpPr/>
          <p:nvPr/>
        </p:nvSpPr>
        <p:spPr>
          <a:xfrm rot="12111058" flipH="1" flipV="1">
            <a:off x="2200214" y="459323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0" name="Picture 9">
            <a:extLst>
              <a:ext uri="{FF2B5EF4-FFF2-40B4-BE49-F238E27FC236}">
                <a16:creationId xmlns:a16="http://schemas.microsoft.com/office/drawing/2014/main" id="{E02BC447-8578-A7DB-DAC4-155B3A64F4DD}"/>
              </a:ext>
            </a:extLst>
          </p:cNvPr>
          <p:cNvPicPr>
            <a:picLocks noChangeAspect="1"/>
          </p:cNvPicPr>
          <p:nvPr/>
        </p:nvPicPr>
        <p:blipFill>
          <a:blip r:embed="rId5"/>
          <a:stretch>
            <a:fillRect/>
          </a:stretch>
        </p:blipFill>
        <p:spPr>
          <a:xfrm>
            <a:off x="7724553" y="4081910"/>
            <a:ext cx="3872409" cy="1167359"/>
          </a:xfrm>
          <a:prstGeom prst="rect">
            <a:avLst/>
          </a:prstGeom>
        </p:spPr>
      </p:pic>
      <p:sp>
        <p:nvSpPr>
          <p:cNvPr id="14" name="Textfeld 12">
            <a:extLst>
              <a:ext uri="{FF2B5EF4-FFF2-40B4-BE49-F238E27FC236}">
                <a16:creationId xmlns:a16="http://schemas.microsoft.com/office/drawing/2014/main" id="{2D316A2B-5B2A-5D14-EFD3-93250B8A3A0B}"/>
              </a:ext>
            </a:extLst>
          </p:cNvPr>
          <p:cNvSpPr txBox="1"/>
          <p:nvPr/>
        </p:nvSpPr>
        <p:spPr>
          <a:xfrm>
            <a:off x="6321961" y="5667511"/>
            <a:ext cx="3588955" cy="1077218"/>
          </a:xfrm>
          <a:prstGeom prst="rect">
            <a:avLst/>
          </a:prstGeom>
          <a:noFill/>
        </p:spPr>
        <p:txBody>
          <a:bodyPr wrap="square" lIns="91440" tIns="45720" rIns="91440" bIns="45720" rtlCol="0" anchor="t">
            <a:spAutoFit/>
          </a:bodyPr>
          <a:lstStyle/>
          <a:p>
            <a:pPr marL="228600" lvl="1">
              <a:spcBef>
                <a:spcPts val="800"/>
              </a:spcBef>
            </a:pPr>
            <a:r>
              <a:rPr lang="en-US" sz="1600" dirty="0">
                <a:solidFill>
                  <a:srgbClr val="2E2442"/>
                </a:solidFill>
                <a:latin typeface="Arial"/>
                <a:cs typeface="Arial"/>
              </a:rPr>
              <a:t>[</a:t>
            </a:r>
            <a:r>
              <a:rPr lang="en-US" sz="1600" dirty="0" err="1">
                <a:solidFill>
                  <a:srgbClr val="2E2442"/>
                </a:solidFill>
                <a:latin typeface="Arial"/>
                <a:cs typeface="Arial"/>
              </a:rPr>
              <a:t>FreshMind</a:t>
            </a:r>
            <a:r>
              <a:rPr lang="en-US" sz="1600" dirty="0">
                <a:solidFill>
                  <a:srgbClr val="2E2442"/>
                </a:solidFill>
                <a:latin typeface="Arial"/>
                <a:cs typeface="Arial"/>
              </a:rPr>
              <a:t>] AI-driven </a:t>
            </a:r>
            <a:r>
              <a:rPr lang="en-DE" sz="1600" dirty="0">
                <a:solidFill>
                  <a:srgbClr val="2E2442"/>
                </a:solidFill>
                <a:latin typeface="Arial"/>
                <a:cs typeface="Arial"/>
              </a:rPr>
              <a:t>content chat, topics search, </a:t>
            </a:r>
            <a:r>
              <a:rPr lang="en-US" sz="1600" dirty="0">
                <a:latin typeface="Arial"/>
                <a:cs typeface="Arial"/>
              </a:rPr>
              <a:t>or access </a:t>
            </a:r>
            <a:r>
              <a:rPr lang="en-DE" sz="1600" dirty="0">
                <a:latin typeface="Arial"/>
                <a:cs typeface="Arial"/>
              </a:rPr>
              <a:t>to the </a:t>
            </a:r>
            <a:r>
              <a:rPr lang="en-US" sz="1600" dirty="0">
                <a:latin typeface="Arial"/>
                <a:cs typeface="Arial"/>
              </a:rPr>
              <a:t>conventional search as needed.</a:t>
            </a:r>
            <a:r>
              <a:rPr lang="en-DE" sz="1600" dirty="0">
                <a:latin typeface="Arial"/>
                <a:cs typeface="Arial"/>
              </a:rPr>
              <a:t> Enable or disable it. Your choice!</a:t>
            </a:r>
          </a:p>
        </p:txBody>
      </p:sp>
      <p:sp>
        <p:nvSpPr>
          <p:cNvPr id="15" name="Freeform: Shape 16">
            <a:extLst>
              <a:ext uri="{FF2B5EF4-FFF2-40B4-BE49-F238E27FC236}">
                <a16:creationId xmlns:a16="http://schemas.microsoft.com/office/drawing/2014/main" id="{7B6792D9-D6CF-C2A0-BD62-8D277D238026}"/>
              </a:ext>
            </a:extLst>
          </p:cNvPr>
          <p:cNvSpPr/>
          <p:nvPr/>
        </p:nvSpPr>
        <p:spPr>
          <a:xfrm rot="20489492" flipV="1">
            <a:off x="6925091" y="529119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9" name="Picture 18">
            <a:extLst>
              <a:ext uri="{FF2B5EF4-FFF2-40B4-BE49-F238E27FC236}">
                <a16:creationId xmlns:a16="http://schemas.microsoft.com/office/drawing/2014/main" id="{C44D33B0-A178-0DD5-926C-AABDD8611AB8}"/>
              </a:ext>
            </a:extLst>
          </p:cNvPr>
          <p:cNvPicPr>
            <a:picLocks noChangeAspect="1"/>
          </p:cNvPicPr>
          <p:nvPr/>
        </p:nvPicPr>
        <p:blipFill>
          <a:blip r:embed="rId6"/>
          <a:stretch>
            <a:fillRect/>
          </a:stretch>
        </p:blipFill>
        <p:spPr>
          <a:xfrm>
            <a:off x="7757562" y="4422481"/>
            <a:ext cx="1817872" cy="1167359"/>
          </a:xfrm>
          <a:prstGeom prst="rect">
            <a:avLst/>
          </a:prstGeom>
        </p:spPr>
      </p:pic>
    </p:spTree>
    <p:extLst>
      <p:ext uri="{BB962C8B-B14F-4D97-AF65-F5344CB8AC3E}">
        <p14:creationId xmlns:p14="http://schemas.microsoft.com/office/powerpoint/2010/main" val="21903523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[Search] – Search scope</a:t>
            </a:r>
          </a:p>
        </p:txBody>
      </p:sp>
      <p:sp>
        <p:nvSpPr>
          <p:cNvPr id="12" name="Textfeld 9">
            <a:extLst>
              <a:ext uri="{FF2B5EF4-FFF2-40B4-BE49-F238E27FC236}">
                <a16:creationId xmlns:a16="http://schemas.microsoft.com/office/drawing/2014/main" id="{25CD3CB9-01C9-C33E-27BE-3D66AEEA34AE}"/>
              </a:ext>
            </a:extLst>
          </p:cNvPr>
          <p:cNvSpPr txBox="1"/>
          <p:nvPr/>
        </p:nvSpPr>
        <p:spPr>
          <a:xfrm>
            <a:off x="7060437" y="1549140"/>
            <a:ext cx="3136611" cy="584775"/>
          </a:xfrm>
          <a:prstGeom prst="rect">
            <a:avLst/>
          </a:prstGeom>
          <a:noFill/>
        </p:spPr>
        <p:txBody>
          <a:bodyPr wrap="square" lIns="91440" tIns="45720" rIns="91440" bIns="45720" anchor="t">
            <a:spAutoFit/>
          </a:bodyPr>
          <a:lstStyle/>
          <a:p>
            <a:r>
              <a:rPr lang="en-US" sz="1600">
                <a:solidFill>
                  <a:srgbClr val="2E2442"/>
                </a:solidFill>
                <a:latin typeface="Arial"/>
                <a:cs typeface="Segoe UI Semilight"/>
              </a:rPr>
              <a:t>Limit the scope of your search to specific areas of your intranet.</a:t>
            </a:r>
            <a:endParaRPr lang="en-US">
              <a:latin typeface="Arial"/>
            </a:endParaRPr>
          </a:p>
        </p:txBody>
      </p:sp>
      <p:sp>
        <p:nvSpPr>
          <p:cNvPr id="15" name="Freeform: Shape 16">
            <a:extLst>
              <a:ext uri="{FF2B5EF4-FFF2-40B4-BE49-F238E27FC236}">
                <a16:creationId xmlns:a16="http://schemas.microsoft.com/office/drawing/2014/main" id="{3AF09E5A-2F39-C28B-BE91-C6F98A8EEBA4}"/>
              </a:ext>
            </a:extLst>
          </p:cNvPr>
          <p:cNvSpPr/>
          <p:nvPr/>
        </p:nvSpPr>
        <p:spPr>
          <a:xfrm rot="18485043" flipH="1" flipV="1">
            <a:off x="6329302" y="188521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7" name="Picture 16" descr="A screenshot of a computer&#10;&#10;Description automatically generated">
            <a:extLst>
              <a:ext uri="{FF2B5EF4-FFF2-40B4-BE49-F238E27FC236}">
                <a16:creationId xmlns:a16="http://schemas.microsoft.com/office/drawing/2014/main" id="{2115A196-D886-BDB7-34A2-81601687C3C0}"/>
              </a:ext>
            </a:extLst>
          </p:cNvPr>
          <p:cNvPicPr>
            <a:picLocks noChangeAspect="1"/>
          </p:cNvPicPr>
          <p:nvPr/>
        </p:nvPicPr>
        <p:blipFill>
          <a:blip r:embed="rId2"/>
          <a:stretch>
            <a:fillRect/>
          </a:stretch>
        </p:blipFill>
        <p:spPr>
          <a:xfrm>
            <a:off x="2974383" y="2344654"/>
            <a:ext cx="4880674" cy="3492505"/>
          </a:xfrm>
          <a:prstGeom prst="rect">
            <a:avLst/>
          </a:prstGeom>
        </p:spPr>
      </p:pic>
    </p:spTree>
    <p:extLst>
      <p:ext uri="{BB962C8B-B14F-4D97-AF65-F5344CB8AC3E}">
        <p14:creationId xmlns:p14="http://schemas.microsoft.com/office/powerpoint/2010/main" val="3192038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784A-19D0-0C12-84BC-D4FF8B842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A5F96D-97AD-4E00-3474-E3648AB28748}"/>
              </a:ext>
            </a:extLst>
          </p:cNvPr>
          <p:cNvSpPr>
            <a:spLocks noGrp="1"/>
          </p:cNvSpPr>
          <p:nvPr>
            <p:ph type="title"/>
          </p:nvPr>
        </p:nvSpPr>
        <p:spPr>
          <a:xfrm>
            <a:off x="466850" y="976001"/>
            <a:ext cx="5717516" cy="757130"/>
          </a:xfrm>
        </p:spPr>
        <p:txBody>
          <a:bodyPr/>
          <a:lstStyle/>
          <a:p>
            <a:r>
              <a:rPr lang="en-GB" sz="4800">
                <a:cs typeface="Arial"/>
              </a:rPr>
              <a:t>Additional areas</a:t>
            </a:r>
            <a:endParaRPr lang="en-US"/>
          </a:p>
        </p:txBody>
      </p:sp>
    </p:spTree>
    <p:extLst>
      <p:ext uri="{BB962C8B-B14F-4D97-AF65-F5344CB8AC3E}">
        <p14:creationId xmlns:p14="http://schemas.microsoft.com/office/powerpoint/2010/main" val="42393417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[Search] – Search verticals</a:t>
            </a:r>
          </a:p>
        </p:txBody>
      </p:sp>
      <p:sp>
        <p:nvSpPr>
          <p:cNvPr id="4" name="Freeform: Shape 16">
            <a:extLst>
              <a:ext uri="{FF2B5EF4-FFF2-40B4-BE49-F238E27FC236}">
                <a16:creationId xmlns:a16="http://schemas.microsoft.com/office/drawing/2014/main" id="{3B9562BE-20D6-1B40-6ED3-545D5C090696}"/>
              </a:ext>
            </a:extLst>
          </p:cNvPr>
          <p:cNvSpPr/>
          <p:nvPr/>
        </p:nvSpPr>
        <p:spPr>
          <a:xfrm rot="1314003" flipH="1" flipV="1">
            <a:off x="7569080" y="293985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 name="Textfeld 8">
            <a:extLst>
              <a:ext uri="{FF2B5EF4-FFF2-40B4-BE49-F238E27FC236}">
                <a16:creationId xmlns:a16="http://schemas.microsoft.com/office/drawing/2014/main" id="{9F9570BE-CFE4-537E-3AB6-E56DB94B77B8}"/>
              </a:ext>
            </a:extLst>
          </p:cNvPr>
          <p:cNvSpPr txBox="1"/>
          <p:nvPr/>
        </p:nvSpPr>
        <p:spPr>
          <a:xfrm>
            <a:off x="7988148" y="3337740"/>
            <a:ext cx="2920780"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Use search verticals to show results of a specific type such as People, News, and Files.</a:t>
            </a:r>
            <a:endParaRPr lang="en-US" sz="1600">
              <a:solidFill>
                <a:srgbClr val="2E2442"/>
              </a:solidFill>
              <a:latin typeface="Arial"/>
              <a:cs typeface="Arial"/>
            </a:endParaRPr>
          </a:p>
        </p:txBody>
      </p:sp>
      <p:pic>
        <p:nvPicPr>
          <p:cNvPr id="7" name="Picture 6" descr="A screenshot of a website&#10;&#10;Description automatically generated">
            <a:extLst>
              <a:ext uri="{FF2B5EF4-FFF2-40B4-BE49-F238E27FC236}">
                <a16:creationId xmlns:a16="http://schemas.microsoft.com/office/drawing/2014/main" id="{D9B2C4D4-FC86-64F1-A9E2-138E83718254}"/>
              </a:ext>
            </a:extLst>
          </p:cNvPr>
          <p:cNvPicPr>
            <a:picLocks noChangeAspect="1"/>
          </p:cNvPicPr>
          <p:nvPr/>
        </p:nvPicPr>
        <p:blipFill>
          <a:blip r:embed="rId2"/>
          <a:stretch>
            <a:fillRect/>
          </a:stretch>
        </p:blipFill>
        <p:spPr>
          <a:xfrm>
            <a:off x="2709621" y="2080396"/>
            <a:ext cx="4867758" cy="3556071"/>
          </a:xfrm>
          <a:prstGeom prst="rect">
            <a:avLst/>
          </a:prstGeom>
        </p:spPr>
      </p:pic>
    </p:spTree>
    <p:extLst>
      <p:ext uri="{BB962C8B-B14F-4D97-AF65-F5344CB8AC3E}">
        <p14:creationId xmlns:p14="http://schemas.microsoft.com/office/powerpoint/2010/main" val="20937775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[Search] – Search results</a:t>
            </a:r>
          </a:p>
        </p:txBody>
      </p:sp>
      <p:sp>
        <p:nvSpPr>
          <p:cNvPr id="5" name="Freeform: Shape 16">
            <a:extLst>
              <a:ext uri="{FF2B5EF4-FFF2-40B4-BE49-F238E27FC236}">
                <a16:creationId xmlns:a16="http://schemas.microsoft.com/office/drawing/2014/main" id="{D547CCB5-7343-C3C4-4C37-FDE60694C0BE}"/>
              </a:ext>
            </a:extLst>
          </p:cNvPr>
          <p:cNvSpPr/>
          <p:nvPr/>
        </p:nvSpPr>
        <p:spPr>
          <a:xfrm rot="1314003" flipH="1" flipV="1">
            <a:off x="7278487" y="377289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Textfeld 8">
            <a:extLst>
              <a:ext uri="{FF2B5EF4-FFF2-40B4-BE49-F238E27FC236}">
                <a16:creationId xmlns:a16="http://schemas.microsoft.com/office/drawing/2014/main" id="{2A55E7A4-7785-391C-A98A-1D21F96D1365}"/>
              </a:ext>
            </a:extLst>
          </p:cNvPr>
          <p:cNvSpPr txBox="1"/>
          <p:nvPr/>
        </p:nvSpPr>
        <p:spPr>
          <a:xfrm>
            <a:off x="7697555" y="4170774"/>
            <a:ext cx="2835436" cy="584775"/>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List search results with pagination support.</a:t>
            </a:r>
            <a:endParaRPr lang="en-US" sz="1600">
              <a:solidFill>
                <a:srgbClr val="2E2442"/>
              </a:solidFill>
              <a:latin typeface="Arial"/>
              <a:cs typeface="Segoe UI Semilight"/>
            </a:endParaRPr>
          </a:p>
        </p:txBody>
      </p:sp>
      <p:pic>
        <p:nvPicPr>
          <p:cNvPr id="9" name="Picture 8" descr="A screenshot of a computer&#10;&#10;Description automatically generated">
            <a:extLst>
              <a:ext uri="{FF2B5EF4-FFF2-40B4-BE49-F238E27FC236}">
                <a16:creationId xmlns:a16="http://schemas.microsoft.com/office/drawing/2014/main" id="{E1C54715-9AD0-1D54-F600-D661E2040797}"/>
              </a:ext>
            </a:extLst>
          </p:cNvPr>
          <p:cNvPicPr>
            <a:picLocks noChangeAspect="1"/>
          </p:cNvPicPr>
          <p:nvPr/>
        </p:nvPicPr>
        <p:blipFill>
          <a:blip r:embed="rId2"/>
          <a:stretch>
            <a:fillRect/>
          </a:stretch>
        </p:blipFill>
        <p:spPr>
          <a:xfrm>
            <a:off x="2444859" y="1519729"/>
            <a:ext cx="4854843" cy="4173713"/>
          </a:xfrm>
          <a:prstGeom prst="rect">
            <a:avLst/>
          </a:prstGeom>
        </p:spPr>
      </p:pic>
    </p:spTree>
    <p:extLst>
      <p:ext uri="{BB962C8B-B14F-4D97-AF65-F5344CB8AC3E}">
        <p14:creationId xmlns:p14="http://schemas.microsoft.com/office/powerpoint/2010/main" val="5014427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[Search] – Search refiners</a:t>
            </a:r>
          </a:p>
        </p:txBody>
      </p:sp>
      <p:sp>
        <p:nvSpPr>
          <p:cNvPr id="5" name="Freeform: Shape 16">
            <a:extLst>
              <a:ext uri="{FF2B5EF4-FFF2-40B4-BE49-F238E27FC236}">
                <a16:creationId xmlns:a16="http://schemas.microsoft.com/office/drawing/2014/main" id="{D547CCB5-7343-C3C4-4C37-FDE60694C0BE}"/>
              </a:ext>
            </a:extLst>
          </p:cNvPr>
          <p:cNvSpPr/>
          <p:nvPr/>
        </p:nvSpPr>
        <p:spPr>
          <a:xfrm rot="1314003" flipH="1" flipV="1">
            <a:off x="6748961" y="374706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7" name="Textfeld 8">
            <a:extLst>
              <a:ext uri="{FF2B5EF4-FFF2-40B4-BE49-F238E27FC236}">
                <a16:creationId xmlns:a16="http://schemas.microsoft.com/office/drawing/2014/main" id="{2A55E7A4-7785-391C-A98A-1D21F96D1365}"/>
              </a:ext>
            </a:extLst>
          </p:cNvPr>
          <p:cNvSpPr txBox="1"/>
          <p:nvPr/>
        </p:nvSpPr>
        <p:spPr>
          <a:xfrm>
            <a:off x="7051792" y="4119112"/>
            <a:ext cx="2939068"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Use search refiners to narrow search results to find what you are looking for more easily.</a:t>
            </a:r>
            <a:endParaRPr lang="en-US" sz="1600">
              <a:solidFill>
                <a:srgbClr val="2E2442"/>
              </a:solidFill>
              <a:latin typeface="Arial"/>
              <a:cs typeface="Segoe UI Semilight"/>
            </a:endParaRPr>
          </a:p>
        </p:txBody>
      </p:sp>
      <p:pic>
        <p:nvPicPr>
          <p:cNvPr id="6" name="Picture 5" descr="A screenshot of a survey&#10;&#10;Description automatically generated">
            <a:extLst>
              <a:ext uri="{FF2B5EF4-FFF2-40B4-BE49-F238E27FC236}">
                <a16:creationId xmlns:a16="http://schemas.microsoft.com/office/drawing/2014/main" id="{5BC9FEEC-E620-46CA-1BB3-8A15F56769BC}"/>
              </a:ext>
            </a:extLst>
          </p:cNvPr>
          <p:cNvPicPr>
            <a:picLocks noChangeAspect="1"/>
          </p:cNvPicPr>
          <p:nvPr/>
        </p:nvPicPr>
        <p:blipFill>
          <a:blip r:embed="rId2"/>
          <a:stretch>
            <a:fillRect/>
          </a:stretch>
        </p:blipFill>
        <p:spPr>
          <a:xfrm>
            <a:off x="4319937" y="1132668"/>
            <a:ext cx="2344550" cy="4947833"/>
          </a:xfrm>
          <a:prstGeom prst="rect">
            <a:avLst/>
          </a:prstGeom>
        </p:spPr>
      </p:pic>
    </p:spTree>
    <p:extLst>
      <p:ext uri="{BB962C8B-B14F-4D97-AF65-F5344CB8AC3E}">
        <p14:creationId xmlns:p14="http://schemas.microsoft.com/office/powerpoint/2010/main" val="9129061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[Tools] – </a:t>
            </a:r>
            <a:r>
              <a:rPr lang="en-GB"/>
              <a:t>Quick tools</a:t>
            </a:r>
          </a:p>
        </p:txBody>
      </p:sp>
      <p:sp>
        <p:nvSpPr>
          <p:cNvPr id="12" name="Freeform: Shape 16">
            <a:extLst>
              <a:ext uri="{FF2B5EF4-FFF2-40B4-BE49-F238E27FC236}">
                <a16:creationId xmlns:a16="http://schemas.microsoft.com/office/drawing/2014/main" id="{1E4CD6F5-C452-D451-52C6-E4B833D64F03}"/>
              </a:ext>
            </a:extLst>
          </p:cNvPr>
          <p:cNvSpPr/>
          <p:nvPr/>
        </p:nvSpPr>
        <p:spPr>
          <a:xfrm rot="1065472" flipH="1" flipV="1">
            <a:off x="7446536" y="424109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7596455" y="4693273"/>
            <a:ext cx="1857960" cy="830997"/>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Choose images or icons to describe your links.</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748039" flipV="1">
            <a:off x="3620346" y="292726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9" name="Grafik 8">
            <a:extLst>
              <a:ext uri="{FF2B5EF4-FFF2-40B4-BE49-F238E27FC236}">
                <a16:creationId xmlns:a16="http://schemas.microsoft.com/office/drawing/2014/main" id="{F0834AFB-4260-CAF9-F4B5-D0ED6014DA4C}"/>
              </a:ext>
            </a:extLst>
          </p:cNvPr>
          <p:cNvPicPr>
            <a:picLocks noChangeAspect="1"/>
          </p:cNvPicPr>
          <p:nvPr/>
        </p:nvPicPr>
        <p:blipFill>
          <a:blip r:embed="rId2"/>
          <a:stretch>
            <a:fillRect/>
          </a:stretch>
        </p:blipFill>
        <p:spPr>
          <a:xfrm>
            <a:off x="4348379" y="2314841"/>
            <a:ext cx="3149624" cy="2506844"/>
          </a:xfrm>
          <a:prstGeom prst="rect">
            <a:avLst/>
          </a:prstGeom>
        </p:spPr>
      </p:pic>
      <p:sp>
        <p:nvSpPr>
          <p:cNvPr id="10" name="Textfeld 9">
            <a:extLst>
              <a:ext uri="{FF2B5EF4-FFF2-40B4-BE49-F238E27FC236}">
                <a16:creationId xmlns:a16="http://schemas.microsoft.com/office/drawing/2014/main" id="{BC583E5A-BA41-0910-2D71-61DFE66E6CBD}"/>
              </a:ext>
            </a:extLst>
          </p:cNvPr>
          <p:cNvSpPr txBox="1"/>
          <p:nvPr/>
        </p:nvSpPr>
        <p:spPr>
          <a:xfrm>
            <a:off x="1555132" y="3429000"/>
            <a:ext cx="2822811"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Create and display links </a:t>
            </a:r>
            <a:endParaRPr lang="en-US" sz="1600">
              <a:solidFill>
                <a:srgbClr val="C10E73"/>
              </a:solidFill>
              <a:latin typeface="Arial"/>
              <a:cs typeface="Arial"/>
            </a:endParaRPr>
          </a:p>
          <a:p>
            <a:r>
              <a:rPr lang="en-US" sz="1600" b="0" i="0">
                <a:solidFill>
                  <a:srgbClr val="2E2442"/>
                </a:solidFill>
                <a:effectLst/>
                <a:latin typeface="Arial"/>
                <a:cs typeface="Arial"/>
              </a:rPr>
              <a:t>relevant to a specific topic, like “Location” or “Product”.</a:t>
            </a:r>
            <a:endParaRPr lang="en-US" sz="1600">
              <a:latin typeface="Arial"/>
              <a:cs typeface="Arial"/>
            </a:endParaRPr>
          </a:p>
        </p:txBody>
      </p:sp>
    </p:spTree>
    <p:extLst>
      <p:ext uri="{BB962C8B-B14F-4D97-AF65-F5344CB8AC3E}">
        <p14:creationId xmlns:p14="http://schemas.microsoft.com/office/powerpoint/2010/main" val="5006540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[Tools] – </a:t>
            </a:r>
            <a:r>
              <a:rPr lang="en-GB"/>
              <a:t>Tabbed tools</a:t>
            </a:r>
          </a:p>
        </p:txBody>
      </p:sp>
      <p:sp>
        <p:nvSpPr>
          <p:cNvPr id="5" name="Textfeld 4">
            <a:extLst>
              <a:ext uri="{FF2B5EF4-FFF2-40B4-BE49-F238E27FC236}">
                <a16:creationId xmlns:a16="http://schemas.microsoft.com/office/drawing/2014/main" id="{FAA492D4-044A-1182-5061-FE1FDC15C11C}"/>
              </a:ext>
            </a:extLst>
          </p:cNvPr>
          <p:cNvSpPr txBox="1"/>
          <p:nvPr/>
        </p:nvSpPr>
        <p:spPr>
          <a:xfrm>
            <a:off x="5826009" y="1907981"/>
            <a:ext cx="2359141" cy="584775"/>
          </a:xfrm>
          <a:prstGeom prst="rect">
            <a:avLst/>
          </a:prstGeom>
          <a:noFill/>
        </p:spPr>
        <p:txBody>
          <a:bodyPr wrap="square" rtlCol="0">
            <a:spAutoFit/>
          </a:bodyPr>
          <a:lstStyle/>
          <a:p>
            <a:r>
              <a:rPr lang="en-US" sz="1600">
                <a:solidFill>
                  <a:srgbClr val="2E2442"/>
                </a:solidFill>
                <a:latin typeface="Arial"/>
                <a:cs typeface="Arial"/>
              </a:rPr>
              <a:t>Add different categories of tools via tabs.</a:t>
            </a:r>
            <a:endParaRPr lang="en-DE" sz="1600">
              <a:solidFill>
                <a:srgbClr val="2E2442"/>
              </a:solidFill>
              <a:latin typeface="Arial"/>
              <a:cs typeface="Arial"/>
            </a:endParaRPr>
          </a:p>
        </p:txBody>
      </p:sp>
      <p:sp>
        <p:nvSpPr>
          <p:cNvPr id="12" name="Freeform: Shape 16">
            <a:extLst>
              <a:ext uri="{FF2B5EF4-FFF2-40B4-BE49-F238E27FC236}">
                <a16:creationId xmlns:a16="http://schemas.microsoft.com/office/drawing/2014/main" id="{1E4CD6F5-C452-D451-52C6-E4B833D64F03}"/>
              </a:ext>
            </a:extLst>
          </p:cNvPr>
          <p:cNvSpPr/>
          <p:nvPr/>
        </p:nvSpPr>
        <p:spPr>
          <a:xfrm rot="1065472" flipH="1" flipV="1">
            <a:off x="9658634" y="469194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9260901" y="5063946"/>
            <a:ext cx="2558926"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Shows tools in a carousel and save space.</a:t>
            </a:r>
            <a:endParaRPr lang="en-US" sz="1600">
              <a:latin typeface="Arial"/>
              <a:cs typeface="Arial"/>
            </a:endParaRPr>
          </a:p>
        </p:txBody>
      </p:sp>
      <p:pic>
        <p:nvPicPr>
          <p:cNvPr id="2" name="Grafik 1">
            <a:extLst>
              <a:ext uri="{FF2B5EF4-FFF2-40B4-BE49-F238E27FC236}">
                <a16:creationId xmlns:a16="http://schemas.microsoft.com/office/drawing/2014/main" id="{3B330ED5-57A0-BEC2-0A6E-F4DA2B812B8E}"/>
              </a:ext>
            </a:extLst>
          </p:cNvPr>
          <p:cNvPicPr>
            <a:picLocks noChangeAspect="1"/>
          </p:cNvPicPr>
          <p:nvPr/>
        </p:nvPicPr>
        <p:blipFill>
          <a:blip r:embed="rId2"/>
          <a:stretch>
            <a:fillRect/>
          </a:stretch>
        </p:blipFill>
        <p:spPr>
          <a:xfrm>
            <a:off x="1314454" y="3018378"/>
            <a:ext cx="8212468" cy="1718889"/>
          </a:xfrm>
          <a:prstGeom prst="rect">
            <a:avLst/>
          </a:prstGeom>
        </p:spPr>
      </p:pic>
      <p:sp>
        <p:nvSpPr>
          <p:cNvPr id="6" name="Freeform: Shape 16">
            <a:extLst>
              <a:ext uri="{FF2B5EF4-FFF2-40B4-BE49-F238E27FC236}">
                <a16:creationId xmlns:a16="http://schemas.microsoft.com/office/drawing/2014/main" id="{B913D26F-D239-1252-5D65-FF5B1D69EF21}"/>
              </a:ext>
            </a:extLst>
          </p:cNvPr>
          <p:cNvSpPr/>
          <p:nvPr/>
        </p:nvSpPr>
        <p:spPr>
          <a:xfrm rot="8402529" flipV="1">
            <a:off x="6839796" y="265913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9856090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[Tools] – Tools admin</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566307" y="3882831"/>
            <a:ext cx="2443977"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Create and manage tools from a nice-looking interface.</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211285" y="349161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Freeform: Shape 16">
            <a:extLst>
              <a:ext uri="{FF2B5EF4-FFF2-40B4-BE49-F238E27FC236}">
                <a16:creationId xmlns:a16="http://schemas.microsoft.com/office/drawing/2014/main" id="{F1E61A10-81BB-4EB1-31F3-FDCF4B9B84BE}"/>
              </a:ext>
            </a:extLst>
          </p:cNvPr>
          <p:cNvSpPr/>
          <p:nvPr/>
        </p:nvSpPr>
        <p:spPr>
          <a:xfrm rot="1065472" flipH="1" flipV="1">
            <a:off x="9132589" y="243778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DED0C248-12AE-C856-AE11-A839A0C6B2E6}"/>
              </a:ext>
            </a:extLst>
          </p:cNvPr>
          <p:cNvSpPr txBox="1"/>
          <p:nvPr/>
        </p:nvSpPr>
        <p:spPr>
          <a:xfrm>
            <a:off x="9191612" y="2810151"/>
            <a:ext cx="2906045"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Segoe UI Semilight"/>
              </a:rPr>
              <a:t>Create a tools/applications directory in your </a:t>
            </a:r>
            <a:r>
              <a:rPr lang="en-US" sz="1600" err="1">
                <a:solidFill>
                  <a:srgbClr val="2E2442"/>
                </a:solidFill>
                <a:latin typeface="Arial"/>
                <a:cs typeface="Segoe UI Semilight"/>
              </a:rPr>
              <a:t>organisation</a:t>
            </a:r>
            <a:r>
              <a:rPr lang="en-US" sz="1600">
                <a:solidFill>
                  <a:srgbClr val="2E2442"/>
                </a:solidFill>
                <a:latin typeface="Arial"/>
                <a:cs typeface="Segoe UI Semilight"/>
              </a:rPr>
              <a:t>.</a:t>
            </a:r>
            <a:endParaRPr lang="en-US" sz="1600">
              <a:latin typeface="Arial"/>
              <a:cs typeface="Arial"/>
            </a:endParaRPr>
          </a:p>
        </p:txBody>
      </p:sp>
      <p:pic>
        <p:nvPicPr>
          <p:cNvPr id="7" name="Grafik 6">
            <a:extLst>
              <a:ext uri="{FF2B5EF4-FFF2-40B4-BE49-F238E27FC236}">
                <a16:creationId xmlns:a16="http://schemas.microsoft.com/office/drawing/2014/main" id="{431B4C6E-3EA8-7F56-E349-47BDC8761B59}"/>
              </a:ext>
            </a:extLst>
          </p:cNvPr>
          <p:cNvPicPr>
            <a:picLocks noChangeAspect="1"/>
          </p:cNvPicPr>
          <p:nvPr/>
        </p:nvPicPr>
        <p:blipFill>
          <a:blip r:embed="rId2"/>
          <a:stretch>
            <a:fillRect/>
          </a:stretch>
        </p:blipFill>
        <p:spPr>
          <a:xfrm>
            <a:off x="3010284" y="1479244"/>
            <a:ext cx="5997513" cy="4422461"/>
          </a:xfrm>
          <a:prstGeom prst="rect">
            <a:avLst/>
          </a:prstGeom>
        </p:spPr>
      </p:pic>
    </p:spTree>
    <p:extLst>
      <p:ext uri="{BB962C8B-B14F-4D97-AF65-F5344CB8AC3E}">
        <p14:creationId xmlns:p14="http://schemas.microsoft.com/office/powerpoint/2010/main" val="34289860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[Tools] – Tool cards</a:t>
            </a: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2090307" y="4587681"/>
            <a:ext cx="2208643"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Display tools related to a specific subject or business unit.</a:t>
            </a:r>
            <a:endParaRPr lang="en-US" sz="1600">
              <a:latin typeface="Arial"/>
              <a:cs typeface="Arial"/>
            </a:endParaRPr>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2667847" y="409486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Grafik 3">
            <a:extLst>
              <a:ext uri="{FF2B5EF4-FFF2-40B4-BE49-F238E27FC236}">
                <a16:creationId xmlns:a16="http://schemas.microsoft.com/office/drawing/2014/main" id="{ACC963AE-B0ED-A6AB-7306-CE93773E8DB0}"/>
              </a:ext>
            </a:extLst>
          </p:cNvPr>
          <p:cNvPicPr>
            <a:picLocks noChangeAspect="1"/>
          </p:cNvPicPr>
          <p:nvPr/>
        </p:nvPicPr>
        <p:blipFill>
          <a:blip r:embed="rId2"/>
          <a:stretch>
            <a:fillRect/>
          </a:stretch>
        </p:blipFill>
        <p:spPr>
          <a:xfrm>
            <a:off x="3466846" y="2278844"/>
            <a:ext cx="5499608" cy="2001166"/>
          </a:xfrm>
          <a:prstGeom prst="rect">
            <a:avLst/>
          </a:prstGeom>
        </p:spPr>
      </p:pic>
      <p:sp>
        <p:nvSpPr>
          <p:cNvPr id="12" name="Freeform: Shape 16">
            <a:extLst>
              <a:ext uri="{FF2B5EF4-FFF2-40B4-BE49-F238E27FC236}">
                <a16:creationId xmlns:a16="http://schemas.microsoft.com/office/drawing/2014/main" id="{1E4CD6F5-C452-D451-52C6-E4B833D64F03}"/>
              </a:ext>
            </a:extLst>
          </p:cNvPr>
          <p:cNvSpPr/>
          <p:nvPr/>
        </p:nvSpPr>
        <p:spPr>
          <a:xfrm rot="1065472" flipH="1" flipV="1">
            <a:off x="8986611" y="274884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9188066" y="3120846"/>
            <a:ext cx="2311784"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Dynamically display tools based on queries.</a:t>
            </a:r>
            <a:endParaRPr lang="en-US" sz="1600">
              <a:latin typeface="Arial"/>
              <a:cs typeface="Arial"/>
            </a:endParaRPr>
          </a:p>
        </p:txBody>
      </p:sp>
    </p:spTree>
    <p:extLst>
      <p:ext uri="{BB962C8B-B14F-4D97-AF65-F5344CB8AC3E}">
        <p14:creationId xmlns:p14="http://schemas.microsoft.com/office/powerpoint/2010/main" val="36144953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a:t>[Other]</a:t>
            </a:r>
            <a:r>
              <a:rPr lang="en-GB">
                <a:cs typeface="Arial"/>
              </a:rPr>
              <a:t> – </a:t>
            </a:r>
            <a:r>
              <a:rPr lang="en-GB"/>
              <a:t>Action checklist</a:t>
            </a:r>
          </a:p>
        </p:txBody>
      </p:sp>
      <p:pic>
        <p:nvPicPr>
          <p:cNvPr id="6" name="Content Placeholder 5">
            <a:extLst>
              <a:ext uri="{FF2B5EF4-FFF2-40B4-BE49-F238E27FC236}">
                <a16:creationId xmlns:a16="http://schemas.microsoft.com/office/drawing/2014/main" id="{28582813-01F8-E40D-AEED-95321B69457D}"/>
              </a:ext>
            </a:extLst>
          </p:cNvPr>
          <p:cNvPicPr>
            <a:picLocks noGrp="1" noChangeAspect="1"/>
          </p:cNvPicPr>
          <p:nvPr>
            <p:ph idx="1"/>
          </p:nvPr>
        </p:nvPicPr>
        <p:blipFill>
          <a:blip r:embed="rId2"/>
          <a:stretch>
            <a:fillRect/>
          </a:stretch>
        </p:blipFill>
        <p:spPr>
          <a:xfrm>
            <a:off x="499507" y="2319770"/>
            <a:ext cx="10515600" cy="3507070"/>
          </a:xfrm>
        </p:spPr>
      </p:pic>
      <p:sp>
        <p:nvSpPr>
          <p:cNvPr id="5" name="Textfeld 9">
            <a:extLst>
              <a:ext uri="{FF2B5EF4-FFF2-40B4-BE49-F238E27FC236}">
                <a16:creationId xmlns:a16="http://schemas.microsoft.com/office/drawing/2014/main" id="{9D3BD926-EF7E-A44D-1D47-42A8DE6A9D8F}"/>
              </a:ext>
            </a:extLst>
          </p:cNvPr>
          <p:cNvSpPr txBox="1"/>
          <p:nvPr/>
        </p:nvSpPr>
        <p:spPr>
          <a:xfrm>
            <a:off x="5704670" y="1713574"/>
            <a:ext cx="2697699" cy="1071122"/>
          </a:xfrm>
          <a:prstGeom prst="rect">
            <a:avLst/>
          </a:prstGeom>
          <a:noFill/>
        </p:spPr>
        <p:txBody>
          <a:bodyPr wrap="square" lIns="91440" tIns="45720" rIns="91440" bIns="45720" anchor="t">
            <a:spAutoFit/>
          </a:bodyPr>
          <a:lstStyle/>
          <a:p>
            <a:r>
              <a:rPr lang="en-US" sz="1600">
                <a:solidFill>
                  <a:srgbClr val="2E2442"/>
                </a:solidFill>
                <a:latin typeface="Arial"/>
                <a:cs typeface="Segoe UI Semilight"/>
              </a:rPr>
              <a:t>Create, assign, and monitor tasks for specific corporate use cases, for example, a checklist for new starters.</a:t>
            </a:r>
            <a:endParaRPr lang="en-US">
              <a:latin typeface="Arial"/>
            </a:endParaRPr>
          </a:p>
        </p:txBody>
      </p:sp>
      <p:sp>
        <p:nvSpPr>
          <p:cNvPr id="8" name="Freeform: Shape 16">
            <a:extLst>
              <a:ext uri="{FF2B5EF4-FFF2-40B4-BE49-F238E27FC236}">
                <a16:creationId xmlns:a16="http://schemas.microsoft.com/office/drawing/2014/main" id="{2EF00958-A377-B92B-CEC7-FADCE6FC85DE}"/>
              </a:ext>
            </a:extLst>
          </p:cNvPr>
          <p:cNvSpPr/>
          <p:nvPr/>
        </p:nvSpPr>
        <p:spPr>
          <a:xfrm rot="18485043" flipH="1" flipV="1">
            <a:off x="4924055" y="247897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98507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[Other] – Generic cards</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324112" y="3183353"/>
            <a:ext cx="2507073" cy="1323439"/>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information from within SharePoint using Search, Microsoft Graph, or external sources using REST API connections.</a:t>
            </a:r>
            <a:endParaRPr lang="en-US" sz="1600">
              <a:solidFill>
                <a:srgbClr val="2E2442"/>
              </a:solidFill>
              <a:latin typeface="Arial"/>
              <a:cs typeface="Arial"/>
            </a:endParaRPr>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1136629" y="276250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 name="Textfeld 3">
            <a:extLst>
              <a:ext uri="{FF2B5EF4-FFF2-40B4-BE49-F238E27FC236}">
                <a16:creationId xmlns:a16="http://schemas.microsoft.com/office/drawing/2014/main" id="{E1F25724-7143-0FBB-F3F7-3FC4417B34E5}"/>
              </a:ext>
            </a:extLst>
          </p:cNvPr>
          <p:cNvSpPr txBox="1"/>
          <p:nvPr/>
        </p:nvSpPr>
        <p:spPr>
          <a:xfrm>
            <a:off x="9791698" y="5474633"/>
            <a:ext cx="2197101"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Bring external content into your intranet. </a:t>
            </a:r>
          </a:p>
        </p:txBody>
      </p:sp>
      <p:sp>
        <p:nvSpPr>
          <p:cNvPr id="6" name="Freeform: Shape 16">
            <a:extLst>
              <a:ext uri="{FF2B5EF4-FFF2-40B4-BE49-F238E27FC236}">
                <a16:creationId xmlns:a16="http://schemas.microsoft.com/office/drawing/2014/main" id="{B27CF993-9FA9-B671-8158-F62ED921E02C}"/>
              </a:ext>
            </a:extLst>
          </p:cNvPr>
          <p:cNvSpPr/>
          <p:nvPr/>
        </p:nvSpPr>
        <p:spPr>
          <a:xfrm rot="1314003" flipH="1" flipV="1">
            <a:off x="10397122" y="507935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098" name="Picture 2" descr="Image of Microsoft roadmap displayed in a carousel in icon mode via RSS feed.">
            <a:extLst>
              <a:ext uri="{FF2B5EF4-FFF2-40B4-BE49-F238E27FC236}">
                <a16:creationId xmlns:a16="http://schemas.microsoft.com/office/drawing/2014/main" id="{3CA53397-0E70-CCE4-E2CC-7791928FF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822" y="1744560"/>
            <a:ext cx="6926059" cy="13509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of Guardian news articles  displayed in a grid in icon mode via RSS feed.">
            <a:extLst>
              <a:ext uri="{FF2B5EF4-FFF2-40B4-BE49-F238E27FC236}">
                <a16:creationId xmlns:a16="http://schemas.microsoft.com/office/drawing/2014/main" id="{98F054D9-8D31-D2A4-A894-4221A536E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989" y="3277533"/>
            <a:ext cx="5872830" cy="207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6369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[Other] – Maps</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777909" y="4617565"/>
            <a:ext cx="2403441" cy="584775"/>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Create location pages with an integrated map.</a:t>
            </a:r>
          </a:p>
        </p:txBody>
      </p:sp>
      <p:sp>
        <p:nvSpPr>
          <p:cNvPr id="8" name="Freeform: Shape 16">
            <a:extLst>
              <a:ext uri="{FF2B5EF4-FFF2-40B4-BE49-F238E27FC236}">
                <a16:creationId xmlns:a16="http://schemas.microsoft.com/office/drawing/2014/main" id="{654E3F79-499C-88A1-5B2A-F9F1D1A390F6}"/>
              </a:ext>
            </a:extLst>
          </p:cNvPr>
          <p:cNvSpPr/>
          <p:nvPr/>
        </p:nvSpPr>
        <p:spPr>
          <a:xfrm rot="20141885" flipV="1">
            <a:off x="2205317" y="420941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Grafik 1">
            <a:extLst>
              <a:ext uri="{FF2B5EF4-FFF2-40B4-BE49-F238E27FC236}">
                <a16:creationId xmlns:a16="http://schemas.microsoft.com/office/drawing/2014/main" id="{F328621E-39CE-DD1A-9CC6-2FC3B6B1F4D2}"/>
              </a:ext>
            </a:extLst>
          </p:cNvPr>
          <p:cNvPicPr>
            <a:picLocks noChangeAspect="1"/>
          </p:cNvPicPr>
          <p:nvPr/>
        </p:nvPicPr>
        <p:blipFill>
          <a:blip r:embed="rId2"/>
          <a:stretch>
            <a:fillRect/>
          </a:stretch>
        </p:blipFill>
        <p:spPr>
          <a:xfrm>
            <a:off x="3052267" y="1343887"/>
            <a:ext cx="5902152" cy="4589326"/>
          </a:xfrm>
          <a:prstGeom prst="rect">
            <a:avLst/>
          </a:prstGeom>
        </p:spPr>
      </p:pic>
      <p:sp>
        <p:nvSpPr>
          <p:cNvPr id="4" name="Textfeld 3">
            <a:extLst>
              <a:ext uri="{FF2B5EF4-FFF2-40B4-BE49-F238E27FC236}">
                <a16:creationId xmlns:a16="http://schemas.microsoft.com/office/drawing/2014/main" id="{E1F25724-7143-0FBB-F3F7-3FC4417B34E5}"/>
              </a:ext>
            </a:extLst>
          </p:cNvPr>
          <p:cNvSpPr txBox="1"/>
          <p:nvPr/>
        </p:nvSpPr>
        <p:spPr>
          <a:xfrm>
            <a:off x="8954419" y="4795182"/>
            <a:ext cx="1883714"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Interactive map for better navigation.</a:t>
            </a:r>
          </a:p>
        </p:txBody>
      </p:sp>
      <p:sp>
        <p:nvSpPr>
          <p:cNvPr id="6" name="Freeform: Shape 16">
            <a:extLst>
              <a:ext uri="{FF2B5EF4-FFF2-40B4-BE49-F238E27FC236}">
                <a16:creationId xmlns:a16="http://schemas.microsoft.com/office/drawing/2014/main" id="{B27CF993-9FA9-B671-8158-F62ED921E02C}"/>
              </a:ext>
            </a:extLst>
          </p:cNvPr>
          <p:cNvSpPr/>
          <p:nvPr/>
        </p:nvSpPr>
        <p:spPr>
          <a:xfrm rot="1314003" flipH="1" flipV="1">
            <a:off x="8878553" y="439990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15175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p:txBody>
          <a:bodyPr/>
          <a:lstStyle/>
          <a:p>
            <a:r>
              <a:rPr lang="en-GB" err="1"/>
              <a:t>Freshify</a:t>
            </a:r>
            <a:r>
              <a:rPr lang="en-GB"/>
              <a:t> with site templates</a:t>
            </a:r>
          </a:p>
        </p:txBody>
      </p:sp>
      <p:sp>
        <p:nvSpPr>
          <p:cNvPr id="3" name="Content Placeholder 2">
            <a:extLst>
              <a:ext uri="{FF2B5EF4-FFF2-40B4-BE49-F238E27FC236}">
                <a16:creationId xmlns:a16="http://schemas.microsoft.com/office/drawing/2014/main" id="{853B945A-9BE9-5BE3-DD3B-31B03FD3726C}"/>
              </a:ext>
            </a:extLst>
          </p:cNvPr>
          <p:cNvSpPr>
            <a:spLocks noGrp="1"/>
          </p:cNvSpPr>
          <p:nvPr>
            <p:ph idx="1"/>
          </p:nvPr>
        </p:nvSpPr>
        <p:spPr>
          <a:xfrm>
            <a:off x="499507" y="1253331"/>
            <a:ext cx="5733342" cy="4351338"/>
          </a:xfrm>
        </p:spPr>
        <p:txBody>
          <a:bodyPr/>
          <a:lstStyle/>
          <a:p>
            <a:r>
              <a:rPr lang="en-GB"/>
              <a:t>3 site templates as option to add additional sites to the intranet</a:t>
            </a:r>
          </a:p>
          <a:p>
            <a:pPr lvl="1"/>
            <a:r>
              <a:rPr lang="en-GB"/>
              <a:t>Fresh solution apps</a:t>
            </a:r>
          </a:p>
          <a:p>
            <a:pPr lvl="1"/>
            <a:r>
              <a:rPr lang="en-GB"/>
              <a:t>Fresh content types</a:t>
            </a:r>
          </a:p>
          <a:p>
            <a:pPr lvl="1"/>
            <a:r>
              <a:rPr lang="en-GB"/>
              <a:t>Fresh navigation and footer</a:t>
            </a:r>
          </a:p>
          <a:p>
            <a:pPr lvl="1"/>
            <a:endParaRPr lang="en-GB"/>
          </a:p>
          <a:p>
            <a:r>
              <a:rPr lang="en-GB"/>
              <a:t>Consideration</a:t>
            </a:r>
          </a:p>
          <a:p>
            <a:pPr lvl="1"/>
            <a:r>
              <a:rPr lang="en-GB"/>
              <a:t>Templates are available on the whole tenant and is available to all site owners</a:t>
            </a:r>
          </a:p>
        </p:txBody>
      </p:sp>
      <p:pic>
        <p:nvPicPr>
          <p:cNvPr id="6" name="Content Placeholder 5">
            <a:extLst>
              <a:ext uri="{FF2B5EF4-FFF2-40B4-BE49-F238E27FC236}">
                <a16:creationId xmlns:a16="http://schemas.microsoft.com/office/drawing/2014/main" id="{3EFEDB08-C1DC-B268-A96B-512871B94A7D}"/>
              </a:ext>
            </a:extLst>
          </p:cNvPr>
          <p:cNvPicPr>
            <a:picLocks noGrp="1" noChangeAspect="1"/>
          </p:cNvPicPr>
          <p:nvPr>
            <p:ph idx="4294967295"/>
          </p:nvPr>
        </p:nvPicPr>
        <p:blipFill>
          <a:blip r:embed="rId2"/>
          <a:stretch>
            <a:fillRect/>
          </a:stretch>
        </p:blipFill>
        <p:spPr>
          <a:xfrm>
            <a:off x="6096000" y="1426710"/>
            <a:ext cx="5818187" cy="2921000"/>
          </a:xfrm>
        </p:spPr>
      </p:pic>
    </p:spTree>
    <p:extLst>
      <p:ext uri="{BB962C8B-B14F-4D97-AF65-F5344CB8AC3E}">
        <p14:creationId xmlns:p14="http://schemas.microsoft.com/office/powerpoint/2010/main" val="22769432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[Other] – Page details</a:t>
            </a:r>
            <a:endParaRPr lang="en-GB"/>
          </a:p>
        </p:txBody>
      </p:sp>
      <p:sp>
        <p:nvSpPr>
          <p:cNvPr id="13" name="Textfeld 12">
            <a:extLst>
              <a:ext uri="{FF2B5EF4-FFF2-40B4-BE49-F238E27FC236}">
                <a16:creationId xmlns:a16="http://schemas.microsoft.com/office/drawing/2014/main" id="{CE65E06F-655D-AFED-86BD-477CC3F87D7A}"/>
              </a:ext>
            </a:extLst>
          </p:cNvPr>
          <p:cNvSpPr txBox="1"/>
          <p:nvPr/>
        </p:nvSpPr>
        <p:spPr>
          <a:xfrm>
            <a:off x="315214" y="4678728"/>
            <a:ext cx="2292442" cy="584775"/>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topic-related information on a page.</a:t>
            </a:r>
            <a:endParaRPr lang="en-US" sz="1600">
              <a:solidFill>
                <a:srgbClr val="2E2442"/>
              </a:solidFill>
              <a:latin typeface="Arial"/>
              <a:cs typeface="Arial"/>
            </a:endParaRPr>
          </a:p>
        </p:txBody>
      </p:sp>
      <p:pic>
        <p:nvPicPr>
          <p:cNvPr id="4" name="Grafik 3">
            <a:extLst>
              <a:ext uri="{FF2B5EF4-FFF2-40B4-BE49-F238E27FC236}">
                <a16:creationId xmlns:a16="http://schemas.microsoft.com/office/drawing/2014/main" id="{D0317557-68F3-44D6-0A2F-51E5FE0E2A25}"/>
              </a:ext>
            </a:extLst>
          </p:cNvPr>
          <p:cNvPicPr>
            <a:picLocks noChangeAspect="1"/>
          </p:cNvPicPr>
          <p:nvPr/>
        </p:nvPicPr>
        <p:blipFill>
          <a:blip r:embed="rId2"/>
          <a:stretch>
            <a:fillRect/>
          </a:stretch>
        </p:blipFill>
        <p:spPr>
          <a:xfrm>
            <a:off x="2355850" y="1265374"/>
            <a:ext cx="5902152" cy="4589326"/>
          </a:xfrm>
          <a:prstGeom prst="rect">
            <a:avLst/>
          </a:prstGeom>
        </p:spPr>
      </p:pic>
      <p:sp>
        <p:nvSpPr>
          <p:cNvPr id="8" name="Freeform: Shape 16">
            <a:extLst>
              <a:ext uri="{FF2B5EF4-FFF2-40B4-BE49-F238E27FC236}">
                <a16:creationId xmlns:a16="http://schemas.microsoft.com/office/drawing/2014/main" id="{654E3F79-499C-88A1-5B2A-F9F1D1A390F6}"/>
              </a:ext>
            </a:extLst>
          </p:cNvPr>
          <p:cNvSpPr/>
          <p:nvPr/>
        </p:nvSpPr>
        <p:spPr>
          <a:xfrm rot="20141885" flipV="1">
            <a:off x="1717195" y="425675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6" name="Content Placeholder 5">
            <a:extLst>
              <a:ext uri="{FF2B5EF4-FFF2-40B4-BE49-F238E27FC236}">
                <a16:creationId xmlns:a16="http://schemas.microsoft.com/office/drawing/2014/main" id="{FF0996F5-7F0C-C176-9540-D37CE442AED7}"/>
              </a:ext>
            </a:extLst>
          </p:cNvPr>
          <p:cNvPicPr>
            <a:picLocks noChangeAspect="1"/>
          </p:cNvPicPr>
          <p:nvPr/>
        </p:nvPicPr>
        <p:blipFill rotWithShape="1">
          <a:blip r:embed="rId3"/>
          <a:srcRect l="6913" t="13888" r="4275" b="24952"/>
          <a:stretch/>
        </p:blipFill>
        <p:spPr>
          <a:xfrm>
            <a:off x="4993244" y="2071221"/>
            <a:ext cx="5029200" cy="3168651"/>
          </a:xfrm>
          <a:prstGeom prst="rect">
            <a:avLst/>
          </a:prstGeom>
          <a:effectLst>
            <a:outerShdw blurRad="50800" dist="38100" dir="13500000" algn="br" rotWithShape="0">
              <a:prstClr val="black">
                <a:alpha val="40000"/>
              </a:prstClr>
            </a:outerShdw>
          </a:effectLst>
        </p:spPr>
      </p:pic>
      <p:sp>
        <p:nvSpPr>
          <p:cNvPr id="7" name="Textfeld 6">
            <a:extLst>
              <a:ext uri="{FF2B5EF4-FFF2-40B4-BE49-F238E27FC236}">
                <a16:creationId xmlns:a16="http://schemas.microsoft.com/office/drawing/2014/main" id="{17556824-8448-F4F4-FAD4-CACE88DC07F9}"/>
              </a:ext>
            </a:extLst>
          </p:cNvPr>
          <p:cNvSpPr txBox="1"/>
          <p:nvPr/>
        </p:nvSpPr>
        <p:spPr>
          <a:xfrm>
            <a:off x="9836150" y="5239872"/>
            <a:ext cx="2302002" cy="830997"/>
          </a:xfrm>
          <a:prstGeom prst="rect">
            <a:avLst/>
          </a:prstGeom>
          <a:noFill/>
        </p:spPr>
        <p:txBody>
          <a:bodyPr wrap="square" lIns="91440" tIns="45720" rIns="91440" bIns="45720" rtlCol="0" anchor="t">
            <a:spAutoFit/>
          </a:bodyPr>
          <a:lstStyle/>
          <a:p>
            <a:pPr algn="l"/>
            <a:r>
              <a:rPr lang="en-US" sz="1600">
                <a:solidFill>
                  <a:srgbClr val="2E2442"/>
                </a:solidFill>
                <a:latin typeface="Arial"/>
                <a:cs typeface="Arial"/>
              </a:rPr>
              <a:t>Display tags, summary, last modified date, and so on.</a:t>
            </a:r>
          </a:p>
        </p:txBody>
      </p:sp>
      <p:sp>
        <p:nvSpPr>
          <p:cNvPr id="9" name="Freeform: Shape 16">
            <a:extLst>
              <a:ext uri="{FF2B5EF4-FFF2-40B4-BE49-F238E27FC236}">
                <a16:creationId xmlns:a16="http://schemas.microsoft.com/office/drawing/2014/main" id="{6CF588BD-BB5D-A777-BEE1-C538D77FE1BB}"/>
              </a:ext>
            </a:extLst>
          </p:cNvPr>
          <p:cNvSpPr/>
          <p:nvPr/>
        </p:nvSpPr>
        <p:spPr>
          <a:xfrm rot="1314003" flipH="1" flipV="1">
            <a:off x="9939003" y="484459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2574726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a:t>[Other]</a:t>
            </a:r>
            <a:r>
              <a:rPr lang="en-GB">
                <a:cs typeface="Arial"/>
              </a:rPr>
              <a:t> – </a:t>
            </a:r>
            <a:r>
              <a:rPr lang="en-GB"/>
              <a:t>Topic explorer panel</a:t>
            </a:r>
          </a:p>
        </p:txBody>
      </p:sp>
      <p:sp>
        <p:nvSpPr>
          <p:cNvPr id="5" name="Textfeld 9">
            <a:extLst>
              <a:ext uri="{FF2B5EF4-FFF2-40B4-BE49-F238E27FC236}">
                <a16:creationId xmlns:a16="http://schemas.microsoft.com/office/drawing/2014/main" id="{9D3BD926-EF7E-A44D-1D47-42A8DE6A9D8F}"/>
              </a:ext>
            </a:extLst>
          </p:cNvPr>
          <p:cNvSpPr txBox="1"/>
          <p:nvPr/>
        </p:nvSpPr>
        <p:spPr>
          <a:xfrm>
            <a:off x="1518840" y="3947532"/>
            <a:ext cx="3057363" cy="830997"/>
          </a:xfrm>
          <a:prstGeom prst="rect">
            <a:avLst/>
          </a:prstGeom>
          <a:noFill/>
        </p:spPr>
        <p:txBody>
          <a:bodyPr wrap="square" lIns="91440" tIns="45720" rIns="91440" bIns="45720" anchor="t">
            <a:spAutoFit/>
          </a:bodyPr>
          <a:lstStyle/>
          <a:p>
            <a:r>
              <a:rPr lang="en-US" sz="1600">
                <a:solidFill>
                  <a:srgbClr val="2E2442"/>
                </a:solidFill>
                <a:latin typeface="Arial"/>
                <a:cs typeface="Segoe UI Semilight"/>
              </a:rPr>
              <a:t>Integrates with any web part that uses the Tags component such as Page details web part.</a:t>
            </a:r>
            <a:endParaRPr lang="en-US">
              <a:latin typeface="Arial"/>
            </a:endParaRPr>
          </a:p>
        </p:txBody>
      </p:sp>
      <p:pic>
        <p:nvPicPr>
          <p:cNvPr id="7" name="Picture 6" descr="Graphical user interface, text, application, website&#10;&#10;Description automatically generated">
            <a:extLst>
              <a:ext uri="{FF2B5EF4-FFF2-40B4-BE49-F238E27FC236}">
                <a16:creationId xmlns:a16="http://schemas.microsoft.com/office/drawing/2014/main" id="{B08B1862-B9D4-A906-FAD7-6509CAA2C229}"/>
              </a:ext>
            </a:extLst>
          </p:cNvPr>
          <p:cNvPicPr>
            <a:picLocks noChangeAspect="1"/>
          </p:cNvPicPr>
          <p:nvPr/>
        </p:nvPicPr>
        <p:blipFill rotWithShape="1">
          <a:blip r:embed="rId2"/>
          <a:srcRect l="55983" r="-257" b="-179"/>
          <a:stretch/>
        </p:blipFill>
        <p:spPr>
          <a:xfrm>
            <a:off x="4674919" y="1169800"/>
            <a:ext cx="3189336" cy="5555465"/>
          </a:xfrm>
          <a:prstGeom prst="rect">
            <a:avLst/>
          </a:prstGeom>
        </p:spPr>
      </p:pic>
      <p:sp>
        <p:nvSpPr>
          <p:cNvPr id="10" name="Freeform: Shape 16">
            <a:extLst>
              <a:ext uri="{FF2B5EF4-FFF2-40B4-BE49-F238E27FC236}">
                <a16:creationId xmlns:a16="http://schemas.microsoft.com/office/drawing/2014/main" id="{156E0D6D-D3E0-7AEA-8D1A-C2977C6A97BD}"/>
              </a:ext>
            </a:extLst>
          </p:cNvPr>
          <p:cNvSpPr/>
          <p:nvPr/>
        </p:nvSpPr>
        <p:spPr>
          <a:xfrm rot="20141885" flipV="1">
            <a:off x="3778889" y="356408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9">
            <a:extLst>
              <a:ext uri="{FF2B5EF4-FFF2-40B4-BE49-F238E27FC236}">
                <a16:creationId xmlns:a16="http://schemas.microsoft.com/office/drawing/2014/main" id="{E9E48AAC-AB36-5ABD-A205-A0289B68BA8F}"/>
              </a:ext>
            </a:extLst>
          </p:cNvPr>
          <p:cNvSpPr txBox="1"/>
          <p:nvPr/>
        </p:nvSpPr>
        <p:spPr>
          <a:xfrm>
            <a:off x="7864255" y="2852484"/>
            <a:ext cx="3057363" cy="584775"/>
          </a:xfrm>
          <a:prstGeom prst="rect">
            <a:avLst/>
          </a:prstGeom>
          <a:noFill/>
        </p:spPr>
        <p:txBody>
          <a:bodyPr wrap="square" lIns="91440" tIns="45720" rIns="91440" bIns="45720" anchor="t">
            <a:spAutoFit/>
          </a:bodyPr>
          <a:lstStyle/>
          <a:p>
            <a:r>
              <a:rPr lang="en-US" sz="1600" dirty="0">
                <a:solidFill>
                  <a:srgbClr val="2E2442"/>
                </a:solidFill>
                <a:latin typeface="Arial"/>
                <a:cs typeface="Segoe UI Semilight"/>
              </a:rPr>
              <a:t>Shows information and related content about a specific topic.</a:t>
            </a:r>
            <a:endParaRPr lang="en-US" dirty="0">
              <a:latin typeface="Arial"/>
            </a:endParaRPr>
          </a:p>
        </p:txBody>
      </p:sp>
      <p:sp>
        <p:nvSpPr>
          <p:cNvPr id="13" name="Freeform: Shape 16">
            <a:extLst>
              <a:ext uri="{FF2B5EF4-FFF2-40B4-BE49-F238E27FC236}">
                <a16:creationId xmlns:a16="http://schemas.microsoft.com/office/drawing/2014/main" id="{7D69F72F-03FE-2B1B-F9EA-A2F3805321C5}"/>
              </a:ext>
            </a:extLst>
          </p:cNvPr>
          <p:cNvSpPr/>
          <p:nvPr/>
        </p:nvSpPr>
        <p:spPr>
          <a:xfrm rot="1314003" flipH="1" flipV="1">
            <a:off x="7573767" y="245720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1509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p:txBody>
          <a:bodyPr/>
          <a:lstStyle/>
          <a:p>
            <a:r>
              <a:rPr lang="en-GB" dirty="0" err="1"/>
              <a:t>FreshMind</a:t>
            </a:r>
            <a:endParaRPr lang="en-US" dirty="0"/>
          </a:p>
        </p:txBody>
      </p:sp>
      <p:sp>
        <p:nvSpPr>
          <p:cNvPr id="3" name="Content Placeholder 2">
            <a:extLst>
              <a:ext uri="{FF2B5EF4-FFF2-40B4-BE49-F238E27FC236}">
                <a16:creationId xmlns:a16="http://schemas.microsoft.com/office/drawing/2014/main" id="{853B945A-9BE9-5BE3-DD3B-31B03FD3726C}"/>
              </a:ext>
            </a:extLst>
          </p:cNvPr>
          <p:cNvSpPr>
            <a:spLocks noGrp="1"/>
          </p:cNvSpPr>
          <p:nvPr>
            <p:ph idx="1"/>
          </p:nvPr>
        </p:nvSpPr>
        <p:spPr>
          <a:xfrm>
            <a:off x="499507" y="1253331"/>
            <a:ext cx="5910624" cy="4170372"/>
          </a:xfrm>
        </p:spPr>
        <p:txBody>
          <a:bodyPr vert="horz" wrap="square" lIns="91440" tIns="45720" rIns="91440" bIns="45720" rtlCol="0" anchor="t">
            <a:spAutoFit/>
          </a:bodyPr>
          <a:lstStyle/>
          <a:p>
            <a:pPr marL="0" indent="0">
              <a:buNone/>
            </a:pPr>
            <a:r>
              <a:rPr lang="en-GB" dirty="0">
                <a:ea typeface="+mn-lt"/>
                <a:cs typeface="+mn-lt"/>
              </a:rPr>
              <a:t>Introducing </a:t>
            </a:r>
            <a:r>
              <a:rPr lang="en-GB" dirty="0" err="1">
                <a:ea typeface="+mn-lt"/>
                <a:cs typeface="+mn-lt"/>
              </a:rPr>
              <a:t>FreshMind</a:t>
            </a:r>
            <a:r>
              <a:rPr lang="en-GB" dirty="0">
                <a:ea typeface="+mn-lt"/>
                <a:cs typeface="+mn-lt"/>
              </a:rPr>
              <a:t>, making generative AI work for you in your SharePoint intranet:</a:t>
            </a:r>
            <a:br>
              <a:rPr lang="en-DE" dirty="0">
                <a:ea typeface="+mn-lt"/>
                <a:cs typeface="+mn-lt"/>
              </a:rPr>
            </a:br>
            <a:endParaRPr lang="en-GB" dirty="0">
              <a:cs typeface="Arial"/>
            </a:endParaRPr>
          </a:p>
          <a:p>
            <a:pPr>
              <a:buFont typeface="Wingdings"/>
              <a:buChar char="§"/>
            </a:pPr>
            <a:r>
              <a:rPr lang="en-GB" dirty="0">
                <a:ea typeface="+mn-lt"/>
                <a:cs typeface="+mn-lt"/>
              </a:rPr>
              <a:t>AI-driven people search, </a:t>
            </a:r>
            <a:r>
              <a:rPr lang="en-DE" dirty="0">
                <a:ea typeface="+mn-lt"/>
                <a:cs typeface="+mn-lt"/>
              </a:rPr>
              <a:t>content (pages and documents)</a:t>
            </a:r>
            <a:r>
              <a:rPr lang="en-GB" dirty="0">
                <a:ea typeface="+mn-lt"/>
                <a:cs typeface="+mn-lt"/>
              </a:rPr>
              <a:t> chat and more</a:t>
            </a:r>
            <a:endParaRPr lang="en-US" dirty="0">
              <a:ea typeface="+mn-lt"/>
              <a:cs typeface="+mn-lt"/>
            </a:endParaRPr>
          </a:p>
          <a:p>
            <a:pPr>
              <a:buFont typeface="Wingdings"/>
            </a:pPr>
            <a:r>
              <a:rPr lang="en-GB" dirty="0"/>
              <a:t>Co-exists with Copilot for Microsoft 365</a:t>
            </a:r>
            <a:endParaRPr lang="en-GB" dirty="0">
              <a:cs typeface="Arial"/>
            </a:endParaRPr>
          </a:p>
          <a:p>
            <a:pPr>
              <a:buFont typeface="Wingdings"/>
            </a:pPr>
            <a:r>
              <a:rPr lang="en-GB" dirty="0"/>
              <a:t>Designed for rapid adoption </a:t>
            </a:r>
            <a:endParaRPr lang="en-GB" dirty="0">
              <a:cs typeface="Arial"/>
            </a:endParaRPr>
          </a:p>
          <a:p>
            <a:pPr>
              <a:buFont typeface="Wingdings"/>
            </a:pPr>
            <a:r>
              <a:rPr lang="en-GB" dirty="0"/>
              <a:t>Powered by Microsoft Azure OpenAI</a:t>
            </a:r>
            <a:endParaRPr lang="en-GB" dirty="0">
              <a:cs typeface="Arial"/>
            </a:endParaRPr>
          </a:p>
          <a:p>
            <a:pPr>
              <a:buFont typeface="Wingdings"/>
            </a:pPr>
            <a:r>
              <a:rPr lang="en-GB" dirty="0"/>
              <a:t>Runs securely in your M365 environment</a:t>
            </a:r>
            <a:endParaRPr lang="en-GB" dirty="0">
              <a:cs typeface="Arial"/>
            </a:endParaRPr>
          </a:p>
          <a:p>
            <a:pPr marL="0" indent="0">
              <a:buNone/>
            </a:pPr>
            <a:endParaRPr lang="en-GB" dirty="0">
              <a:cs typeface="Arial"/>
            </a:endParaRPr>
          </a:p>
        </p:txBody>
      </p:sp>
      <p:pic>
        <p:nvPicPr>
          <p:cNvPr id="8" name="Picture 7" descr="A screenshot of a computer&#10;&#10;Description automatically generated">
            <a:extLst>
              <a:ext uri="{FF2B5EF4-FFF2-40B4-BE49-F238E27FC236}">
                <a16:creationId xmlns:a16="http://schemas.microsoft.com/office/drawing/2014/main" id="{5A335759-D43D-68A4-1842-48697002EDEB}"/>
              </a:ext>
            </a:extLst>
          </p:cNvPr>
          <p:cNvPicPr>
            <a:picLocks noChangeAspect="1"/>
          </p:cNvPicPr>
          <p:nvPr/>
        </p:nvPicPr>
        <p:blipFill>
          <a:blip r:embed="rId2"/>
          <a:stretch>
            <a:fillRect/>
          </a:stretch>
        </p:blipFill>
        <p:spPr>
          <a:xfrm>
            <a:off x="6676199" y="1253331"/>
            <a:ext cx="5310187" cy="4980121"/>
          </a:xfrm>
          <a:prstGeom prst="rect">
            <a:avLst/>
          </a:prstGeom>
        </p:spPr>
      </p:pic>
    </p:spTree>
    <p:extLst>
      <p:ext uri="{BB962C8B-B14F-4D97-AF65-F5344CB8AC3E}">
        <p14:creationId xmlns:p14="http://schemas.microsoft.com/office/powerpoint/2010/main" val="8398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D47491-2325-D6B3-6C40-06CE848C720F}"/>
              </a:ext>
            </a:extLst>
          </p:cNvPr>
          <p:cNvSpPr/>
          <p:nvPr/>
        </p:nvSpPr>
        <p:spPr>
          <a:xfrm>
            <a:off x="0" y="6284380"/>
            <a:ext cx="1653309" cy="440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BC13BE3-B9DF-7694-5826-84E5C73AAB14}"/>
              </a:ext>
            </a:extLst>
          </p:cNvPr>
          <p:cNvSpPr>
            <a:spLocks noGrp="1"/>
          </p:cNvSpPr>
          <p:nvPr>
            <p:ph type="title"/>
          </p:nvPr>
        </p:nvSpPr>
        <p:spPr/>
        <p:txBody>
          <a:bodyPr/>
          <a:lstStyle/>
          <a:p>
            <a:r>
              <a:rPr lang="en-GB" err="1">
                <a:latin typeface="Arial"/>
                <a:cs typeface="Arial"/>
              </a:rPr>
              <a:t>FreshMind</a:t>
            </a:r>
            <a:r>
              <a:rPr lang="en-GB">
                <a:latin typeface="Arial"/>
                <a:cs typeface="Arial"/>
              </a:rPr>
              <a:t> – AI infusion into your intranet use cases </a:t>
            </a:r>
            <a:endParaRPr lang="en-GB"/>
          </a:p>
        </p:txBody>
      </p:sp>
      <p:sp>
        <p:nvSpPr>
          <p:cNvPr id="6" name="Rectangle 5">
            <a:extLst>
              <a:ext uri="{FF2B5EF4-FFF2-40B4-BE49-F238E27FC236}">
                <a16:creationId xmlns:a16="http://schemas.microsoft.com/office/drawing/2014/main" id="{94EDF660-473F-882E-6FCF-0BD265178600}"/>
              </a:ext>
            </a:extLst>
          </p:cNvPr>
          <p:cNvSpPr/>
          <p:nvPr/>
        </p:nvSpPr>
        <p:spPr>
          <a:xfrm>
            <a:off x="933232" y="1410878"/>
            <a:ext cx="10257979" cy="440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srgbClr val="FFFFFF"/>
                </a:solidFill>
                <a:effectLst/>
                <a:uLnTx/>
                <a:uFillTx/>
                <a:latin typeface="Arial" panose="020B0604020202020204"/>
                <a:ea typeface="+mn-lt"/>
                <a:cs typeface="Arial" panose="020B0604020202020204"/>
              </a:rPr>
              <a:t>FreshMind</a:t>
            </a:r>
            <a:endParaRPr kumimoji="0" lang="en-US" sz="1800"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77E47D5-ED11-B4EE-E93E-0334B6264D2D}"/>
              </a:ext>
            </a:extLst>
          </p:cNvPr>
          <p:cNvSpPr/>
          <p:nvPr/>
        </p:nvSpPr>
        <p:spPr>
          <a:xfrm>
            <a:off x="3191910" y="5043821"/>
            <a:ext cx="1555583" cy="141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E2441"/>
                </a:solidFill>
                <a:effectLst/>
                <a:uLnTx/>
                <a:uFillTx/>
                <a:latin typeface="Arial" panose="020B0604020202020204"/>
                <a:ea typeface="+mn-lt"/>
                <a:cs typeface="Arial" panose="020B0604020202020204"/>
              </a:rPr>
              <a:t>AI-driven </a:t>
            </a:r>
            <a:r>
              <a:rPr kumimoji="0" lang="en-DE" sz="1600" b="1" i="0" u="none" strike="noStrike" kern="1200" cap="none" spc="0" normalizeH="0" baseline="0" noProof="0" dirty="0">
                <a:ln>
                  <a:noFill/>
                </a:ln>
                <a:solidFill>
                  <a:srgbClr val="2E2441"/>
                </a:solidFill>
                <a:effectLst/>
                <a:uLnTx/>
                <a:uFillTx/>
                <a:latin typeface="Arial" panose="020B0604020202020204"/>
                <a:ea typeface="+mn-lt"/>
                <a:cs typeface="Arial" panose="020B0604020202020204"/>
              </a:rPr>
              <a:t>content chat</a:t>
            </a:r>
            <a:r>
              <a:rPr kumimoji="0" lang="en-GB" sz="1600" b="1" i="0" u="none" strike="noStrike" kern="1200" cap="none" spc="0" normalizeH="0" baseline="0" noProof="0" dirty="0">
                <a:ln>
                  <a:noFill/>
                </a:ln>
                <a:solidFill>
                  <a:srgbClr val="2E2441"/>
                </a:solidFill>
                <a:effectLst/>
                <a:uLnTx/>
                <a:uFillTx/>
                <a:latin typeface="Arial" panose="020B0604020202020204"/>
                <a:ea typeface="+mn-lt"/>
                <a:cs typeface="Arial" panose="020B0604020202020204"/>
              </a:rPr>
              <a:t> </a:t>
            </a:r>
            <a:r>
              <a:rPr kumimoji="0" lang="en-DE" sz="800" b="0" i="0" u="none" strike="noStrike" kern="1200" cap="none" spc="0" normalizeH="0" baseline="0" noProof="0" dirty="0">
                <a:ln>
                  <a:noFill/>
                </a:ln>
                <a:solidFill>
                  <a:srgbClr val="2E2441"/>
                </a:solidFill>
                <a:effectLst/>
                <a:uLnTx/>
                <a:uFillTx/>
                <a:latin typeface="Arial" panose="020B0604020202020204"/>
                <a:ea typeface="+mn-lt"/>
                <a:cs typeface="Arial" panose="020B0604020202020204"/>
              </a:rPr>
              <a:t>(people, documents, and pages)</a:t>
            </a:r>
            <a:endParaRPr kumimoji="0" lang="en-US" sz="800" b="0" i="0" u="none" strike="noStrike" kern="1200" cap="none" spc="0" normalizeH="0" baseline="0" noProof="0" dirty="0">
              <a:ln>
                <a:noFill/>
              </a:ln>
              <a:solidFill>
                <a:srgbClr val="2E2441"/>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23D07D31-2B2B-B12C-109F-7F509EFA4E7F}"/>
              </a:ext>
            </a:extLst>
          </p:cNvPr>
          <p:cNvSpPr/>
          <p:nvPr/>
        </p:nvSpPr>
        <p:spPr>
          <a:xfrm>
            <a:off x="4802839" y="5043821"/>
            <a:ext cx="1555584" cy="14161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err="1">
                <a:ln>
                  <a:noFill/>
                </a:ln>
                <a:solidFill>
                  <a:srgbClr val="2E2441"/>
                </a:solidFill>
                <a:effectLst/>
                <a:uLnTx/>
                <a:uFillTx/>
                <a:latin typeface="Arial" panose="020B0604020202020204"/>
                <a:ea typeface="+mn-lt"/>
                <a:cs typeface="Arial" panose="020B0604020202020204"/>
              </a:rPr>
              <a:t>QnA</a:t>
            </a:r>
            <a:r>
              <a:rPr kumimoji="0" lang="en-DE" sz="1600" b="1" i="0" u="none" strike="noStrike" kern="1200" cap="none" spc="0" normalizeH="0" baseline="0" noProof="0" dirty="0">
                <a:ln>
                  <a:noFill/>
                </a:ln>
                <a:solidFill>
                  <a:srgbClr val="2E2441"/>
                </a:solidFill>
                <a:effectLst/>
                <a:uLnTx/>
                <a:uFillTx/>
                <a:latin typeface="Arial" panose="020B0604020202020204"/>
                <a:ea typeface="+mn-lt"/>
                <a:cs typeface="Arial" panose="020B0604020202020204"/>
              </a:rPr>
              <a:t> bot in Viva Connections</a:t>
            </a:r>
            <a:endParaRPr kumimoji="0" lang="en-US" sz="1400" b="0" i="0" u="none" strike="noStrike" kern="1200" cap="none" spc="0" normalizeH="0" baseline="0" noProof="0" dirty="0">
              <a:ln>
                <a:noFill/>
              </a:ln>
              <a:solidFill>
                <a:srgbClr val="2E2441"/>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44E7DC32-3693-E268-2BA0-1E92EA146A0D}"/>
              </a:ext>
            </a:extLst>
          </p:cNvPr>
          <p:cNvSpPr/>
          <p:nvPr/>
        </p:nvSpPr>
        <p:spPr>
          <a:xfrm>
            <a:off x="3191910" y="3496656"/>
            <a:ext cx="1555582" cy="14328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a:ln>
                  <a:noFill/>
                </a:ln>
                <a:solidFill>
                  <a:srgbClr val="2E2441"/>
                </a:solidFill>
                <a:effectLst/>
                <a:uLnTx/>
                <a:uFillTx/>
                <a:latin typeface="Arial" panose="020B0604020202020204"/>
                <a:ea typeface="+mn-ea"/>
                <a:cs typeface="Arial"/>
              </a:rPr>
              <a:t>AI-powered bulk update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800" b="0" i="0" u="none" strike="noStrike" kern="1200" cap="none" spc="0" normalizeH="0" baseline="0" noProof="0" dirty="0">
                <a:ln>
                  <a:noFill/>
                </a:ln>
                <a:solidFill>
                  <a:srgbClr val="2E2441"/>
                </a:solidFill>
                <a:effectLst/>
                <a:uLnTx/>
                <a:uFillTx/>
                <a:latin typeface="Arial" panose="020B0604020202020204"/>
                <a:ea typeface="+mn-ea"/>
                <a:cs typeface="Arial"/>
              </a:rPr>
              <a:t>(metadata and descriptions)</a:t>
            </a:r>
            <a:endParaRPr kumimoji="0" lang="en-GB" sz="800" b="0" i="0" u="none" strike="noStrike" kern="1200" cap="none" spc="0" normalizeH="0" baseline="0" noProof="0" dirty="0">
              <a:ln>
                <a:noFill/>
              </a:ln>
              <a:solidFill>
                <a:srgbClr val="2E2441"/>
              </a:solidFill>
              <a:effectLst/>
              <a:uLnTx/>
              <a:uFillTx/>
              <a:latin typeface="Arial" panose="020B0604020202020204"/>
              <a:ea typeface="+mn-ea"/>
              <a:cs typeface="Arial"/>
            </a:endParaRPr>
          </a:p>
        </p:txBody>
      </p:sp>
      <p:sp>
        <p:nvSpPr>
          <p:cNvPr id="12" name="Rectangle 11">
            <a:extLst>
              <a:ext uri="{FF2B5EF4-FFF2-40B4-BE49-F238E27FC236}">
                <a16:creationId xmlns:a16="http://schemas.microsoft.com/office/drawing/2014/main" id="{A1F308FF-CCDD-5357-8015-031CC9574DFC}"/>
              </a:ext>
            </a:extLst>
          </p:cNvPr>
          <p:cNvSpPr/>
          <p:nvPr/>
        </p:nvSpPr>
        <p:spPr>
          <a:xfrm>
            <a:off x="3194849" y="1957165"/>
            <a:ext cx="1552643" cy="14380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E2441"/>
                </a:solidFill>
                <a:effectLst/>
                <a:uLnTx/>
                <a:uFillTx/>
                <a:latin typeface="Arial" panose="020B0604020202020204"/>
                <a:ea typeface="+mn-ea"/>
                <a:cs typeface="Arial"/>
              </a:rPr>
              <a:t>Content creation assistance</a:t>
            </a:r>
            <a:endParaRPr kumimoji="0" lang="en-US" sz="1600" b="1" i="0" u="none" strike="noStrike" kern="1200" cap="none" spc="0" normalizeH="0" baseline="0" noProof="0" dirty="0">
              <a:ln>
                <a:noFill/>
              </a:ln>
              <a:solidFill>
                <a:srgbClr val="2E2441"/>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E2441"/>
                </a:solidFill>
                <a:effectLst/>
                <a:uLnTx/>
                <a:uFillTx/>
                <a:latin typeface="Arial" panose="020B0604020202020204"/>
                <a:ea typeface="+mn-ea"/>
                <a:cs typeface="Arial"/>
              </a:rPr>
              <a:t>(Title, description, and keywork suggestion; translation &amp; thumbnail generation)</a:t>
            </a:r>
            <a:endParaRPr kumimoji="0" lang="en-US" sz="800" b="0" i="0" u="none" strike="noStrike" kern="1200" cap="none" spc="0" normalizeH="0" baseline="0" noProof="0" dirty="0">
              <a:ln>
                <a:noFill/>
              </a:ln>
              <a:solidFill>
                <a:srgbClr val="2E2441"/>
              </a:solidFill>
              <a:effectLst/>
              <a:uLnTx/>
              <a:uFillTx/>
              <a:latin typeface="Arial" panose="020B0604020202020204"/>
              <a:ea typeface="+mn-ea"/>
              <a:cs typeface="Arial"/>
            </a:endParaRPr>
          </a:p>
        </p:txBody>
      </p:sp>
      <p:sp>
        <p:nvSpPr>
          <p:cNvPr id="13" name="Rectangle 12">
            <a:extLst>
              <a:ext uri="{FF2B5EF4-FFF2-40B4-BE49-F238E27FC236}">
                <a16:creationId xmlns:a16="http://schemas.microsoft.com/office/drawing/2014/main" id="{EB26E1A2-12FB-1EF8-4B2F-D6CC87948376}"/>
              </a:ext>
            </a:extLst>
          </p:cNvPr>
          <p:cNvSpPr/>
          <p:nvPr/>
        </p:nvSpPr>
        <p:spPr>
          <a:xfrm>
            <a:off x="6413769" y="5043821"/>
            <a:ext cx="1555584" cy="1434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a:ln>
                  <a:noFill/>
                </a:ln>
                <a:solidFill>
                  <a:srgbClr val="2E2441"/>
                </a:solidFill>
                <a:effectLst/>
                <a:uLnTx/>
                <a:uFillTx/>
                <a:latin typeface="Arial" panose="020B0604020202020204"/>
                <a:ea typeface="+mn-ea"/>
                <a:cs typeface="Arial"/>
              </a:rPr>
              <a:t>Content chat based on scoped content</a:t>
            </a:r>
            <a:endParaRPr kumimoji="0" lang="en-GB" sz="600" b="1" i="0" u="none" strike="noStrike" kern="1200" cap="none" spc="0" normalizeH="0" baseline="0" noProof="0" dirty="0">
              <a:ln>
                <a:noFill/>
              </a:ln>
              <a:solidFill>
                <a:srgbClr val="2E2441"/>
              </a:solidFill>
              <a:effectLst/>
              <a:uLnTx/>
              <a:uFillTx/>
              <a:latin typeface="Arial" panose="020B0604020202020204"/>
              <a:ea typeface="+mn-ea"/>
              <a:cs typeface="Arial"/>
            </a:endParaRPr>
          </a:p>
        </p:txBody>
      </p:sp>
      <p:sp>
        <p:nvSpPr>
          <p:cNvPr id="4" name="Rectangle 3">
            <a:extLst>
              <a:ext uri="{FF2B5EF4-FFF2-40B4-BE49-F238E27FC236}">
                <a16:creationId xmlns:a16="http://schemas.microsoft.com/office/drawing/2014/main" id="{D8F4D33A-2D19-08EF-68E1-B261F24C3DB8}"/>
              </a:ext>
            </a:extLst>
          </p:cNvPr>
          <p:cNvSpPr/>
          <p:nvPr/>
        </p:nvSpPr>
        <p:spPr>
          <a:xfrm>
            <a:off x="9635629" y="5025601"/>
            <a:ext cx="1555584" cy="14525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a:ln>
                  <a:noFill/>
                </a:ln>
                <a:solidFill>
                  <a:srgbClr val="2E2441"/>
                </a:solidFill>
                <a:effectLst/>
                <a:uLnTx/>
                <a:uFillTx/>
                <a:latin typeface="Arial" panose="020B0604020202020204"/>
                <a:ea typeface="+mn-ea"/>
                <a:cs typeface="Arial"/>
              </a:rPr>
              <a:t>Content chat that respects user permissions </a:t>
            </a:r>
            <a:r>
              <a:rPr kumimoji="0" lang="en-DE" sz="800" b="0" i="0" u="none" strike="noStrike" kern="1200" cap="none" spc="0" normalizeH="0" baseline="0" noProof="0" dirty="0">
                <a:ln>
                  <a:noFill/>
                </a:ln>
                <a:solidFill>
                  <a:srgbClr val="2E2441"/>
                </a:solidFill>
                <a:effectLst/>
                <a:uLnTx/>
                <a:uFillTx/>
                <a:latin typeface="Arial" panose="020B0604020202020204"/>
                <a:ea typeface="+mn-ea"/>
                <a:cs typeface="Arial"/>
              </a:rPr>
              <a:t>(security trimming and audience targeting)</a:t>
            </a:r>
            <a:endParaRPr kumimoji="0" lang="en-GB" sz="800" b="0" i="0" u="none" strike="noStrike" kern="1200" cap="none" spc="0" normalizeH="0" baseline="0" noProof="0" dirty="0">
              <a:ln>
                <a:noFill/>
              </a:ln>
              <a:solidFill>
                <a:srgbClr val="2E2441"/>
              </a:solidFill>
              <a:effectLst/>
              <a:uLnTx/>
              <a:uFillTx/>
              <a:latin typeface="Arial" panose="020B0604020202020204"/>
              <a:ea typeface="+mn-ea"/>
              <a:cs typeface="Arial"/>
            </a:endParaRPr>
          </a:p>
        </p:txBody>
      </p:sp>
      <p:sp>
        <p:nvSpPr>
          <p:cNvPr id="5" name="Rectangle 4">
            <a:extLst>
              <a:ext uri="{FF2B5EF4-FFF2-40B4-BE49-F238E27FC236}">
                <a16:creationId xmlns:a16="http://schemas.microsoft.com/office/drawing/2014/main" id="{E6D71C77-3D00-FF3E-17FB-132E4CE4E6F8}"/>
              </a:ext>
            </a:extLst>
          </p:cNvPr>
          <p:cNvSpPr/>
          <p:nvPr/>
        </p:nvSpPr>
        <p:spPr>
          <a:xfrm>
            <a:off x="8024699" y="5025601"/>
            <a:ext cx="1555584" cy="1434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600" b="1" i="0" u="none" strike="noStrike" kern="1200" cap="none" spc="0" normalizeH="0" baseline="0" noProof="0" dirty="0">
                <a:ln>
                  <a:noFill/>
                </a:ln>
                <a:solidFill>
                  <a:srgbClr val="2E2441"/>
                </a:solidFill>
                <a:effectLst/>
                <a:uLnTx/>
                <a:uFillTx/>
                <a:latin typeface="Arial" panose="020B0604020202020204"/>
                <a:ea typeface="+mn-ea"/>
                <a:cs typeface="Arial"/>
              </a:rPr>
              <a:t>AI-driven content chat available from a search box</a:t>
            </a:r>
            <a:endParaRPr kumimoji="0" lang="en-GB" sz="1600" b="1" i="0" u="none" strike="noStrike" kern="1200" cap="none" spc="0" normalizeH="0" baseline="0" noProof="0" dirty="0">
              <a:ln>
                <a:noFill/>
              </a:ln>
              <a:solidFill>
                <a:srgbClr val="2E2441"/>
              </a:solidFill>
              <a:effectLst/>
              <a:uLnTx/>
              <a:uFillTx/>
              <a:latin typeface="Arial" panose="020B0604020202020204"/>
              <a:ea typeface="+mn-ea"/>
              <a:cs typeface="Arial"/>
            </a:endParaRPr>
          </a:p>
        </p:txBody>
      </p:sp>
      <p:sp>
        <p:nvSpPr>
          <p:cNvPr id="9" name="Snip Single Corner of Rectangle 61">
            <a:extLst>
              <a:ext uri="{FF2B5EF4-FFF2-40B4-BE49-F238E27FC236}">
                <a16:creationId xmlns:a16="http://schemas.microsoft.com/office/drawing/2014/main" id="{493C913F-A77C-9990-7A06-2067C68F4179}"/>
              </a:ext>
            </a:extLst>
          </p:cNvPr>
          <p:cNvSpPr/>
          <p:nvPr/>
        </p:nvSpPr>
        <p:spPr>
          <a:xfrm rot="10800000" flipV="1">
            <a:off x="933234" y="5025601"/>
            <a:ext cx="2126994" cy="1438095"/>
          </a:xfrm>
          <a:prstGeom prst="snip1Rect">
            <a:avLst>
              <a:gd name="adj" fmla="val 0"/>
            </a:avLst>
          </a:prstGeom>
          <a:solidFill>
            <a:srgbClr val="6CD39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1248" rtl="0" eaLnBrk="1" fontAlgn="auto" latinLnBrk="0" hangingPunct="1">
              <a:lnSpc>
                <a:spcPct val="100000"/>
              </a:lnSpc>
              <a:spcBef>
                <a:spcPts val="0"/>
              </a:spcBef>
              <a:spcAft>
                <a:spcPts val="600"/>
              </a:spcAft>
              <a:buClrTx/>
              <a:buSzTx/>
              <a:buFontTx/>
              <a:buNone/>
              <a:tabLst/>
              <a:defRPr/>
            </a:pPr>
            <a:r>
              <a:rPr kumimoji="0" lang="en-DE" sz="2000" b="1" i="0" u="none" strike="noStrike" kern="1200" cap="none" spc="0" normalizeH="0" baseline="0" noProof="0" dirty="0">
                <a:ln>
                  <a:noFill/>
                </a:ln>
                <a:solidFill>
                  <a:srgbClr val="FFFFFF"/>
                </a:solidFill>
                <a:effectLst/>
                <a:uLnTx/>
                <a:uFillTx/>
                <a:latin typeface="Arial" panose="020B0604020202020204"/>
                <a:ea typeface="+mn-ea"/>
                <a:cs typeface="Arial"/>
              </a:rPr>
              <a:t>Finding information</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14" name="Snip Single Corner of Rectangle 61">
            <a:extLst>
              <a:ext uri="{FF2B5EF4-FFF2-40B4-BE49-F238E27FC236}">
                <a16:creationId xmlns:a16="http://schemas.microsoft.com/office/drawing/2014/main" id="{C723EB15-7C8B-83FA-2F17-45695A462153}"/>
              </a:ext>
            </a:extLst>
          </p:cNvPr>
          <p:cNvSpPr/>
          <p:nvPr/>
        </p:nvSpPr>
        <p:spPr>
          <a:xfrm rot="10800000" flipV="1">
            <a:off x="933234" y="3491383"/>
            <a:ext cx="2126994" cy="1438095"/>
          </a:xfrm>
          <a:prstGeom prst="snip1Rect">
            <a:avLst>
              <a:gd name="adj" fmla="val 0"/>
            </a:avLst>
          </a:prstGeom>
          <a:solidFill>
            <a:srgbClr val="527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2000" b="1" i="0" u="none" strike="noStrike" kern="1200" cap="none" spc="0" normalizeH="0" baseline="0" noProof="0" dirty="0">
                <a:ln>
                  <a:noFill/>
                </a:ln>
                <a:solidFill>
                  <a:srgbClr val="FFFFFF"/>
                </a:solidFill>
                <a:effectLst/>
                <a:uLnTx/>
                <a:uFillTx/>
                <a:latin typeface="Arial" panose="020B0604020202020204"/>
                <a:ea typeface="+mn-ea"/>
                <a:cs typeface="+mn-cs"/>
              </a:rPr>
              <a:t>Content management</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Snip Single Corner of Rectangle 61">
            <a:extLst>
              <a:ext uri="{FF2B5EF4-FFF2-40B4-BE49-F238E27FC236}">
                <a16:creationId xmlns:a16="http://schemas.microsoft.com/office/drawing/2014/main" id="{3A4BBD32-3BAD-35D8-2745-2B9EBBD1AF9A}"/>
              </a:ext>
            </a:extLst>
          </p:cNvPr>
          <p:cNvSpPr/>
          <p:nvPr/>
        </p:nvSpPr>
        <p:spPr>
          <a:xfrm rot="10800000" flipV="1">
            <a:off x="933233" y="1957165"/>
            <a:ext cx="2126994" cy="1438095"/>
          </a:xfrm>
          <a:prstGeom prst="snip1Rect">
            <a:avLst>
              <a:gd name="adj" fmla="val 0"/>
            </a:avLst>
          </a:prstGeom>
          <a:solidFill>
            <a:srgbClr val="E8922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1248" rtl="0" eaLnBrk="1" fontAlgn="auto" latinLnBrk="0" hangingPunct="1">
              <a:lnSpc>
                <a:spcPct val="100000"/>
              </a:lnSpc>
              <a:spcBef>
                <a:spcPts val="0"/>
              </a:spcBef>
              <a:spcAft>
                <a:spcPts val="600"/>
              </a:spcAft>
              <a:buClrTx/>
              <a:buSzTx/>
              <a:buFontTx/>
              <a:buNone/>
              <a:tabLst/>
              <a:defRPr/>
            </a:pPr>
            <a:r>
              <a:rPr kumimoji="0" lang="en-DE" sz="2000" b="1" i="0" u="none" strike="noStrike" kern="1200" cap="none" spc="0" normalizeH="0" baseline="0" noProof="0" dirty="0">
                <a:ln>
                  <a:noFill/>
                </a:ln>
                <a:solidFill>
                  <a:srgbClr val="FFFFFF"/>
                </a:solidFill>
                <a:effectLst/>
                <a:uLnTx/>
                <a:uFillTx/>
                <a:latin typeface="Arial" panose="020B0604020202020204"/>
                <a:ea typeface="+mn-ea"/>
                <a:cs typeface="Arial"/>
              </a:rPr>
              <a:t>Content </a:t>
            </a:r>
          </a:p>
          <a:p>
            <a:pPr marL="0" marR="0" lvl="0" indent="0" algn="ctr" defTabSz="841248" rtl="0" eaLnBrk="1" fontAlgn="auto" latinLnBrk="0" hangingPunct="1">
              <a:lnSpc>
                <a:spcPct val="100000"/>
              </a:lnSpc>
              <a:spcBef>
                <a:spcPts val="0"/>
              </a:spcBef>
              <a:spcAft>
                <a:spcPts val="600"/>
              </a:spcAft>
              <a:buClrTx/>
              <a:buSzTx/>
              <a:buFontTx/>
              <a:buNone/>
              <a:tabLst/>
              <a:defRPr/>
            </a:pPr>
            <a:r>
              <a:rPr kumimoji="0" lang="en-DE" sz="2000" b="1" i="0" u="none" strike="noStrike" kern="1200" cap="none" spc="0" normalizeH="0" baseline="0" noProof="0" dirty="0">
                <a:ln>
                  <a:noFill/>
                </a:ln>
                <a:solidFill>
                  <a:srgbClr val="FFFFFF"/>
                </a:solidFill>
                <a:effectLst/>
                <a:uLnTx/>
                <a:uFillTx/>
                <a:latin typeface="Arial" panose="020B0604020202020204"/>
                <a:ea typeface="+mn-ea"/>
                <a:cs typeface="Arial"/>
              </a:rPr>
              <a:t>editor</a:t>
            </a:r>
            <a:endParaRPr kumimoji="0" lang="en-US" sz="2000" b="1"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Tree>
    <p:extLst>
      <p:ext uri="{BB962C8B-B14F-4D97-AF65-F5344CB8AC3E}">
        <p14:creationId xmlns:p14="http://schemas.microsoft.com/office/powerpoint/2010/main" val="520842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p:txBody>
          <a:bodyPr/>
          <a:lstStyle/>
          <a:p>
            <a:r>
              <a:rPr lang="en-GB"/>
              <a:t>Provisioning</a:t>
            </a:r>
          </a:p>
        </p:txBody>
      </p:sp>
      <p:sp>
        <p:nvSpPr>
          <p:cNvPr id="3" name="Content Placeholder 2">
            <a:extLst>
              <a:ext uri="{FF2B5EF4-FFF2-40B4-BE49-F238E27FC236}">
                <a16:creationId xmlns:a16="http://schemas.microsoft.com/office/drawing/2014/main" id="{853B945A-9BE9-5BE3-DD3B-31B03FD3726C}"/>
              </a:ext>
            </a:extLst>
          </p:cNvPr>
          <p:cNvSpPr>
            <a:spLocks noGrp="1"/>
          </p:cNvSpPr>
          <p:nvPr>
            <p:ph idx="1"/>
          </p:nvPr>
        </p:nvSpPr>
        <p:spPr>
          <a:xfrm>
            <a:off x="499507" y="1253331"/>
            <a:ext cx="5147231" cy="1797928"/>
          </a:xfrm>
        </p:spPr>
        <p:txBody>
          <a:bodyPr vert="horz" wrap="square" lIns="91440" tIns="45720" rIns="91440" bIns="45720" rtlCol="0" anchor="t">
            <a:spAutoFit/>
          </a:bodyPr>
          <a:lstStyle/>
          <a:p>
            <a:pPr marL="0" indent="0">
              <a:buNone/>
            </a:pPr>
            <a:r>
              <a:rPr lang="en-GB" dirty="0"/>
              <a:t>The provisioning module enables clients to create new sites and pages following the initial intranet implementation.</a:t>
            </a:r>
          </a:p>
          <a:p>
            <a:pPr marL="0" indent="0">
              <a:buNone/>
            </a:pPr>
            <a:r>
              <a:rPr lang="en-GB" dirty="0"/>
              <a:t>Configuration is available for approvers, default owners, members, and so on.</a:t>
            </a:r>
            <a:endParaRPr lang="en-GB" dirty="0">
              <a:cs typeface="Arial" panose="020B0604020202020204"/>
            </a:endParaRPr>
          </a:p>
        </p:txBody>
      </p:sp>
      <p:pic>
        <p:nvPicPr>
          <p:cNvPr id="6" name="Content Placeholder 5">
            <a:extLst>
              <a:ext uri="{FF2B5EF4-FFF2-40B4-BE49-F238E27FC236}">
                <a16:creationId xmlns:a16="http://schemas.microsoft.com/office/drawing/2014/main" id="{7A5DC237-FF32-929F-C72E-289C296EF493}"/>
              </a:ext>
            </a:extLst>
          </p:cNvPr>
          <p:cNvPicPr>
            <a:picLocks noGrp="1" noChangeAspect="1"/>
          </p:cNvPicPr>
          <p:nvPr>
            <p:ph idx="4294967295"/>
          </p:nvPr>
        </p:nvPicPr>
        <p:blipFill>
          <a:blip r:embed="rId2"/>
          <a:stretch>
            <a:fillRect/>
          </a:stretch>
        </p:blipFill>
        <p:spPr>
          <a:xfrm>
            <a:off x="5394811" y="2040812"/>
            <a:ext cx="6545262" cy="3783013"/>
          </a:xfrm>
        </p:spPr>
      </p:pic>
    </p:spTree>
    <p:extLst>
      <p:ext uri="{BB962C8B-B14F-4D97-AF65-F5344CB8AC3E}">
        <p14:creationId xmlns:p14="http://schemas.microsoft.com/office/powerpoint/2010/main" val="81978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8B13-25BE-5A25-B6A0-E2005153F660}"/>
              </a:ext>
            </a:extLst>
          </p:cNvPr>
          <p:cNvSpPr>
            <a:spLocks noGrp="1"/>
          </p:cNvSpPr>
          <p:nvPr>
            <p:ph type="title"/>
          </p:nvPr>
        </p:nvSpPr>
        <p:spPr/>
        <p:txBody>
          <a:bodyPr/>
          <a:lstStyle/>
          <a:p>
            <a:r>
              <a:rPr lang="en-GB">
                <a:cs typeface="Arial"/>
              </a:rPr>
              <a:t>Search</a:t>
            </a:r>
            <a:endParaRPr lang="en-GB"/>
          </a:p>
        </p:txBody>
      </p:sp>
      <p:pic>
        <p:nvPicPr>
          <p:cNvPr id="6" name="Content Placeholder 5" descr="A screenshot of a computer&#10;&#10;Description automatically generated">
            <a:extLst>
              <a:ext uri="{FF2B5EF4-FFF2-40B4-BE49-F238E27FC236}">
                <a16:creationId xmlns:a16="http://schemas.microsoft.com/office/drawing/2014/main" id="{870A8B63-15BD-8DD8-C9F7-A955515EA996}"/>
              </a:ext>
            </a:extLst>
          </p:cNvPr>
          <p:cNvPicPr>
            <a:picLocks noGrp="1" noChangeAspect="1"/>
          </p:cNvPicPr>
          <p:nvPr>
            <p:ph idx="1"/>
          </p:nvPr>
        </p:nvPicPr>
        <p:blipFill>
          <a:blip r:embed="rId2"/>
          <a:stretch>
            <a:fillRect/>
          </a:stretch>
        </p:blipFill>
        <p:spPr>
          <a:xfrm>
            <a:off x="5694781" y="1391191"/>
            <a:ext cx="6298550" cy="4352925"/>
          </a:xfrm>
        </p:spPr>
      </p:pic>
      <p:sp>
        <p:nvSpPr>
          <p:cNvPr id="7" name="Content Placeholder 2">
            <a:extLst>
              <a:ext uri="{FF2B5EF4-FFF2-40B4-BE49-F238E27FC236}">
                <a16:creationId xmlns:a16="http://schemas.microsoft.com/office/drawing/2014/main" id="{597C20BF-FE9B-C3CE-2480-DC2898E68E35}"/>
              </a:ext>
            </a:extLst>
          </p:cNvPr>
          <p:cNvSpPr txBox="1">
            <a:spLocks/>
          </p:cNvSpPr>
          <p:nvPr/>
        </p:nvSpPr>
        <p:spPr>
          <a:xfrm>
            <a:off x="499507" y="1327183"/>
            <a:ext cx="4978065" cy="4812046"/>
          </a:xfrm>
          <a:prstGeom prst="rect">
            <a:avLst/>
          </a:prstGeom>
        </p:spPr>
        <p:txBody>
          <a:bodyPr lIns="91440" tIns="45720" rIns="91440" bIns="45720" anchor="t"/>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2"/>
              </a:buClr>
              <a:buNone/>
            </a:pPr>
            <a:r>
              <a:rPr lang="en-GB">
                <a:solidFill>
                  <a:schemeClr val="tx1"/>
                </a:solidFill>
                <a:latin typeface="Arial" panose="020B0604020202020204" pitchFamily="34" charset="0"/>
                <a:cs typeface="Arial" panose="020B0604020202020204" pitchFamily="34" charset="0"/>
              </a:rPr>
              <a:t>Create a dedicated and extensive search experience, such as a Search Centre/Hub, for your intranet users.</a:t>
            </a:r>
            <a:br>
              <a:rPr lang="en-GB">
                <a:solidFill>
                  <a:schemeClr val="tx1"/>
                </a:solidFill>
                <a:latin typeface="Arial" panose="020B0604020202020204" pitchFamily="34" charset="0"/>
                <a:cs typeface="Arial" panose="020B0604020202020204" pitchFamily="34" charset="0"/>
              </a:rPr>
            </a:br>
            <a:endParaRPr lang="en-GB">
              <a:solidFill>
                <a:schemeClr val="tx1"/>
              </a:solidFill>
              <a:latin typeface="Arial" panose="020B0604020202020204" pitchFamily="34" charset="0"/>
              <a:cs typeface="Arial" panose="020B0604020202020204" pitchFamily="34" charset="0"/>
            </a:endParaRPr>
          </a:p>
          <a:p>
            <a:pPr>
              <a:buClr>
                <a:schemeClr val="tx2"/>
              </a:buClr>
            </a:pPr>
            <a:r>
              <a:rPr lang="en-GB">
                <a:solidFill>
                  <a:schemeClr val="tx1"/>
                </a:solidFill>
                <a:latin typeface="Arial" panose="020B0604020202020204" pitchFamily="34" charset="0"/>
                <a:cs typeface="Arial" panose="020B0604020202020204" pitchFamily="34" charset="0"/>
              </a:rPr>
              <a:t>Components: Search box, </a:t>
            </a:r>
            <a:r>
              <a:rPr lang="en-GB" err="1">
                <a:solidFill>
                  <a:schemeClr val="tx1"/>
                </a:solidFill>
                <a:latin typeface="Arial" panose="020B0604020202020204" pitchFamily="34" charset="0"/>
                <a:cs typeface="Arial" panose="020B0604020202020204" pitchFamily="34" charset="0"/>
              </a:rPr>
              <a:t>Seach</a:t>
            </a:r>
            <a:r>
              <a:rPr lang="en-GB">
                <a:solidFill>
                  <a:schemeClr val="tx1"/>
                </a:solidFill>
                <a:latin typeface="Arial" panose="020B0604020202020204" pitchFamily="34" charset="0"/>
                <a:cs typeface="Arial" panose="020B0604020202020204" pitchFamily="34" charset="0"/>
              </a:rPr>
              <a:t> scope, Search verticals, Search results, Search refiners, Search adaptive card (ACE)</a:t>
            </a:r>
          </a:p>
          <a:p>
            <a:pPr>
              <a:buClr>
                <a:schemeClr val="tx2"/>
              </a:buClr>
            </a:pPr>
            <a:r>
              <a:rPr lang="en-GB">
                <a:solidFill>
                  <a:schemeClr val="tx1"/>
                </a:solidFill>
                <a:latin typeface="Arial" panose="020B0604020202020204" pitchFamily="34" charset="0"/>
                <a:cs typeface="Arial" panose="020B0604020202020204" pitchFamily="34" charset="0"/>
              </a:rPr>
              <a:t>Available via the Fresh global navigation in SharePoint and through our Fresh Search card in Viva Connections</a:t>
            </a:r>
          </a:p>
        </p:txBody>
      </p:sp>
    </p:spTree>
    <p:extLst>
      <p:ext uri="{BB962C8B-B14F-4D97-AF65-F5344CB8AC3E}">
        <p14:creationId xmlns:p14="http://schemas.microsoft.com/office/powerpoint/2010/main" val="2836352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Triangle 22">
            <a:extLst>
              <a:ext uri="{FF2B5EF4-FFF2-40B4-BE49-F238E27FC236}">
                <a16:creationId xmlns:a16="http://schemas.microsoft.com/office/drawing/2014/main" id="{C7578F56-F0DD-4941-B296-5AA1F60DD5AD}"/>
              </a:ext>
            </a:extLst>
          </p:cNvPr>
          <p:cNvSpPr/>
          <p:nvPr/>
        </p:nvSpPr>
        <p:spPr>
          <a:xfrm flipH="1">
            <a:off x="8816741" y="3301492"/>
            <a:ext cx="2875196" cy="2875196"/>
          </a:xfrm>
          <a:prstGeom prst="rtTriangle">
            <a:avLst/>
          </a:prstGeom>
          <a:gradFill>
            <a:gsLst>
              <a:gs pos="50000">
                <a:schemeClr val="accent1"/>
              </a:gs>
              <a:gs pos="100000">
                <a:schemeClr val="accent3"/>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1B7D1D3-0196-48D8-2E3F-8CA673C31309}"/>
              </a:ext>
            </a:extLst>
          </p:cNvPr>
          <p:cNvSpPr>
            <a:spLocks noGrp="1"/>
          </p:cNvSpPr>
          <p:nvPr>
            <p:ph type="title"/>
          </p:nvPr>
        </p:nvSpPr>
        <p:spPr/>
        <p:txBody>
          <a:bodyPr/>
          <a:lstStyle/>
          <a:p>
            <a:r>
              <a:rPr lang="en-US">
                <a:latin typeface="Arial"/>
                <a:cs typeface="Arial"/>
              </a:rPr>
              <a:t>We are Fresh</a:t>
            </a:r>
            <a:endParaRPr lang="en-US"/>
          </a:p>
        </p:txBody>
      </p:sp>
      <p:sp>
        <p:nvSpPr>
          <p:cNvPr id="3" name="Content Placeholder 2">
            <a:extLst>
              <a:ext uri="{FF2B5EF4-FFF2-40B4-BE49-F238E27FC236}">
                <a16:creationId xmlns:a16="http://schemas.microsoft.com/office/drawing/2014/main" id="{A1B43767-F7A1-A8DC-2C0E-7B9A728CB86C}"/>
              </a:ext>
            </a:extLst>
          </p:cNvPr>
          <p:cNvSpPr>
            <a:spLocks noGrp="1"/>
          </p:cNvSpPr>
          <p:nvPr>
            <p:ph sz="quarter" idx="11"/>
          </p:nvPr>
        </p:nvSpPr>
        <p:spPr>
          <a:xfrm>
            <a:off x="500064" y="1759685"/>
            <a:ext cx="5720136" cy="4792388"/>
          </a:xfrm>
        </p:spPr>
        <p:txBody>
          <a:bodyPr lIns="91440" tIns="45720" rIns="91440" bIns="45720" anchor="t"/>
          <a:lstStyle/>
          <a:p>
            <a:pPr marL="0" indent="0">
              <a:lnSpc>
                <a:spcPct val="100000"/>
              </a:lnSpc>
              <a:buNone/>
            </a:pPr>
            <a:r>
              <a:rPr lang="en-US" sz="2000" b="1" dirty="0">
                <a:latin typeface="Arial"/>
                <a:cs typeface="Arial"/>
              </a:rPr>
              <a:t>Fresh, a product launched by the </a:t>
            </a:r>
            <a:r>
              <a:rPr lang="en-US" sz="2000" b="1" dirty="0" err="1">
                <a:latin typeface="Arial"/>
                <a:cs typeface="Arial"/>
              </a:rPr>
              <a:t>Advania</a:t>
            </a:r>
            <a:r>
              <a:rPr lang="en-US" sz="2000" b="1" dirty="0">
                <a:latin typeface="Arial"/>
                <a:cs typeface="Arial"/>
              </a:rPr>
              <a:t> Group in 2015, is an enterprise-class intranet solution designed not just around features but based on real intranet usage scenarios.</a:t>
            </a:r>
            <a:endParaRPr lang="en-US" sz="1600" b="1" dirty="0">
              <a:latin typeface="Arial"/>
              <a:cs typeface="Arial"/>
            </a:endParaRPr>
          </a:p>
          <a:p>
            <a:pPr marL="0" indent="0">
              <a:lnSpc>
                <a:spcPct val="100000"/>
              </a:lnSpc>
              <a:buNone/>
            </a:pPr>
            <a:r>
              <a:rPr lang="en-US" sz="1600" dirty="0"/>
              <a:t>Built on the power of Microsoft 365, SharePoint, Teams and Viva, Fresh runs on your Microsoft environment, complying with your business requirements. </a:t>
            </a:r>
          </a:p>
          <a:p>
            <a:pPr marL="0" indent="0">
              <a:lnSpc>
                <a:spcPct val="100000"/>
              </a:lnSpc>
              <a:buNone/>
            </a:pPr>
            <a:r>
              <a:rPr lang="en-US" sz="1600" dirty="0"/>
              <a:t>Fresh’s focus on user experience, accessibility and Microsoft 365 ensures a seamless, inclusive and efficient experience for your employees in the hybrid work landscape.</a:t>
            </a:r>
          </a:p>
          <a:p>
            <a:pPr marL="0" indent="0">
              <a:buNone/>
            </a:pPr>
            <a:endParaRPr lang="en-US" sz="1600" dirty="0"/>
          </a:p>
          <a:p>
            <a:pPr marL="0" indent="0">
              <a:buNone/>
            </a:pPr>
            <a:endParaRPr lang="en-US" sz="1600" dirty="0"/>
          </a:p>
          <a:p>
            <a:pPr marL="0" indent="0">
              <a:lnSpc>
                <a:spcPct val="100000"/>
              </a:lnSpc>
              <a:buNone/>
            </a:pPr>
            <a:endParaRPr lang="en-US" sz="2000" dirty="0">
              <a:cs typeface="Calibri"/>
            </a:endParaRPr>
          </a:p>
        </p:txBody>
      </p:sp>
      <p:pic>
        <p:nvPicPr>
          <p:cNvPr id="22" name="Content Placeholder 21" descr="A person and person working on a computer&#10;&#10;Description automatically generated">
            <a:extLst>
              <a:ext uri="{FF2B5EF4-FFF2-40B4-BE49-F238E27FC236}">
                <a16:creationId xmlns:a16="http://schemas.microsoft.com/office/drawing/2014/main" id="{059BF0DC-B67D-4D47-BC82-01C98B2AACED}"/>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l="49604" t="24479" r="105"/>
          <a:stretch/>
        </p:blipFill>
        <p:spPr>
          <a:xfrm>
            <a:off x="6862764" y="1357190"/>
            <a:ext cx="4186608" cy="4186962"/>
          </a:xfrm>
        </p:spPr>
      </p:pic>
      <p:sp>
        <p:nvSpPr>
          <p:cNvPr id="5" name="Title 1">
            <a:extLst>
              <a:ext uri="{FF2B5EF4-FFF2-40B4-BE49-F238E27FC236}">
                <a16:creationId xmlns:a16="http://schemas.microsoft.com/office/drawing/2014/main" id="{6C7BB5DD-ACD2-CA92-99AF-79B9CBE9525E}"/>
              </a:ext>
            </a:extLst>
          </p:cNvPr>
          <p:cNvSpPr>
            <a:spLocks noGrp="1"/>
          </p:cNvSpPr>
          <p:nvPr/>
        </p:nvSpPr>
        <p:spPr>
          <a:xfrm>
            <a:off x="499507" y="482913"/>
            <a:ext cx="10515600" cy="5807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2E2441"/>
                </a:solidFill>
                <a:effectLst/>
                <a:uLnTx/>
                <a:uFillTx/>
                <a:latin typeface="Arial"/>
                <a:ea typeface="+mj-ea"/>
                <a:cs typeface="Arial"/>
              </a:rPr>
              <a:t>We are Fresh</a:t>
            </a:r>
            <a:endParaRPr kumimoji="0" lang="en-US" sz="2800" b="1" i="0" u="none" strike="noStrike" kern="1200" cap="none" spc="0" normalizeH="0" baseline="0" noProof="0">
              <a:ln>
                <a:noFill/>
              </a:ln>
              <a:solidFill>
                <a:srgbClr val="2E2441"/>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88DDB1A6-7CD7-0442-BABB-4870EC28AD65}"/>
              </a:ext>
            </a:extLst>
          </p:cNvPr>
          <p:cNvSpPr/>
          <p:nvPr/>
        </p:nvSpPr>
        <p:spPr>
          <a:xfrm>
            <a:off x="591487" y="1110339"/>
            <a:ext cx="1190062" cy="45719"/>
          </a:xfrm>
          <a:prstGeom prst="rect">
            <a:avLst/>
          </a:prstGeom>
          <a:gradFill flip="none" rotWithShape="0">
            <a:gsLst>
              <a:gs pos="50000">
                <a:schemeClr val="accent1"/>
              </a:gs>
              <a:gs pos="100000">
                <a:schemeClr val="accent3"/>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descr="A blue hexagon with white text and purple ribbon&#10;&#10;AI-generated content may be incorrect.">
            <a:extLst>
              <a:ext uri="{FF2B5EF4-FFF2-40B4-BE49-F238E27FC236}">
                <a16:creationId xmlns:a16="http://schemas.microsoft.com/office/drawing/2014/main" id="{44998111-909B-A4C9-9AF4-9C02615D7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487" y="5118579"/>
            <a:ext cx="1075902" cy="1058109"/>
          </a:xfrm>
          <a:prstGeom prst="rect">
            <a:avLst/>
          </a:prstGeom>
        </p:spPr>
      </p:pic>
    </p:spTree>
    <p:extLst>
      <p:ext uri="{BB962C8B-B14F-4D97-AF65-F5344CB8AC3E}">
        <p14:creationId xmlns:p14="http://schemas.microsoft.com/office/powerpoint/2010/main" val="1282212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p:txBody>
          <a:bodyPr wrap="square" anchor="t">
            <a:normAutofit/>
          </a:bodyPr>
          <a:lstStyle/>
          <a:p>
            <a:r>
              <a:rPr lang="en-GB"/>
              <a:t>Web analytics</a:t>
            </a:r>
          </a:p>
        </p:txBody>
      </p:sp>
      <p:sp>
        <p:nvSpPr>
          <p:cNvPr id="3" name="Content Placeholder 2">
            <a:extLst>
              <a:ext uri="{FF2B5EF4-FFF2-40B4-BE49-F238E27FC236}">
                <a16:creationId xmlns:a16="http://schemas.microsoft.com/office/drawing/2014/main" id="{853B945A-9BE9-5BE3-DD3B-31B03FD3726C}"/>
              </a:ext>
            </a:extLst>
          </p:cNvPr>
          <p:cNvSpPr>
            <a:spLocks noGrp="1"/>
          </p:cNvSpPr>
          <p:nvPr>
            <p:ph idx="1"/>
          </p:nvPr>
        </p:nvSpPr>
        <p:spPr>
          <a:xfrm>
            <a:off x="499507" y="1253331"/>
            <a:ext cx="5520293" cy="4351338"/>
          </a:xfrm>
        </p:spPr>
        <p:txBody>
          <a:bodyPr vert="horz" wrap="square" lIns="91440" tIns="45720" rIns="91440" bIns="45720" rtlCol="0">
            <a:normAutofit/>
          </a:bodyPr>
          <a:lstStyle/>
          <a:p>
            <a:pPr marL="0" indent="0">
              <a:buNone/>
            </a:pPr>
            <a:r>
              <a:rPr lang="en-GB"/>
              <a:t>Fresh provides functionality which captures analytics data that can be further analysed using one of the following services:</a:t>
            </a:r>
          </a:p>
          <a:p>
            <a:endParaRPr lang="en-GB"/>
          </a:p>
          <a:p>
            <a:r>
              <a:rPr lang="en-GB"/>
              <a:t>Azure Application Insights</a:t>
            </a:r>
          </a:p>
          <a:p>
            <a:r>
              <a:rPr lang="en-GB"/>
              <a:t>Fresh analytics</a:t>
            </a:r>
          </a:p>
          <a:p>
            <a:r>
              <a:rPr lang="en-GB"/>
              <a:t>Google analytics</a:t>
            </a:r>
          </a:p>
          <a:p>
            <a:r>
              <a:rPr lang="en-GB"/>
              <a:t>Google tag manager</a:t>
            </a:r>
          </a:p>
          <a:p>
            <a:r>
              <a:rPr lang="en-GB"/>
              <a:t>Microsoft Clarity</a:t>
            </a:r>
          </a:p>
        </p:txBody>
      </p:sp>
      <p:pic>
        <p:nvPicPr>
          <p:cNvPr id="7" name="Content Placeholder 6">
            <a:extLst>
              <a:ext uri="{FF2B5EF4-FFF2-40B4-BE49-F238E27FC236}">
                <a16:creationId xmlns:a16="http://schemas.microsoft.com/office/drawing/2014/main" id="{51FA4DD0-9EE2-EE26-32B9-A682F93419C1}"/>
              </a:ext>
            </a:extLst>
          </p:cNvPr>
          <p:cNvPicPr>
            <a:picLocks noGrp="1" noChangeAspect="1"/>
          </p:cNvPicPr>
          <p:nvPr>
            <p:ph idx="4294967295"/>
          </p:nvPr>
        </p:nvPicPr>
        <p:blipFill>
          <a:blip r:embed="rId2"/>
          <a:stretch>
            <a:fillRect/>
          </a:stretch>
        </p:blipFill>
        <p:spPr>
          <a:xfrm>
            <a:off x="6096000" y="1364971"/>
            <a:ext cx="5753100" cy="4128058"/>
          </a:xfrm>
          <a:noFill/>
        </p:spPr>
      </p:pic>
    </p:spTree>
    <p:extLst>
      <p:ext uri="{BB962C8B-B14F-4D97-AF65-F5344CB8AC3E}">
        <p14:creationId xmlns:p14="http://schemas.microsoft.com/office/powerpoint/2010/main" val="193274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2401-D89F-4980-AC07-CF14FA0720E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1FA809-4FC0-6816-8598-CA583F0C8F37}"/>
              </a:ext>
            </a:extLst>
          </p:cNvPr>
          <p:cNvSpPr>
            <a:spLocks noGrp="1"/>
          </p:cNvSpPr>
          <p:nvPr>
            <p:ph type="title"/>
          </p:nvPr>
        </p:nvSpPr>
        <p:spPr>
          <a:xfrm>
            <a:off x="466850" y="976001"/>
            <a:ext cx="5717516" cy="757130"/>
          </a:xfrm>
        </p:spPr>
        <p:txBody>
          <a:bodyPr/>
          <a:lstStyle/>
          <a:p>
            <a:r>
              <a:rPr lang="en-GB" sz="4800">
                <a:cs typeface="Arial"/>
              </a:rPr>
              <a:t>Instances</a:t>
            </a:r>
            <a:endParaRPr lang="en-US"/>
          </a:p>
        </p:txBody>
      </p:sp>
    </p:spTree>
    <p:extLst>
      <p:ext uri="{BB962C8B-B14F-4D97-AF65-F5344CB8AC3E}">
        <p14:creationId xmlns:p14="http://schemas.microsoft.com/office/powerpoint/2010/main" val="92064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AFB8-2B7D-C32A-704C-4310E4B94473}"/>
              </a:ext>
            </a:extLst>
          </p:cNvPr>
          <p:cNvSpPr>
            <a:spLocks noGrp="1"/>
          </p:cNvSpPr>
          <p:nvPr>
            <p:ph type="title"/>
          </p:nvPr>
        </p:nvSpPr>
        <p:spPr/>
        <p:txBody>
          <a:bodyPr/>
          <a:lstStyle/>
          <a:p>
            <a:r>
              <a:rPr lang="en-GB" dirty="0"/>
              <a:t>What is an instance and what’s it used for?</a:t>
            </a:r>
          </a:p>
        </p:txBody>
      </p:sp>
      <p:sp>
        <p:nvSpPr>
          <p:cNvPr id="3" name="Content Placeholder 2">
            <a:extLst>
              <a:ext uri="{FF2B5EF4-FFF2-40B4-BE49-F238E27FC236}">
                <a16:creationId xmlns:a16="http://schemas.microsoft.com/office/drawing/2014/main" id="{4E2FEC8E-7394-D5FB-4FB1-320353B013D3}"/>
              </a:ext>
            </a:extLst>
          </p:cNvPr>
          <p:cNvSpPr>
            <a:spLocks noGrp="1"/>
          </p:cNvSpPr>
          <p:nvPr>
            <p:ph idx="1"/>
          </p:nvPr>
        </p:nvSpPr>
        <p:spPr>
          <a:xfrm>
            <a:off x="499507" y="1253331"/>
            <a:ext cx="5700125" cy="4321696"/>
          </a:xfrm>
        </p:spPr>
        <p:txBody>
          <a:bodyPr vert="horz" wrap="square" lIns="91440" tIns="45720" rIns="91440" bIns="45720" rtlCol="0" anchor="t">
            <a:spAutoFit/>
          </a:bodyPr>
          <a:lstStyle/>
          <a:p>
            <a:r>
              <a:rPr lang="en-US" dirty="0"/>
              <a:t>A set of sites connected via a URL prefix or hub site, plus an "Instance" label in property bag</a:t>
            </a:r>
            <a:endParaRPr lang="en-GB" dirty="0"/>
          </a:p>
          <a:p>
            <a:pPr lvl="1"/>
            <a:r>
              <a:rPr lang="en-GB" dirty="0"/>
              <a:t>The instance label is for example used in Site cards, so filters and labels can be done based on instance</a:t>
            </a:r>
            <a:endParaRPr lang="en-GB" dirty="0">
              <a:cs typeface="Arial"/>
            </a:endParaRPr>
          </a:p>
          <a:p>
            <a:r>
              <a:rPr lang="en-GB" dirty="0"/>
              <a:t>Instance configuration</a:t>
            </a:r>
            <a:endParaRPr lang="en-GB" dirty="0">
              <a:cs typeface="Arial"/>
            </a:endParaRPr>
          </a:p>
          <a:p>
            <a:pPr lvl="1"/>
            <a:r>
              <a:rPr lang="en-GB" dirty="0"/>
              <a:t>Global nav &amp; Footer</a:t>
            </a:r>
            <a:endParaRPr lang="en-GB" dirty="0">
              <a:cs typeface="Arial"/>
            </a:endParaRPr>
          </a:p>
          <a:p>
            <a:pPr lvl="1"/>
            <a:r>
              <a:rPr lang="en-GB" dirty="0"/>
              <a:t>Theme</a:t>
            </a:r>
            <a:endParaRPr lang="en-GB" dirty="0">
              <a:cs typeface="Arial"/>
            </a:endParaRPr>
          </a:p>
          <a:p>
            <a:pPr lvl="1"/>
            <a:r>
              <a:rPr lang="en-GB" dirty="0"/>
              <a:t>Taxonomies</a:t>
            </a:r>
            <a:endParaRPr lang="en-GB" dirty="0">
              <a:cs typeface="Arial"/>
            </a:endParaRPr>
          </a:p>
          <a:p>
            <a:pPr lvl="1"/>
            <a:r>
              <a:rPr lang="en-GB" dirty="0"/>
              <a:t>Provisioning entities</a:t>
            </a:r>
            <a:endParaRPr lang="en-GB" dirty="0">
              <a:cs typeface="Arial"/>
            </a:endParaRPr>
          </a:p>
          <a:p>
            <a:pPr lvl="1"/>
            <a:r>
              <a:rPr lang="en-GB" dirty="0">
                <a:cs typeface="Arial"/>
              </a:rPr>
              <a:t>Search</a:t>
            </a:r>
          </a:p>
        </p:txBody>
      </p:sp>
      <p:sp>
        <p:nvSpPr>
          <p:cNvPr id="4" name="Content Placeholder 3">
            <a:extLst>
              <a:ext uri="{FF2B5EF4-FFF2-40B4-BE49-F238E27FC236}">
                <a16:creationId xmlns:a16="http://schemas.microsoft.com/office/drawing/2014/main" id="{239B625E-0231-1443-527D-6B63EC7E3A79}"/>
              </a:ext>
            </a:extLst>
          </p:cNvPr>
          <p:cNvSpPr>
            <a:spLocks noGrp="1"/>
          </p:cNvSpPr>
          <p:nvPr>
            <p:ph idx="4294967295"/>
          </p:nvPr>
        </p:nvSpPr>
        <p:spPr>
          <a:xfrm>
            <a:off x="6959600" y="1273175"/>
            <a:ext cx="5232400" cy="2066925"/>
          </a:xfrm>
        </p:spPr>
        <p:txBody>
          <a:bodyPr/>
          <a:lstStyle/>
          <a:p>
            <a:r>
              <a:rPr lang="en-GB" dirty="0"/>
              <a:t>Multi-instance</a:t>
            </a:r>
          </a:p>
          <a:p>
            <a:pPr lvl="1"/>
            <a:r>
              <a:rPr lang="en-GB" dirty="0"/>
              <a:t>Most common is for clients to have one instance, but it is possible to have as many instances as you want. </a:t>
            </a:r>
          </a:p>
          <a:p>
            <a:pPr lvl="1"/>
            <a:r>
              <a:rPr lang="en-GB" dirty="0"/>
              <a:t>Instances can have individual configuration of items outlined on the left.</a:t>
            </a:r>
          </a:p>
        </p:txBody>
      </p:sp>
      <p:pic>
        <p:nvPicPr>
          <p:cNvPr id="6" name="Picture 5">
            <a:extLst>
              <a:ext uri="{FF2B5EF4-FFF2-40B4-BE49-F238E27FC236}">
                <a16:creationId xmlns:a16="http://schemas.microsoft.com/office/drawing/2014/main" id="{DEEA71F4-A4E8-D8E7-534B-A1CB46C3D843}"/>
              </a:ext>
            </a:extLst>
          </p:cNvPr>
          <p:cNvPicPr>
            <a:picLocks noChangeAspect="1"/>
          </p:cNvPicPr>
          <p:nvPr/>
        </p:nvPicPr>
        <p:blipFill>
          <a:blip r:embed="rId2"/>
          <a:stretch>
            <a:fillRect/>
          </a:stretch>
        </p:blipFill>
        <p:spPr>
          <a:xfrm>
            <a:off x="5413236" y="3433955"/>
            <a:ext cx="6279257" cy="2643082"/>
          </a:xfrm>
          <a:prstGeom prst="rect">
            <a:avLst/>
          </a:prstGeom>
        </p:spPr>
      </p:pic>
    </p:spTree>
    <p:extLst>
      <p:ext uri="{BB962C8B-B14F-4D97-AF65-F5344CB8AC3E}">
        <p14:creationId xmlns:p14="http://schemas.microsoft.com/office/powerpoint/2010/main" val="140586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42ED4-4979-006F-1896-80C1AA1B001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0CCC09-626A-EA59-6417-21D507B4AB25}"/>
              </a:ext>
            </a:extLst>
          </p:cNvPr>
          <p:cNvSpPr>
            <a:spLocks noGrp="1"/>
          </p:cNvSpPr>
          <p:nvPr>
            <p:ph type="title"/>
          </p:nvPr>
        </p:nvSpPr>
        <p:spPr>
          <a:xfrm>
            <a:off x="466850" y="976001"/>
            <a:ext cx="5717516" cy="1421928"/>
          </a:xfrm>
        </p:spPr>
        <p:txBody>
          <a:bodyPr/>
          <a:lstStyle/>
          <a:p>
            <a:r>
              <a:rPr lang="en-GB" sz="4800">
                <a:cs typeface="Arial"/>
              </a:rPr>
              <a:t>Taxonomies and tagging</a:t>
            </a:r>
            <a:endParaRPr lang="en-US"/>
          </a:p>
        </p:txBody>
      </p:sp>
    </p:spTree>
    <p:extLst>
      <p:ext uri="{BB962C8B-B14F-4D97-AF65-F5344CB8AC3E}">
        <p14:creationId xmlns:p14="http://schemas.microsoft.com/office/powerpoint/2010/main" val="201893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D125-EDF6-B7CA-833F-DE2DF42D585A}"/>
              </a:ext>
            </a:extLst>
          </p:cNvPr>
          <p:cNvSpPr>
            <a:spLocks noGrp="1"/>
          </p:cNvSpPr>
          <p:nvPr>
            <p:ph type="title"/>
          </p:nvPr>
        </p:nvSpPr>
        <p:spPr/>
        <p:txBody>
          <a:bodyPr/>
          <a:lstStyle/>
          <a:p>
            <a:r>
              <a:rPr lang="en-GB"/>
              <a:t>Content types</a:t>
            </a:r>
          </a:p>
        </p:txBody>
      </p:sp>
      <p:pic>
        <p:nvPicPr>
          <p:cNvPr id="6" name="Content Placeholder 5">
            <a:extLst>
              <a:ext uri="{FF2B5EF4-FFF2-40B4-BE49-F238E27FC236}">
                <a16:creationId xmlns:a16="http://schemas.microsoft.com/office/drawing/2014/main" id="{2AD3D9DC-FD18-52A1-099E-8DF59C4233EE}"/>
              </a:ext>
            </a:extLst>
          </p:cNvPr>
          <p:cNvPicPr>
            <a:picLocks noGrp="1" noChangeAspect="1"/>
          </p:cNvPicPr>
          <p:nvPr>
            <p:ph idx="1"/>
          </p:nvPr>
        </p:nvPicPr>
        <p:blipFill>
          <a:blip r:embed="rId2"/>
          <a:stretch>
            <a:fillRect/>
          </a:stretch>
        </p:blipFill>
        <p:spPr>
          <a:xfrm>
            <a:off x="499507" y="1252537"/>
            <a:ext cx="5391201" cy="4352925"/>
          </a:xfrm>
        </p:spPr>
      </p:pic>
      <p:sp>
        <p:nvSpPr>
          <p:cNvPr id="4" name="Content Placeholder 3">
            <a:extLst>
              <a:ext uri="{FF2B5EF4-FFF2-40B4-BE49-F238E27FC236}">
                <a16:creationId xmlns:a16="http://schemas.microsoft.com/office/drawing/2014/main" id="{C0731BB8-85A5-9C2E-9919-69B0D14D414C}"/>
              </a:ext>
            </a:extLst>
          </p:cNvPr>
          <p:cNvSpPr>
            <a:spLocks noGrp="1"/>
          </p:cNvSpPr>
          <p:nvPr>
            <p:ph idx="4294967295"/>
          </p:nvPr>
        </p:nvSpPr>
        <p:spPr>
          <a:xfrm>
            <a:off x="6460093" y="1252537"/>
            <a:ext cx="5232400" cy="3079750"/>
          </a:xfrm>
        </p:spPr>
        <p:txBody>
          <a:bodyPr vert="horz" wrap="square" lIns="91440" tIns="45720" rIns="91440" bIns="45720" rtlCol="0" anchor="t">
            <a:spAutoFit/>
          </a:bodyPr>
          <a:lstStyle/>
          <a:p>
            <a:r>
              <a:rPr lang="en-GB"/>
              <a:t>Fresh columns added to SharePoint page libraries</a:t>
            </a:r>
          </a:p>
          <a:p>
            <a:r>
              <a:rPr lang="en-GB"/>
              <a:t>Fresh document</a:t>
            </a:r>
            <a:endParaRPr lang="en-GB">
              <a:cs typeface="Arial"/>
            </a:endParaRPr>
          </a:p>
          <a:p>
            <a:r>
              <a:rPr lang="en-GB"/>
              <a:t>Fresh alert</a:t>
            </a:r>
            <a:endParaRPr lang="en-GB">
              <a:cs typeface="Arial"/>
            </a:endParaRPr>
          </a:p>
          <a:p>
            <a:r>
              <a:rPr lang="en-GB"/>
              <a:t>Fresh event</a:t>
            </a:r>
            <a:endParaRPr lang="en-GB">
              <a:cs typeface="Arial"/>
            </a:endParaRPr>
          </a:p>
          <a:p>
            <a:r>
              <a:rPr lang="en-GB"/>
              <a:t>Fresh tool</a:t>
            </a:r>
            <a:endParaRPr lang="en-GB">
              <a:cs typeface="Arial"/>
            </a:endParaRPr>
          </a:p>
          <a:p>
            <a:r>
              <a:rPr lang="en-GB"/>
              <a:t>Provisioning entity content types</a:t>
            </a:r>
            <a:endParaRPr lang="en-GB">
              <a:cs typeface="Arial"/>
            </a:endParaRPr>
          </a:p>
        </p:txBody>
      </p:sp>
    </p:spTree>
    <p:extLst>
      <p:ext uri="{BB962C8B-B14F-4D97-AF65-F5344CB8AC3E}">
        <p14:creationId xmlns:p14="http://schemas.microsoft.com/office/powerpoint/2010/main" val="371023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872E4-5852-20BC-65E6-557042C3028B}"/>
              </a:ext>
            </a:extLst>
          </p:cNvPr>
          <p:cNvSpPr>
            <a:spLocks noGrp="1"/>
          </p:cNvSpPr>
          <p:nvPr>
            <p:ph type="title"/>
          </p:nvPr>
        </p:nvSpPr>
        <p:spPr/>
        <p:txBody>
          <a:bodyPr/>
          <a:lstStyle/>
          <a:p>
            <a:r>
              <a:rPr lang="en-GB"/>
              <a:t>Taxonomies</a:t>
            </a:r>
          </a:p>
        </p:txBody>
      </p:sp>
      <p:sp>
        <p:nvSpPr>
          <p:cNvPr id="3" name="Content Placeholder 2">
            <a:extLst>
              <a:ext uri="{FF2B5EF4-FFF2-40B4-BE49-F238E27FC236}">
                <a16:creationId xmlns:a16="http://schemas.microsoft.com/office/drawing/2014/main" id="{D262B46F-06C1-74F3-02EF-4BF0BF3580D2}"/>
              </a:ext>
            </a:extLst>
          </p:cNvPr>
          <p:cNvSpPr>
            <a:spLocks noGrp="1"/>
          </p:cNvSpPr>
          <p:nvPr>
            <p:ph idx="1"/>
          </p:nvPr>
        </p:nvSpPr>
        <p:spPr>
          <a:xfrm>
            <a:off x="499507" y="1253331"/>
            <a:ext cx="3312739" cy="4144724"/>
          </a:xfrm>
        </p:spPr>
        <p:txBody>
          <a:bodyPr vert="horz" wrap="square" lIns="91440" tIns="45720" rIns="91440" bIns="45720" rtlCol="0" anchor="t">
            <a:spAutoFit/>
          </a:bodyPr>
          <a:lstStyle/>
          <a:p>
            <a:r>
              <a:rPr lang="en-GB"/>
              <a:t>Term sets with tags</a:t>
            </a:r>
          </a:p>
          <a:p>
            <a:r>
              <a:rPr lang="en-GB"/>
              <a:t>Any number of taxonomies</a:t>
            </a:r>
            <a:endParaRPr lang="en-GB">
              <a:cs typeface="Arial"/>
            </a:endParaRPr>
          </a:p>
          <a:p>
            <a:r>
              <a:rPr lang="en-GB"/>
              <a:t>Dependency on site column internal naming convention</a:t>
            </a:r>
            <a:endParaRPr lang="en-GB">
              <a:cs typeface="Arial"/>
            </a:endParaRPr>
          </a:p>
          <a:p>
            <a:r>
              <a:rPr lang="en-GB"/>
              <a:t>Used in Fresh content types for tagging content</a:t>
            </a:r>
            <a:endParaRPr lang="en-GB">
              <a:cs typeface="Arial"/>
            </a:endParaRPr>
          </a:p>
          <a:p>
            <a:r>
              <a:rPr lang="en-GB"/>
              <a:t>Used in Fresh web parts for display, refiners and queries</a:t>
            </a:r>
            <a:endParaRPr lang="en-GB">
              <a:cs typeface="Arial"/>
            </a:endParaRPr>
          </a:p>
        </p:txBody>
      </p:sp>
      <p:pic>
        <p:nvPicPr>
          <p:cNvPr id="6" name="Content Placeholder 5">
            <a:extLst>
              <a:ext uri="{FF2B5EF4-FFF2-40B4-BE49-F238E27FC236}">
                <a16:creationId xmlns:a16="http://schemas.microsoft.com/office/drawing/2014/main" id="{2C5B63E1-AB35-2698-50FE-042230754F09}"/>
              </a:ext>
            </a:extLst>
          </p:cNvPr>
          <p:cNvPicPr>
            <a:picLocks noGrp="1" noChangeAspect="1"/>
          </p:cNvPicPr>
          <p:nvPr>
            <p:ph idx="4294967295"/>
          </p:nvPr>
        </p:nvPicPr>
        <p:blipFill rotWithShape="1">
          <a:blip r:embed="rId2"/>
          <a:srcRect t="30740"/>
          <a:stretch/>
        </p:blipFill>
        <p:spPr>
          <a:xfrm>
            <a:off x="10560050" y="1739900"/>
            <a:ext cx="1631950" cy="3143250"/>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3387F04-F12D-B60C-F1A1-D7679C035FE6}"/>
              </a:ext>
            </a:extLst>
          </p:cNvPr>
          <p:cNvPicPr>
            <a:picLocks noChangeAspect="1"/>
          </p:cNvPicPr>
          <p:nvPr/>
        </p:nvPicPr>
        <p:blipFill rotWithShape="1">
          <a:blip r:embed="rId3"/>
          <a:srcRect b="39565"/>
          <a:stretch/>
        </p:blipFill>
        <p:spPr>
          <a:xfrm>
            <a:off x="5964176" y="480281"/>
            <a:ext cx="2260716" cy="246387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2492FB6-405A-C3B9-377C-F69E82ADE84B}"/>
              </a:ext>
            </a:extLst>
          </p:cNvPr>
          <p:cNvPicPr>
            <a:picLocks noChangeAspect="1"/>
          </p:cNvPicPr>
          <p:nvPr/>
        </p:nvPicPr>
        <p:blipFill>
          <a:blip r:embed="rId4"/>
          <a:stretch>
            <a:fillRect/>
          </a:stretch>
        </p:blipFill>
        <p:spPr>
          <a:xfrm>
            <a:off x="3888081" y="3429000"/>
            <a:ext cx="4679900" cy="2592621"/>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1B4DA7E2-2EA6-DAB7-CF67-212E787A6C66}"/>
              </a:ext>
            </a:extLst>
          </p:cNvPr>
          <p:cNvSpPr/>
          <p:nvPr/>
        </p:nvSpPr>
        <p:spPr>
          <a:xfrm>
            <a:off x="6512288" y="55701"/>
            <a:ext cx="1164492" cy="2921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00"/>
              <a:t>Term store</a:t>
            </a:r>
          </a:p>
        </p:txBody>
      </p:sp>
      <p:sp>
        <p:nvSpPr>
          <p:cNvPr id="15" name="Rectangle 14">
            <a:extLst>
              <a:ext uri="{FF2B5EF4-FFF2-40B4-BE49-F238E27FC236}">
                <a16:creationId xmlns:a16="http://schemas.microsoft.com/office/drawing/2014/main" id="{D43B26CB-A58C-E483-2D7D-DEC61199067C}"/>
              </a:ext>
            </a:extLst>
          </p:cNvPr>
          <p:cNvSpPr/>
          <p:nvPr/>
        </p:nvSpPr>
        <p:spPr>
          <a:xfrm>
            <a:off x="9953011" y="1138609"/>
            <a:ext cx="1438742" cy="5231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00"/>
              <a:t>Item columns/</a:t>
            </a:r>
          </a:p>
          <a:p>
            <a:pPr algn="ctr"/>
            <a:r>
              <a:rPr lang="en-GB" sz="1100"/>
              <a:t>Content type</a:t>
            </a:r>
          </a:p>
        </p:txBody>
      </p:sp>
      <p:sp>
        <p:nvSpPr>
          <p:cNvPr id="16" name="Rectangle 15">
            <a:extLst>
              <a:ext uri="{FF2B5EF4-FFF2-40B4-BE49-F238E27FC236}">
                <a16:creationId xmlns:a16="http://schemas.microsoft.com/office/drawing/2014/main" id="{950825F8-F894-8D27-28B4-7732FA3EEEE9}"/>
              </a:ext>
            </a:extLst>
          </p:cNvPr>
          <p:cNvSpPr/>
          <p:nvPr/>
        </p:nvSpPr>
        <p:spPr>
          <a:xfrm>
            <a:off x="5412064" y="3083134"/>
            <a:ext cx="1631933" cy="2921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00"/>
              <a:t>Fresh web parts</a:t>
            </a:r>
          </a:p>
        </p:txBody>
      </p:sp>
      <p:cxnSp>
        <p:nvCxnSpPr>
          <p:cNvPr id="20" name="Straight Arrow Connector 19">
            <a:extLst>
              <a:ext uri="{FF2B5EF4-FFF2-40B4-BE49-F238E27FC236}">
                <a16:creationId xmlns:a16="http://schemas.microsoft.com/office/drawing/2014/main" id="{3BA4CBBC-D907-478F-9AF3-7917F051BECF}"/>
              </a:ext>
            </a:extLst>
          </p:cNvPr>
          <p:cNvCxnSpPr>
            <a:cxnSpLocks/>
          </p:cNvCxnSpPr>
          <p:nvPr/>
        </p:nvCxnSpPr>
        <p:spPr>
          <a:xfrm>
            <a:off x="7824338" y="231133"/>
            <a:ext cx="2481847" cy="839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6830977-6F99-E682-30E7-00CD656181D5}"/>
              </a:ext>
            </a:extLst>
          </p:cNvPr>
          <p:cNvCxnSpPr>
            <a:cxnSpLocks/>
          </p:cNvCxnSpPr>
          <p:nvPr/>
        </p:nvCxnSpPr>
        <p:spPr>
          <a:xfrm flipH="1">
            <a:off x="8643815" y="1583584"/>
            <a:ext cx="1293446" cy="1791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972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47F5-63A0-7F03-51C3-394FE528CA33}"/>
              </a:ext>
            </a:extLst>
          </p:cNvPr>
          <p:cNvSpPr>
            <a:spLocks noGrp="1"/>
          </p:cNvSpPr>
          <p:nvPr>
            <p:ph type="title"/>
          </p:nvPr>
        </p:nvSpPr>
        <p:spPr/>
        <p:txBody>
          <a:bodyPr/>
          <a:lstStyle/>
          <a:p>
            <a:r>
              <a:rPr lang="en-GB"/>
              <a:t>Additional tags - Channel</a:t>
            </a:r>
          </a:p>
        </p:txBody>
      </p:sp>
      <p:sp>
        <p:nvSpPr>
          <p:cNvPr id="3" name="Content Placeholder 2">
            <a:extLst>
              <a:ext uri="{FF2B5EF4-FFF2-40B4-BE49-F238E27FC236}">
                <a16:creationId xmlns:a16="http://schemas.microsoft.com/office/drawing/2014/main" id="{C6D83948-F2B2-8767-9ACA-7F79576E1D34}"/>
              </a:ext>
            </a:extLst>
          </p:cNvPr>
          <p:cNvSpPr>
            <a:spLocks noGrp="1"/>
          </p:cNvSpPr>
          <p:nvPr>
            <p:ph idx="1"/>
          </p:nvPr>
        </p:nvSpPr>
        <p:spPr>
          <a:xfrm>
            <a:off x="499507" y="1253331"/>
            <a:ext cx="3936511" cy="2959785"/>
          </a:xfrm>
        </p:spPr>
        <p:txBody>
          <a:bodyPr vert="horz" wrap="square" lIns="91440" tIns="45720" rIns="91440" bIns="45720" rtlCol="0" anchor="t">
            <a:spAutoFit/>
          </a:bodyPr>
          <a:lstStyle/>
          <a:p>
            <a:r>
              <a:rPr lang="en-GB" dirty="0"/>
              <a:t>Tag used for easy filtering to decide which content should be displayed where, for example “Home page”, “Featured news”.</a:t>
            </a:r>
            <a:endParaRPr lang="en-GB" dirty="0">
              <a:cs typeface="Arial"/>
            </a:endParaRPr>
          </a:p>
          <a:p>
            <a:r>
              <a:rPr lang="en-GB" dirty="0"/>
              <a:t>Managed in term store</a:t>
            </a:r>
            <a:endParaRPr lang="en-GB" dirty="0">
              <a:cs typeface="Arial"/>
            </a:endParaRPr>
          </a:p>
          <a:p>
            <a:r>
              <a:rPr lang="en-GB" dirty="0"/>
              <a:t>Global settings</a:t>
            </a:r>
            <a:endParaRPr lang="en-GB" dirty="0">
              <a:cs typeface="Arial"/>
            </a:endParaRPr>
          </a:p>
          <a:p>
            <a:pPr lvl="1"/>
            <a:endParaRPr lang="en-GB" dirty="0"/>
          </a:p>
        </p:txBody>
      </p:sp>
      <p:pic>
        <p:nvPicPr>
          <p:cNvPr id="6" name="Content Placeholder 5">
            <a:extLst>
              <a:ext uri="{FF2B5EF4-FFF2-40B4-BE49-F238E27FC236}">
                <a16:creationId xmlns:a16="http://schemas.microsoft.com/office/drawing/2014/main" id="{4C7810EC-C309-F393-ACB3-6DEC6AA1C163}"/>
              </a:ext>
            </a:extLst>
          </p:cNvPr>
          <p:cNvPicPr>
            <a:picLocks noGrp="1" noChangeAspect="1"/>
          </p:cNvPicPr>
          <p:nvPr>
            <p:ph idx="4294967295"/>
          </p:nvPr>
        </p:nvPicPr>
        <p:blipFill>
          <a:blip r:embed="rId2"/>
          <a:stretch>
            <a:fillRect/>
          </a:stretch>
        </p:blipFill>
        <p:spPr>
          <a:xfrm>
            <a:off x="4721290" y="1253331"/>
            <a:ext cx="1593850" cy="3289300"/>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1D5D175-8CFB-7A15-43D8-F0EB822F37F5}"/>
              </a:ext>
            </a:extLst>
          </p:cNvPr>
          <p:cNvPicPr>
            <a:picLocks noChangeAspect="1"/>
          </p:cNvPicPr>
          <p:nvPr/>
        </p:nvPicPr>
        <p:blipFill>
          <a:blip r:embed="rId3"/>
          <a:stretch>
            <a:fillRect/>
          </a:stretch>
        </p:blipFill>
        <p:spPr>
          <a:xfrm>
            <a:off x="6600412" y="1243521"/>
            <a:ext cx="5177373" cy="34200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4795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245D-941C-A928-5035-F1EA1B0BC1F6}"/>
              </a:ext>
            </a:extLst>
          </p:cNvPr>
          <p:cNvSpPr>
            <a:spLocks noGrp="1"/>
          </p:cNvSpPr>
          <p:nvPr>
            <p:ph type="title"/>
          </p:nvPr>
        </p:nvSpPr>
        <p:spPr/>
        <p:txBody>
          <a:bodyPr/>
          <a:lstStyle/>
          <a:p>
            <a:r>
              <a:rPr lang="en-GB"/>
              <a:t>Additional tags - Dates</a:t>
            </a:r>
          </a:p>
        </p:txBody>
      </p:sp>
      <p:sp>
        <p:nvSpPr>
          <p:cNvPr id="3" name="Content Placeholder 2">
            <a:extLst>
              <a:ext uri="{FF2B5EF4-FFF2-40B4-BE49-F238E27FC236}">
                <a16:creationId xmlns:a16="http://schemas.microsoft.com/office/drawing/2014/main" id="{0E6D9545-1F87-BE81-F33E-A399DA796853}"/>
              </a:ext>
            </a:extLst>
          </p:cNvPr>
          <p:cNvSpPr>
            <a:spLocks noGrp="1"/>
          </p:cNvSpPr>
          <p:nvPr>
            <p:ph idx="1"/>
          </p:nvPr>
        </p:nvSpPr>
        <p:spPr>
          <a:xfrm>
            <a:off x="499507" y="1253331"/>
            <a:ext cx="5294803" cy="4351338"/>
          </a:xfrm>
        </p:spPr>
        <p:txBody>
          <a:bodyPr>
            <a:normAutofit lnSpcReduction="10000"/>
          </a:bodyPr>
          <a:lstStyle/>
          <a:p>
            <a:r>
              <a:rPr lang="en-GB" sz="1800" b="1" dirty="0"/>
              <a:t>Publish date </a:t>
            </a:r>
            <a:r>
              <a:rPr lang="en-GB" sz="1800" dirty="0"/>
              <a:t>– Fresh specific publish dates which can help determine if a page should be displayed in web parts or not</a:t>
            </a:r>
          </a:p>
          <a:p>
            <a:pPr lvl="1"/>
            <a:r>
              <a:rPr lang="en-GB" sz="1600" dirty="0"/>
              <a:t>Used for: Pages, Alerts</a:t>
            </a:r>
          </a:p>
          <a:p>
            <a:pPr lvl="1"/>
            <a:r>
              <a:rPr lang="en-GB" sz="1600" dirty="0"/>
              <a:t>For full scheduling clients can use Fresh publish date together with SharePoint scheduling and approval flow.</a:t>
            </a:r>
          </a:p>
          <a:p>
            <a:r>
              <a:rPr lang="en-GB" sz="1800" b="1" dirty="0"/>
              <a:t>Expiration date </a:t>
            </a:r>
            <a:r>
              <a:rPr lang="en-GB" sz="1800" dirty="0"/>
              <a:t>– Fresh specific date field which determines if an item should be displayed in a Fresh web part.</a:t>
            </a:r>
          </a:p>
          <a:p>
            <a:pPr lvl="1"/>
            <a:r>
              <a:rPr lang="en-GB" sz="1600" dirty="0"/>
              <a:t>Used for: Pages, Alerts</a:t>
            </a:r>
          </a:p>
          <a:p>
            <a:r>
              <a:rPr lang="en-GB" sz="1800" b="1" dirty="0"/>
              <a:t>Review date </a:t>
            </a:r>
            <a:r>
              <a:rPr lang="en-GB" sz="1800" dirty="0"/>
              <a:t>– Fresh specific date field used that is used in Governance web parts</a:t>
            </a:r>
          </a:p>
          <a:p>
            <a:pPr lvl="1"/>
            <a:r>
              <a:rPr lang="en-GB" sz="1600" dirty="0"/>
              <a:t>Used for: Pages, Documents</a:t>
            </a:r>
          </a:p>
        </p:txBody>
      </p:sp>
      <p:pic>
        <p:nvPicPr>
          <p:cNvPr id="14" name="Content Placeholder 13">
            <a:extLst>
              <a:ext uri="{FF2B5EF4-FFF2-40B4-BE49-F238E27FC236}">
                <a16:creationId xmlns:a16="http://schemas.microsoft.com/office/drawing/2014/main" id="{B1987231-A904-9308-72A6-61A1CC24FA20}"/>
              </a:ext>
            </a:extLst>
          </p:cNvPr>
          <p:cNvPicPr>
            <a:picLocks noGrp="1" noChangeAspect="1"/>
          </p:cNvPicPr>
          <p:nvPr>
            <p:ph idx="4294967295"/>
          </p:nvPr>
        </p:nvPicPr>
        <p:blipFill>
          <a:blip r:embed="rId2"/>
          <a:stretch>
            <a:fillRect/>
          </a:stretch>
        </p:blipFill>
        <p:spPr>
          <a:xfrm>
            <a:off x="6096000" y="568764"/>
            <a:ext cx="4727575" cy="1068388"/>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462A52B-C81B-1304-ED82-A840F955B351}"/>
              </a:ext>
            </a:extLst>
          </p:cNvPr>
          <p:cNvPicPr>
            <a:picLocks noChangeAspect="1"/>
          </p:cNvPicPr>
          <p:nvPr/>
        </p:nvPicPr>
        <p:blipFill>
          <a:blip r:embed="rId3"/>
          <a:stretch>
            <a:fillRect/>
          </a:stretch>
        </p:blipFill>
        <p:spPr>
          <a:xfrm>
            <a:off x="6096000" y="1729339"/>
            <a:ext cx="5683542" cy="23051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90FF492-E137-5F70-FE59-0E8804AFE521}"/>
              </a:ext>
            </a:extLst>
          </p:cNvPr>
          <p:cNvPicPr>
            <a:picLocks noChangeAspect="1"/>
          </p:cNvPicPr>
          <p:nvPr/>
        </p:nvPicPr>
        <p:blipFill>
          <a:blip r:embed="rId4"/>
          <a:stretch>
            <a:fillRect/>
          </a:stretch>
        </p:blipFill>
        <p:spPr>
          <a:xfrm>
            <a:off x="6096000" y="4218845"/>
            <a:ext cx="4309804" cy="19724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3681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9323-C445-C7E3-50DB-6AA118C3F413}"/>
              </a:ext>
            </a:extLst>
          </p:cNvPr>
          <p:cNvSpPr>
            <a:spLocks noGrp="1"/>
          </p:cNvSpPr>
          <p:nvPr>
            <p:ph type="title"/>
          </p:nvPr>
        </p:nvSpPr>
        <p:spPr>
          <a:xfrm>
            <a:off x="499507" y="475258"/>
            <a:ext cx="8025928" cy="535531"/>
          </a:xfrm>
        </p:spPr>
        <p:txBody>
          <a:bodyPr wrap="square" anchor="t">
            <a:normAutofit/>
          </a:bodyPr>
          <a:lstStyle/>
          <a:p>
            <a:r>
              <a:rPr lang="en-GB"/>
              <a:t>Content owner</a:t>
            </a:r>
          </a:p>
        </p:txBody>
      </p:sp>
      <p:sp>
        <p:nvSpPr>
          <p:cNvPr id="3" name="Content Placeholder 2">
            <a:extLst>
              <a:ext uri="{FF2B5EF4-FFF2-40B4-BE49-F238E27FC236}">
                <a16:creationId xmlns:a16="http://schemas.microsoft.com/office/drawing/2014/main" id="{B5B107B5-D66C-D385-51D1-3C1C12409275}"/>
              </a:ext>
            </a:extLst>
          </p:cNvPr>
          <p:cNvSpPr>
            <a:spLocks noGrp="1"/>
          </p:cNvSpPr>
          <p:nvPr>
            <p:ph idx="12"/>
          </p:nvPr>
        </p:nvSpPr>
        <p:spPr>
          <a:xfrm>
            <a:off x="499507" y="1273366"/>
            <a:ext cx="5232699" cy="4538649"/>
          </a:xfrm>
        </p:spPr>
        <p:txBody>
          <a:bodyPr vert="horz" lIns="91440" tIns="45720" rIns="91440" bIns="45720" rtlCol="0">
            <a:normAutofit/>
          </a:bodyPr>
          <a:lstStyle/>
          <a:p>
            <a:r>
              <a:rPr lang="en-GB"/>
              <a:t>Added to page and document content types</a:t>
            </a:r>
          </a:p>
          <a:p>
            <a:r>
              <a:rPr lang="en-GB"/>
              <a:t>Available in cards web parts, but especially used in Governance web parts</a:t>
            </a:r>
          </a:p>
        </p:txBody>
      </p:sp>
      <p:pic>
        <p:nvPicPr>
          <p:cNvPr id="6" name="Content Placeholder 5">
            <a:extLst>
              <a:ext uri="{FF2B5EF4-FFF2-40B4-BE49-F238E27FC236}">
                <a16:creationId xmlns:a16="http://schemas.microsoft.com/office/drawing/2014/main" id="{7F996353-890C-F00B-83A9-F6E10A4B10B8}"/>
              </a:ext>
            </a:extLst>
          </p:cNvPr>
          <p:cNvPicPr>
            <a:picLocks noGrp="1" noChangeAspect="1"/>
          </p:cNvPicPr>
          <p:nvPr>
            <p:ph idx="13"/>
          </p:nvPr>
        </p:nvPicPr>
        <p:blipFill>
          <a:blip r:embed="rId2"/>
          <a:stretch>
            <a:fillRect/>
          </a:stretch>
        </p:blipFill>
        <p:spPr>
          <a:xfrm>
            <a:off x="6370370" y="1338416"/>
            <a:ext cx="5232699" cy="4408548"/>
          </a:xfrm>
          <a:noFill/>
        </p:spPr>
      </p:pic>
    </p:spTree>
    <p:extLst>
      <p:ext uri="{BB962C8B-B14F-4D97-AF65-F5344CB8AC3E}">
        <p14:creationId xmlns:p14="http://schemas.microsoft.com/office/powerpoint/2010/main" val="2024697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68E30-9639-8E3B-B022-D8FA94152F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A571621-5533-63D4-7673-EE5573FFD1CB}"/>
              </a:ext>
            </a:extLst>
          </p:cNvPr>
          <p:cNvSpPr>
            <a:spLocks noGrp="1"/>
          </p:cNvSpPr>
          <p:nvPr>
            <p:ph type="title"/>
          </p:nvPr>
        </p:nvSpPr>
        <p:spPr>
          <a:xfrm>
            <a:off x="466850" y="976001"/>
            <a:ext cx="5717516" cy="1421928"/>
          </a:xfrm>
        </p:spPr>
        <p:txBody>
          <a:bodyPr/>
          <a:lstStyle/>
          <a:p>
            <a:r>
              <a:rPr lang="en-GB" sz="4800">
                <a:cs typeface="Arial"/>
              </a:rPr>
              <a:t>Branding and styling</a:t>
            </a:r>
            <a:endParaRPr lang="en-US"/>
          </a:p>
        </p:txBody>
      </p:sp>
    </p:spTree>
    <p:extLst>
      <p:ext uri="{BB962C8B-B14F-4D97-AF65-F5344CB8AC3E}">
        <p14:creationId xmlns:p14="http://schemas.microsoft.com/office/powerpoint/2010/main" val="127381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D4912-9C04-257E-846A-1AB8CD2F96D9}"/>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8ABFF6A5-319B-1E5D-E71B-5AE30FF7B0D1}"/>
              </a:ext>
            </a:extLst>
          </p:cNvPr>
          <p:cNvSpPr>
            <a:spLocks noGrp="1"/>
          </p:cNvSpPr>
          <p:nvPr>
            <p:ph type="title"/>
          </p:nvPr>
        </p:nvSpPr>
        <p:spPr>
          <a:xfrm>
            <a:off x="499507" y="475258"/>
            <a:ext cx="8025928" cy="480131"/>
          </a:xfrm>
        </p:spPr>
        <p:txBody>
          <a:bodyPr/>
          <a:lstStyle/>
          <a:p>
            <a:r>
              <a:rPr lang="en-US" dirty="0">
                <a:cs typeface="Arial"/>
              </a:rPr>
              <a:t>What's new in Fresh Intranet </a:t>
            </a:r>
            <a:r>
              <a:rPr lang="en-DE" dirty="0">
                <a:cs typeface="Arial"/>
              </a:rPr>
              <a:t>V</a:t>
            </a:r>
            <a:r>
              <a:rPr lang="en-US" dirty="0">
                <a:cs typeface="Arial"/>
              </a:rPr>
              <a:t>202</a:t>
            </a:r>
            <a:r>
              <a:rPr lang="en-DE" dirty="0">
                <a:cs typeface="Arial"/>
              </a:rPr>
              <a:t>5</a:t>
            </a:r>
            <a:r>
              <a:rPr lang="en-US" dirty="0">
                <a:cs typeface="Arial"/>
              </a:rPr>
              <a:t>-</a:t>
            </a:r>
            <a:r>
              <a:rPr lang="en-DE" dirty="0">
                <a:cs typeface="Arial"/>
              </a:rPr>
              <a:t>R</a:t>
            </a:r>
            <a:r>
              <a:rPr lang="de-DE" dirty="0">
                <a:cs typeface="Arial"/>
              </a:rPr>
              <a:t>3</a:t>
            </a:r>
            <a:endParaRPr lang="en-US" dirty="0">
              <a:cs typeface="Arial"/>
            </a:endParaRPr>
          </a:p>
        </p:txBody>
      </p:sp>
      <p:sp>
        <p:nvSpPr>
          <p:cNvPr id="7" name="Flowchart: Alternative Process 6">
            <a:extLst>
              <a:ext uri="{FF2B5EF4-FFF2-40B4-BE49-F238E27FC236}">
                <a16:creationId xmlns:a16="http://schemas.microsoft.com/office/drawing/2014/main" id="{D7F27817-72F6-1A07-64B5-E568A6A207F8}"/>
              </a:ext>
            </a:extLst>
          </p:cNvPr>
          <p:cNvSpPr/>
          <p:nvPr/>
        </p:nvSpPr>
        <p:spPr>
          <a:xfrm rot="16200000">
            <a:off x="1093540" y="1099695"/>
            <a:ext cx="4021561" cy="5121964"/>
          </a:xfrm>
          <a:prstGeom prst="flowChartAlternateProcess">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000">
              <a:solidFill>
                <a:srgbClr val="4D4D4D"/>
              </a:solidFill>
              <a:cs typeface="Arial"/>
            </a:endParaRPr>
          </a:p>
        </p:txBody>
      </p:sp>
      <p:sp>
        <p:nvSpPr>
          <p:cNvPr id="8" name="TextBox 7">
            <a:extLst>
              <a:ext uri="{FF2B5EF4-FFF2-40B4-BE49-F238E27FC236}">
                <a16:creationId xmlns:a16="http://schemas.microsoft.com/office/drawing/2014/main" id="{242B409F-8AED-144F-5F8E-EB9F092ADB12}"/>
              </a:ext>
            </a:extLst>
          </p:cNvPr>
          <p:cNvSpPr txBox="1"/>
          <p:nvPr/>
        </p:nvSpPr>
        <p:spPr>
          <a:xfrm>
            <a:off x="1994452" y="170290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4D4D4D"/>
                </a:solidFill>
                <a:cs typeface="Arial"/>
              </a:rPr>
              <a:t>New functionalities</a:t>
            </a:r>
            <a:endParaRPr lang="en-GB" sz="2000" dirty="0">
              <a:solidFill>
                <a:srgbClr val="4D4D4D"/>
              </a:solidFill>
              <a:cs typeface="Arial"/>
            </a:endParaRPr>
          </a:p>
        </p:txBody>
      </p:sp>
      <p:sp>
        <p:nvSpPr>
          <p:cNvPr id="10" name="Flowchart: Alternative Process 9">
            <a:extLst>
              <a:ext uri="{FF2B5EF4-FFF2-40B4-BE49-F238E27FC236}">
                <a16:creationId xmlns:a16="http://schemas.microsoft.com/office/drawing/2014/main" id="{1AD697D1-6944-75D8-6171-3CBEC55D7B4B}"/>
              </a:ext>
            </a:extLst>
          </p:cNvPr>
          <p:cNvSpPr/>
          <p:nvPr/>
        </p:nvSpPr>
        <p:spPr>
          <a:xfrm rot="16200000">
            <a:off x="7080408" y="1103092"/>
            <a:ext cx="4008143" cy="5128590"/>
          </a:xfrm>
          <a:prstGeom prst="flowChartAlternateProcess">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000">
              <a:solidFill>
                <a:srgbClr val="4D4D4D"/>
              </a:solidFill>
              <a:cs typeface="Arial"/>
            </a:endParaRPr>
          </a:p>
        </p:txBody>
      </p:sp>
      <p:sp>
        <p:nvSpPr>
          <p:cNvPr id="12" name="TextBox 11">
            <a:extLst>
              <a:ext uri="{FF2B5EF4-FFF2-40B4-BE49-F238E27FC236}">
                <a16:creationId xmlns:a16="http://schemas.microsoft.com/office/drawing/2014/main" id="{D0A900D3-B715-48B0-21EE-A3F4C3C20468}"/>
              </a:ext>
            </a:extLst>
          </p:cNvPr>
          <p:cNvSpPr txBox="1"/>
          <p:nvPr/>
        </p:nvSpPr>
        <p:spPr>
          <a:xfrm>
            <a:off x="8124825" y="1716271"/>
            <a:ext cx="20727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4D4D4D"/>
                </a:solidFill>
                <a:cs typeface="Arial"/>
              </a:rPr>
              <a:t>Enhancements</a:t>
            </a:r>
            <a:endParaRPr lang="en-GB" sz="2000">
              <a:solidFill>
                <a:srgbClr val="4D4D4D"/>
              </a:solidFill>
              <a:cs typeface="Arial"/>
            </a:endParaRPr>
          </a:p>
        </p:txBody>
      </p:sp>
      <p:sp>
        <p:nvSpPr>
          <p:cNvPr id="4" name="Content Placeholder 1">
            <a:extLst>
              <a:ext uri="{FF2B5EF4-FFF2-40B4-BE49-F238E27FC236}">
                <a16:creationId xmlns:a16="http://schemas.microsoft.com/office/drawing/2014/main" id="{1359A82B-55C7-8700-F487-3B4ECBCD3454}"/>
              </a:ext>
            </a:extLst>
          </p:cNvPr>
          <p:cNvSpPr>
            <a:spLocks noGrp="1"/>
          </p:cNvSpPr>
          <p:nvPr>
            <p:ph idx="1"/>
          </p:nvPr>
        </p:nvSpPr>
        <p:spPr>
          <a:xfrm>
            <a:off x="673690" y="2389184"/>
            <a:ext cx="4788108" cy="3072636"/>
          </a:xfrm>
        </p:spPr>
        <p:txBody>
          <a:bodyPr vert="horz" wrap="square" lIns="91440" tIns="45720" rIns="91440" bIns="45720" rtlCol="0" anchor="t">
            <a:spAutoFit/>
          </a:bodyPr>
          <a:lstStyle/>
          <a:p>
            <a:pPr>
              <a:buFont typeface="Arial" pitchFamily="2" charset="2"/>
              <a:buChar char="•"/>
            </a:pPr>
            <a:r>
              <a:rPr lang="en-GB" sz="1600" dirty="0">
                <a:solidFill>
                  <a:srgbClr val="4D4D4D"/>
                </a:solidFill>
                <a:latin typeface="+mn-lt"/>
                <a:ea typeface="+mn-lt"/>
                <a:cs typeface="+mn-lt"/>
              </a:rPr>
              <a:t>Fresh Teams intranet app</a:t>
            </a:r>
            <a:r>
              <a:rPr lang="de-DE" sz="1600" dirty="0">
                <a:solidFill>
                  <a:srgbClr val="4D4D4D"/>
                </a:solidFill>
                <a:latin typeface="+mn-lt"/>
                <a:ea typeface="+mn-lt"/>
                <a:cs typeface="+mn-lt"/>
              </a:rPr>
              <a:t> </a:t>
            </a:r>
          </a:p>
          <a:p>
            <a:pPr>
              <a:buFont typeface="Arial" pitchFamily="2" charset="2"/>
              <a:buChar char="•"/>
            </a:pPr>
            <a:r>
              <a:rPr lang="en-GB" sz="1600" dirty="0">
                <a:solidFill>
                  <a:srgbClr val="4D4D4D"/>
                </a:solidFill>
                <a:latin typeface="+mn-lt"/>
                <a:ea typeface="+mn-lt"/>
                <a:cs typeface="+mn-lt"/>
              </a:rPr>
              <a:t>Newsletters analytics: </a:t>
            </a:r>
          </a:p>
          <a:p>
            <a:pPr lvl="1">
              <a:buFont typeface="Arial" pitchFamily="2" charset="2"/>
              <a:buChar char="•"/>
            </a:pPr>
            <a:r>
              <a:rPr lang="en-GB" sz="1400" dirty="0">
                <a:solidFill>
                  <a:srgbClr val="4D4D4D"/>
                </a:solidFill>
                <a:latin typeface="+mn-lt"/>
                <a:ea typeface="+mn-lt"/>
                <a:cs typeface="+mn-lt"/>
              </a:rPr>
              <a:t>Open rate</a:t>
            </a:r>
          </a:p>
          <a:p>
            <a:pPr lvl="1">
              <a:buFont typeface="Arial" pitchFamily="2" charset="2"/>
              <a:buChar char="•"/>
            </a:pPr>
            <a:r>
              <a:rPr lang="en-GB" sz="1400" dirty="0">
                <a:solidFill>
                  <a:srgbClr val="4D4D4D"/>
                </a:solidFill>
                <a:latin typeface="+mn-lt"/>
                <a:ea typeface="+mn-lt"/>
                <a:cs typeface="+mn-lt"/>
              </a:rPr>
              <a:t>Click-through rate</a:t>
            </a:r>
            <a:endParaRPr lang="de-DE" sz="1400" dirty="0">
              <a:solidFill>
                <a:srgbClr val="4D4D4D"/>
              </a:solidFill>
              <a:latin typeface="+mn-lt"/>
              <a:ea typeface="+mn-lt"/>
              <a:cs typeface="+mn-lt"/>
            </a:endParaRPr>
          </a:p>
          <a:p>
            <a:pPr>
              <a:buFont typeface="Arial" pitchFamily="2" charset="2"/>
              <a:buChar char="•"/>
            </a:pPr>
            <a:r>
              <a:rPr lang="en-GB" sz="1600" dirty="0">
                <a:solidFill>
                  <a:srgbClr val="4D4D4D"/>
                </a:solidFill>
                <a:latin typeface="+mn-lt"/>
                <a:ea typeface="+mn-lt"/>
                <a:cs typeface="+mn-lt"/>
              </a:rPr>
              <a:t>Newsletter enhancements</a:t>
            </a:r>
            <a:r>
              <a:rPr lang="de-DE" sz="1600" dirty="0">
                <a:solidFill>
                  <a:srgbClr val="4D4D4D"/>
                </a:solidFill>
                <a:latin typeface="+mn-lt"/>
                <a:ea typeface="+mn-lt"/>
                <a:cs typeface="+mn-lt"/>
              </a:rPr>
              <a:t>:</a:t>
            </a:r>
          </a:p>
          <a:p>
            <a:pPr lvl="1">
              <a:buFont typeface="Arial" pitchFamily="2" charset="2"/>
              <a:buChar char="•"/>
            </a:pPr>
            <a:r>
              <a:rPr lang="de-DE" sz="1400" dirty="0">
                <a:solidFill>
                  <a:srgbClr val="4D4D4D"/>
                </a:solidFill>
                <a:latin typeface="+mn-lt"/>
                <a:ea typeface="+mn-lt"/>
                <a:cs typeface="+mn-lt"/>
              </a:rPr>
              <a:t>Header image settings</a:t>
            </a:r>
          </a:p>
          <a:p>
            <a:pPr lvl="1">
              <a:buFont typeface="Arial" pitchFamily="2" charset="2"/>
              <a:buChar char="•"/>
            </a:pPr>
            <a:r>
              <a:rPr lang="de-DE" sz="1400" dirty="0">
                <a:solidFill>
                  <a:srgbClr val="4D4D4D"/>
                </a:solidFill>
                <a:latin typeface="+mn-lt"/>
                <a:ea typeface="+mn-lt"/>
                <a:cs typeface="+mn-lt"/>
              </a:rPr>
              <a:t>Footer settings</a:t>
            </a:r>
          </a:p>
          <a:p>
            <a:pPr lvl="1">
              <a:buFont typeface="Arial" pitchFamily="2" charset="2"/>
              <a:buChar char="•"/>
            </a:pPr>
            <a:r>
              <a:rPr lang="de-DE" sz="1400" dirty="0">
                <a:solidFill>
                  <a:srgbClr val="4D4D4D"/>
                </a:solidFill>
                <a:latin typeface="+mn-lt"/>
                <a:ea typeface="+mn-lt"/>
                <a:cs typeface="+mn-lt"/>
              </a:rPr>
              <a:t>Letter template (rich text without items)</a:t>
            </a:r>
          </a:p>
          <a:p>
            <a:pPr lvl="1">
              <a:buFont typeface="Arial" pitchFamily="2" charset="2"/>
              <a:buChar char="•"/>
            </a:pPr>
            <a:r>
              <a:rPr lang="de-DE" sz="1400" dirty="0">
                <a:solidFill>
                  <a:srgbClr val="4D4D4D"/>
                </a:solidFill>
                <a:latin typeface="+mn-lt"/>
                <a:ea typeface="+mn-lt"/>
                <a:cs typeface="+mn-lt"/>
              </a:rPr>
              <a:t>Sections</a:t>
            </a:r>
          </a:p>
        </p:txBody>
      </p:sp>
      <p:sp>
        <p:nvSpPr>
          <p:cNvPr id="5" name="Content Placeholder 1">
            <a:extLst>
              <a:ext uri="{FF2B5EF4-FFF2-40B4-BE49-F238E27FC236}">
                <a16:creationId xmlns:a16="http://schemas.microsoft.com/office/drawing/2014/main" id="{EEFCCA67-1982-8A29-2434-E14BB0E8B8F1}"/>
              </a:ext>
            </a:extLst>
          </p:cNvPr>
          <p:cNvSpPr txBox="1">
            <a:spLocks/>
          </p:cNvSpPr>
          <p:nvPr/>
        </p:nvSpPr>
        <p:spPr>
          <a:xfrm>
            <a:off x="6675905" y="2368197"/>
            <a:ext cx="4970561" cy="24827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sz="1600" dirty="0">
                <a:ea typeface="+mn-lt"/>
                <a:cs typeface="+mn-lt"/>
              </a:rPr>
              <a:t>Clear cache app in the Admin panel</a:t>
            </a:r>
          </a:p>
          <a:p>
            <a:pPr algn="l">
              <a:buFont typeface="Arial" panose="020B0604020202020204" pitchFamily="34" charset="0"/>
              <a:buChar char="•"/>
            </a:pPr>
            <a:r>
              <a:rPr lang="en-GB" sz="1600" dirty="0">
                <a:ea typeface="+mn-lt"/>
                <a:cs typeface="+mn-lt"/>
              </a:rPr>
              <a:t>Accessibility enhancements for People search and Curated people</a:t>
            </a:r>
          </a:p>
          <a:p>
            <a:pPr algn="l">
              <a:buFont typeface="Arial" panose="020B0604020202020204" pitchFamily="34" charset="0"/>
              <a:buChar char="•"/>
            </a:pPr>
            <a:r>
              <a:rPr lang="en-GB" sz="1600" dirty="0" err="1">
                <a:ea typeface="+mn-lt"/>
                <a:cs typeface="+mn-lt"/>
              </a:rPr>
              <a:t>FreshMind</a:t>
            </a:r>
            <a:r>
              <a:rPr lang="en-GB" sz="1600" dirty="0">
                <a:ea typeface="+mn-lt"/>
                <a:cs typeface="+mn-lt"/>
              </a:rPr>
              <a:t>: Messaging to comply with AI transparency</a:t>
            </a:r>
          </a:p>
          <a:p>
            <a:pPr algn="l">
              <a:buFont typeface="Arial" panose="020B0604020202020204" pitchFamily="34" charset="0"/>
              <a:buChar char="•"/>
            </a:pPr>
            <a:r>
              <a:rPr lang="en-GB" sz="1600" dirty="0">
                <a:ea typeface="+mn-lt"/>
                <a:cs typeface="+mn-lt"/>
              </a:rPr>
              <a:t>Page cards: Image resolution fixes</a:t>
            </a:r>
          </a:p>
          <a:p>
            <a:pPr algn="l">
              <a:buFont typeface="Arial" panose="020B0604020202020204" pitchFamily="34" charset="0"/>
              <a:buChar char="•"/>
            </a:pPr>
            <a:r>
              <a:rPr lang="en-GB" sz="1600" dirty="0">
                <a:ea typeface="+mn-lt"/>
                <a:cs typeface="+mn-lt"/>
              </a:rPr>
              <a:t>Events: Tooltip to show full title</a:t>
            </a:r>
          </a:p>
        </p:txBody>
      </p:sp>
    </p:spTree>
    <p:extLst>
      <p:ext uri="{BB962C8B-B14F-4D97-AF65-F5344CB8AC3E}">
        <p14:creationId xmlns:p14="http://schemas.microsoft.com/office/powerpoint/2010/main" val="365194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3090-960F-79F8-24CB-8CCC07008B1B}"/>
              </a:ext>
            </a:extLst>
          </p:cNvPr>
          <p:cNvSpPr>
            <a:spLocks noGrp="1"/>
          </p:cNvSpPr>
          <p:nvPr>
            <p:ph type="title"/>
          </p:nvPr>
        </p:nvSpPr>
        <p:spPr>
          <a:xfrm>
            <a:off x="499507" y="475258"/>
            <a:ext cx="8025928" cy="535531"/>
          </a:xfrm>
        </p:spPr>
        <p:txBody>
          <a:bodyPr wrap="square" anchor="t">
            <a:normAutofit/>
          </a:bodyPr>
          <a:lstStyle/>
          <a:p>
            <a:r>
              <a:rPr lang="en-GB" dirty="0"/>
              <a:t>Central branding settings</a:t>
            </a:r>
            <a:endParaRPr lang="en-US" dirty="0"/>
          </a:p>
        </p:txBody>
      </p:sp>
      <p:sp>
        <p:nvSpPr>
          <p:cNvPr id="3" name="Content Placeholder 2">
            <a:extLst>
              <a:ext uri="{FF2B5EF4-FFF2-40B4-BE49-F238E27FC236}">
                <a16:creationId xmlns:a16="http://schemas.microsoft.com/office/drawing/2014/main" id="{067AD22C-BE33-6B44-14DF-8E4F0873D064}"/>
              </a:ext>
            </a:extLst>
          </p:cNvPr>
          <p:cNvSpPr>
            <a:spLocks noGrp="1"/>
          </p:cNvSpPr>
          <p:nvPr>
            <p:ph idx="12"/>
          </p:nvPr>
        </p:nvSpPr>
        <p:spPr>
          <a:xfrm>
            <a:off x="499507" y="1273366"/>
            <a:ext cx="5232699" cy="5109376"/>
          </a:xfrm>
        </p:spPr>
        <p:txBody>
          <a:bodyPr vert="horz" lIns="91440" tIns="45720" rIns="91440" bIns="45720" rtlCol="0">
            <a:normAutofit/>
          </a:bodyPr>
          <a:lstStyle/>
          <a:p>
            <a:pPr>
              <a:lnSpc>
                <a:spcPct val="90000"/>
              </a:lnSpc>
            </a:pPr>
            <a:r>
              <a:rPr lang="en-GB" dirty="0"/>
              <a:t>Apply centralised branding settings to your intranet</a:t>
            </a:r>
            <a:endParaRPr lang="en-US" dirty="0"/>
          </a:p>
          <a:p>
            <a:pPr>
              <a:lnSpc>
                <a:spcPct val="90000"/>
              </a:lnSpc>
            </a:pPr>
            <a:r>
              <a:rPr lang="en-GB" dirty="0"/>
              <a:t>Supports the following settings:</a:t>
            </a:r>
          </a:p>
          <a:p>
            <a:pPr lvl="1">
              <a:lnSpc>
                <a:spcPct val="90000"/>
              </a:lnSpc>
            </a:pPr>
            <a:r>
              <a:rPr lang="en-GB" sz="2000" dirty="0"/>
              <a:t>Rounded corners on/off</a:t>
            </a:r>
          </a:p>
          <a:p>
            <a:pPr lvl="1">
              <a:lnSpc>
                <a:spcPct val="90000"/>
              </a:lnSpc>
            </a:pPr>
            <a:r>
              <a:rPr lang="en-GB" sz="2000" dirty="0"/>
              <a:t>Web part container on/off</a:t>
            </a:r>
          </a:p>
          <a:p>
            <a:pPr lvl="1">
              <a:lnSpc>
                <a:spcPct val="90000"/>
              </a:lnSpc>
            </a:pPr>
            <a:r>
              <a:rPr lang="en-GB" sz="2000" dirty="0"/>
              <a:t>Web part container elevation on hover on/off</a:t>
            </a:r>
          </a:p>
          <a:p>
            <a:pPr lvl="1">
              <a:lnSpc>
                <a:spcPct val="90000"/>
              </a:lnSpc>
            </a:pPr>
            <a:r>
              <a:rPr lang="en-GB" sz="2000" dirty="0"/>
              <a:t>Web part container shadow on/off</a:t>
            </a:r>
          </a:p>
          <a:p>
            <a:pPr lvl="1">
              <a:lnSpc>
                <a:spcPct val="90000"/>
              </a:lnSpc>
            </a:pPr>
            <a:r>
              <a:rPr lang="en-GB" sz="2000" dirty="0"/>
              <a:t>Web part icon colour</a:t>
            </a:r>
          </a:p>
          <a:p>
            <a:pPr lvl="1">
              <a:lnSpc>
                <a:spcPct val="90000"/>
              </a:lnSpc>
            </a:pPr>
            <a:r>
              <a:rPr lang="en-GB" sz="2000" dirty="0"/>
              <a:t>Search icon colour (for Topics explorer, and on tenants that have the Fresh Search solution deployed)</a:t>
            </a:r>
            <a:endParaRPr lang="en-DE" sz="2000" dirty="0"/>
          </a:p>
          <a:p>
            <a:pPr lvl="1">
              <a:lnSpc>
                <a:spcPct val="90000"/>
              </a:lnSpc>
            </a:pPr>
            <a:r>
              <a:rPr lang="en-DE" sz="2000" dirty="0"/>
              <a:t>Font size on cards web parts</a:t>
            </a:r>
            <a:endParaRPr lang="en-GB" sz="2000" dirty="0"/>
          </a:p>
          <a:p>
            <a:pPr>
              <a:lnSpc>
                <a:spcPct val="90000"/>
              </a:lnSpc>
            </a:pPr>
            <a:endParaRPr lang="en-GB" dirty="0"/>
          </a:p>
          <a:p>
            <a:pPr lvl="1">
              <a:lnSpc>
                <a:spcPct val="90000"/>
              </a:lnSpc>
            </a:pPr>
            <a:endParaRPr lang="en-GB" sz="2000" dirty="0"/>
          </a:p>
        </p:txBody>
      </p:sp>
      <p:pic>
        <p:nvPicPr>
          <p:cNvPr id="11266" name="Picture 2">
            <a:extLst>
              <a:ext uri="{FF2B5EF4-FFF2-40B4-BE49-F238E27FC236}">
                <a16:creationId xmlns:a16="http://schemas.microsoft.com/office/drawing/2014/main" id="{79CB4F07-6574-5BAC-E029-11F3BDD46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9" y="316992"/>
            <a:ext cx="5232699" cy="592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19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4891-9071-395C-F1E6-984CBD1F4D35}"/>
              </a:ext>
            </a:extLst>
          </p:cNvPr>
          <p:cNvSpPr>
            <a:spLocks noGrp="1"/>
          </p:cNvSpPr>
          <p:nvPr>
            <p:ph type="title"/>
          </p:nvPr>
        </p:nvSpPr>
        <p:spPr/>
        <p:txBody>
          <a:bodyPr/>
          <a:lstStyle/>
          <a:p>
            <a:r>
              <a:rPr lang="en-GB"/>
              <a:t>Theme</a:t>
            </a:r>
          </a:p>
        </p:txBody>
      </p:sp>
      <p:sp>
        <p:nvSpPr>
          <p:cNvPr id="3" name="Content Placeholder 2">
            <a:extLst>
              <a:ext uri="{FF2B5EF4-FFF2-40B4-BE49-F238E27FC236}">
                <a16:creationId xmlns:a16="http://schemas.microsoft.com/office/drawing/2014/main" id="{ADEFC496-46D6-2B06-E752-63202A104842}"/>
              </a:ext>
            </a:extLst>
          </p:cNvPr>
          <p:cNvSpPr>
            <a:spLocks noGrp="1"/>
          </p:cNvSpPr>
          <p:nvPr>
            <p:ph idx="1"/>
          </p:nvPr>
        </p:nvSpPr>
        <p:spPr>
          <a:xfrm>
            <a:off x="499507" y="1253331"/>
            <a:ext cx="5854640" cy="3195747"/>
          </a:xfrm>
        </p:spPr>
        <p:txBody>
          <a:bodyPr vert="horz" wrap="square" lIns="91440" tIns="45720" rIns="91440" bIns="45720" rtlCol="0" anchor="t">
            <a:spAutoFit/>
          </a:bodyPr>
          <a:lstStyle/>
          <a:p>
            <a:r>
              <a:rPr lang="en-GB" dirty="0"/>
              <a:t>Fresh uses the SharePoint theme to set the colours on the intranet</a:t>
            </a:r>
          </a:p>
          <a:p>
            <a:r>
              <a:rPr lang="en-GB" dirty="0"/>
              <a:t>During deployment preparation, the Theme is created in the </a:t>
            </a:r>
            <a:r>
              <a:rPr lang="en-GB" b="1" i="0" u="none" strike="noStrike" dirty="0">
                <a:solidFill>
                  <a:srgbClr val="323130"/>
                </a:solidFill>
                <a:effectLst/>
                <a:latin typeface="Arial"/>
                <a:cs typeface="Arial"/>
                <a:hlinkClick r:id="rId2" tooltip="Microsoft Theme Designer page"/>
              </a:rPr>
              <a:t>Fluent UI Theme Designer</a:t>
            </a:r>
            <a:r>
              <a:rPr lang="en-GB" b="1" i="0" u="none" strike="noStrike" dirty="0">
                <a:solidFill>
                  <a:srgbClr val="323130"/>
                </a:solidFill>
                <a:effectLst/>
                <a:latin typeface="Arial"/>
                <a:cs typeface="Arial"/>
              </a:rPr>
              <a:t> </a:t>
            </a:r>
            <a:r>
              <a:rPr lang="en-GB" i="0" u="none" strike="noStrike" dirty="0">
                <a:solidFill>
                  <a:srgbClr val="323130"/>
                </a:solidFill>
                <a:effectLst/>
                <a:latin typeface="Arial"/>
                <a:cs typeface="Arial"/>
              </a:rPr>
              <a:t>and then </a:t>
            </a:r>
            <a:r>
              <a:rPr lang="en-GB" i="0" u="none" strike="noStrike" dirty="0" err="1">
                <a:solidFill>
                  <a:srgbClr val="323130"/>
                </a:solidFill>
                <a:effectLst/>
                <a:latin typeface="Arial"/>
                <a:cs typeface="Arial"/>
              </a:rPr>
              <a:t>ThemeSecondary</a:t>
            </a:r>
            <a:r>
              <a:rPr lang="en-GB" i="0" u="none" strike="noStrike" dirty="0">
                <a:solidFill>
                  <a:srgbClr val="323130"/>
                </a:solidFill>
                <a:effectLst/>
                <a:latin typeface="Arial"/>
                <a:cs typeface="Arial"/>
              </a:rPr>
              <a:t>, </a:t>
            </a:r>
            <a:r>
              <a:rPr lang="en-GB" i="0" u="none" strike="noStrike" dirty="0" err="1">
                <a:solidFill>
                  <a:srgbClr val="323130"/>
                </a:solidFill>
                <a:effectLst/>
                <a:latin typeface="Arial"/>
                <a:cs typeface="Arial"/>
              </a:rPr>
              <a:t>ThemeTertinary</a:t>
            </a:r>
            <a:r>
              <a:rPr lang="en-GB" i="0" u="none" strike="noStrike" dirty="0">
                <a:solidFill>
                  <a:srgbClr val="323130"/>
                </a:solidFill>
                <a:effectLst/>
                <a:latin typeface="Arial"/>
                <a:cs typeface="Arial"/>
              </a:rPr>
              <a:t> can be updated before deployment</a:t>
            </a:r>
          </a:p>
          <a:p>
            <a:r>
              <a:rPr lang="en-GB" dirty="0" err="1">
                <a:solidFill>
                  <a:srgbClr val="323130"/>
                </a:solidFill>
                <a:latin typeface="Arial"/>
                <a:cs typeface="Arial"/>
              </a:rPr>
              <a:t>ThemeSecondary</a:t>
            </a:r>
            <a:r>
              <a:rPr lang="en-GB" dirty="0">
                <a:solidFill>
                  <a:srgbClr val="323130"/>
                </a:solidFill>
                <a:latin typeface="Arial"/>
                <a:cs typeface="Arial"/>
              </a:rPr>
              <a:t> and </a:t>
            </a:r>
            <a:r>
              <a:rPr lang="en-GB" dirty="0" err="1">
                <a:solidFill>
                  <a:srgbClr val="323130"/>
                </a:solidFill>
                <a:latin typeface="Arial"/>
                <a:cs typeface="Arial"/>
              </a:rPr>
              <a:t>ThemePrimary</a:t>
            </a:r>
            <a:r>
              <a:rPr lang="en-GB" dirty="0">
                <a:solidFill>
                  <a:srgbClr val="323130"/>
                </a:solidFill>
                <a:latin typeface="Arial"/>
                <a:cs typeface="Arial"/>
              </a:rPr>
              <a:t> amongst other theme slots are used across Fresh features</a:t>
            </a:r>
            <a:endParaRPr lang="en-GB" dirty="0">
              <a:latin typeface="Arial"/>
              <a:cs typeface="Arial"/>
            </a:endParaRPr>
          </a:p>
        </p:txBody>
      </p:sp>
      <p:pic>
        <p:nvPicPr>
          <p:cNvPr id="6" name="Content Placeholder 5">
            <a:extLst>
              <a:ext uri="{FF2B5EF4-FFF2-40B4-BE49-F238E27FC236}">
                <a16:creationId xmlns:a16="http://schemas.microsoft.com/office/drawing/2014/main" id="{17FBFE94-3A70-1A40-C826-7E74A11CE2D3}"/>
              </a:ext>
            </a:extLst>
          </p:cNvPr>
          <p:cNvPicPr>
            <a:picLocks noGrp="1" noChangeAspect="1"/>
          </p:cNvPicPr>
          <p:nvPr>
            <p:ph idx="4294967295"/>
          </p:nvPr>
        </p:nvPicPr>
        <p:blipFill>
          <a:blip r:embed="rId3"/>
          <a:stretch>
            <a:fillRect/>
          </a:stretch>
        </p:blipFill>
        <p:spPr>
          <a:xfrm>
            <a:off x="7886376" y="1253331"/>
            <a:ext cx="4016375" cy="2727325"/>
          </a:xfrm>
        </p:spPr>
      </p:pic>
      <p:pic>
        <p:nvPicPr>
          <p:cNvPr id="8" name="Picture 7">
            <a:extLst>
              <a:ext uri="{FF2B5EF4-FFF2-40B4-BE49-F238E27FC236}">
                <a16:creationId xmlns:a16="http://schemas.microsoft.com/office/drawing/2014/main" id="{26596B2C-E151-4689-CC3A-68ABDA4970B2}"/>
              </a:ext>
            </a:extLst>
          </p:cNvPr>
          <p:cNvPicPr>
            <a:picLocks noChangeAspect="1"/>
          </p:cNvPicPr>
          <p:nvPr/>
        </p:nvPicPr>
        <p:blipFill>
          <a:blip r:embed="rId4"/>
          <a:stretch>
            <a:fillRect/>
          </a:stretch>
        </p:blipFill>
        <p:spPr>
          <a:xfrm>
            <a:off x="6842560" y="2692081"/>
            <a:ext cx="4475996" cy="3231100"/>
          </a:xfrm>
          <a:prstGeom prst="rect">
            <a:avLst/>
          </a:prstGeom>
        </p:spPr>
      </p:pic>
    </p:spTree>
    <p:extLst>
      <p:ext uri="{BB962C8B-B14F-4D97-AF65-F5344CB8AC3E}">
        <p14:creationId xmlns:p14="http://schemas.microsoft.com/office/powerpoint/2010/main" val="1467655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42DE-2DBD-600B-1CC4-4649A749383C}"/>
              </a:ext>
            </a:extLst>
          </p:cNvPr>
          <p:cNvSpPr>
            <a:spLocks noGrp="1"/>
          </p:cNvSpPr>
          <p:nvPr>
            <p:ph type="title"/>
          </p:nvPr>
        </p:nvSpPr>
        <p:spPr>
          <a:xfrm>
            <a:off x="499507" y="475258"/>
            <a:ext cx="8025928" cy="535531"/>
          </a:xfrm>
        </p:spPr>
        <p:txBody>
          <a:bodyPr wrap="square" anchor="t">
            <a:normAutofit/>
          </a:bodyPr>
          <a:lstStyle/>
          <a:p>
            <a:r>
              <a:rPr lang="en-GB" dirty="0"/>
              <a:t>Display settings</a:t>
            </a:r>
          </a:p>
        </p:txBody>
      </p:sp>
      <p:sp>
        <p:nvSpPr>
          <p:cNvPr id="3" name="Content Placeholder 2">
            <a:extLst>
              <a:ext uri="{FF2B5EF4-FFF2-40B4-BE49-F238E27FC236}">
                <a16:creationId xmlns:a16="http://schemas.microsoft.com/office/drawing/2014/main" id="{E93DE2EF-32E8-8E8F-05F2-067D849221D5}"/>
              </a:ext>
            </a:extLst>
          </p:cNvPr>
          <p:cNvSpPr>
            <a:spLocks noGrp="1"/>
          </p:cNvSpPr>
          <p:nvPr>
            <p:ph idx="12"/>
          </p:nvPr>
        </p:nvSpPr>
        <p:spPr>
          <a:xfrm>
            <a:off x="499507" y="1273366"/>
            <a:ext cx="5232699" cy="4538649"/>
          </a:xfrm>
        </p:spPr>
        <p:txBody>
          <a:bodyPr>
            <a:normAutofit/>
          </a:bodyPr>
          <a:lstStyle/>
          <a:p>
            <a:r>
              <a:rPr lang="en-GB" dirty="0"/>
              <a:t>Display settings are available to provide options for what to show and how to display it. </a:t>
            </a:r>
          </a:p>
          <a:p>
            <a:pPr lvl="1"/>
            <a:r>
              <a:rPr lang="en-GB" sz="2000" dirty="0"/>
              <a:t>Display modes</a:t>
            </a:r>
          </a:p>
          <a:p>
            <a:pPr lvl="1"/>
            <a:r>
              <a:rPr lang="en-GB" sz="2000" dirty="0"/>
              <a:t>Styles</a:t>
            </a:r>
          </a:p>
          <a:p>
            <a:pPr lvl="1"/>
            <a:r>
              <a:rPr lang="en-GB" sz="2000" dirty="0"/>
              <a:t>Fields to display</a:t>
            </a:r>
          </a:p>
          <a:p>
            <a:pPr lvl="1"/>
            <a:r>
              <a:rPr lang="en-GB" sz="2000" dirty="0"/>
              <a:t>Round corners</a:t>
            </a:r>
          </a:p>
          <a:p>
            <a:pPr lvl="1"/>
            <a:r>
              <a:rPr lang="en-GB" sz="2000" dirty="0"/>
              <a:t>Colours</a:t>
            </a:r>
          </a:p>
          <a:p>
            <a:pPr lvl="1"/>
            <a:r>
              <a:rPr lang="en-GB" sz="2000" dirty="0"/>
              <a:t>Default image</a:t>
            </a:r>
          </a:p>
          <a:p>
            <a:pPr lvl="1"/>
            <a:r>
              <a:rPr lang="en-GB" sz="2000" dirty="0"/>
              <a:t>…</a:t>
            </a:r>
          </a:p>
        </p:txBody>
      </p:sp>
      <p:pic>
        <p:nvPicPr>
          <p:cNvPr id="6" name="Content Placeholder 5">
            <a:extLst>
              <a:ext uri="{FF2B5EF4-FFF2-40B4-BE49-F238E27FC236}">
                <a16:creationId xmlns:a16="http://schemas.microsoft.com/office/drawing/2014/main" id="{6F44275B-9EE6-AFE9-5BC8-7673935E449F}"/>
              </a:ext>
            </a:extLst>
          </p:cNvPr>
          <p:cNvPicPr>
            <a:picLocks noGrp="1" noChangeAspect="1"/>
          </p:cNvPicPr>
          <p:nvPr>
            <p:ph idx="13"/>
          </p:nvPr>
        </p:nvPicPr>
        <p:blipFill>
          <a:blip r:embed="rId2"/>
          <a:stretch>
            <a:fillRect/>
          </a:stretch>
        </p:blipFill>
        <p:spPr>
          <a:xfrm>
            <a:off x="6370370" y="2031749"/>
            <a:ext cx="5232699" cy="3021882"/>
          </a:xfrm>
          <a:noFill/>
        </p:spPr>
      </p:pic>
    </p:spTree>
    <p:extLst>
      <p:ext uri="{BB962C8B-B14F-4D97-AF65-F5344CB8AC3E}">
        <p14:creationId xmlns:p14="http://schemas.microsoft.com/office/powerpoint/2010/main" val="2185883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3BE6-C2E0-DD74-C598-00668CA657D8}"/>
              </a:ext>
            </a:extLst>
          </p:cNvPr>
          <p:cNvSpPr>
            <a:spLocks noGrp="1"/>
          </p:cNvSpPr>
          <p:nvPr>
            <p:ph type="title"/>
          </p:nvPr>
        </p:nvSpPr>
        <p:spPr/>
        <p:txBody>
          <a:bodyPr/>
          <a:lstStyle/>
          <a:p>
            <a:r>
              <a:rPr lang="en-GB"/>
              <a:t>Colour picker</a:t>
            </a:r>
          </a:p>
        </p:txBody>
      </p:sp>
      <p:sp>
        <p:nvSpPr>
          <p:cNvPr id="3" name="Content Placeholder 2">
            <a:extLst>
              <a:ext uri="{FF2B5EF4-FFF2-40B4-BE49-F238E27FC236}">
                <a16:creationId xmlns:a16="http://schemas.microsoft.com/office/drawing/2014/main" id="{3D89C9BE-526B-190D-A234-F1754438871C}"/>
              </a:ext>
            </a:extLst>
          </p:cNvPr>
          <p:cNvSpPr>
            <a:spLocks noGrp="1"/>
          </p:cNvSpPr>
          <p:nvPr>
            <p:ph idx="1"/>
          </p:nvPr>
        </p:nvSpPr>
        <p:spPr>
          <a:xfrm>
            <a:off x="499507" y="1253331"/>
            <a:ext cx="5596493" cy="4351338"/>
          </a:xfrm>
        </p:spPr>
        <p:txBody>
          <a:bodyPr/>
          <a:lstStyle/>
          <a:p>
            <a:r>
              <a:rPr lang="en-GB"/>
              <a:t>Fresh colour picker allows clients to select the colour to use in several features.</a:t>
            </a:r>
          </a:p>
          <a:p>
            <a:pPr lvl="1"/>
            <a:r>
              <a:rPr lang="en-GB"/>
              <a:t>Colour from site – Theme colours</a:t>
            </a:r>
          </a:p>
          <a:p>
            <a:pPr lvl="1"/>
            <a:r>
              <a:rPr lang="en-GB"/>
              <a:t>Standard colour – Custom client pallet configured in the term store</a:t>
            </a:r>
          </a:p>
        </p:txBody>
      </p:sp>
      <p:pic>
        <p:nvPicPr>
          <p:cNvPr id="6" name="Content Placeholder 5">
            <a:extLst>
              <a:ext uri="{FF2B5EF4-FFF2-40B4-BE49-F238E27FC236}">
                <a16:creationId xmlns:a16="http://schemas.microsoft.com/office/drawing/2014/main" id="{25F9122B-E6DB-A830-3B62-2A83087A191B}"/>
              </a:ext>
            </a:extLst>
          </p:cNvPr>
          <p:cNvPicPr>
            <a:picLocks noGrp="1" noChangeAspect="1"/>
          </p:cNvPicPr>
          <p:nvPr>
            <p:ph idx="4294967295"/>
          </p:nvPr>
        </p:nvPicPr>
        <p:blipFill>
          <a:blip r:embed="rId2"/>
          <a:stretch>
            <a:fillRect/>
          </a:stretch>
        </p:blipFill>
        <p:spPr>
          <a:xfrm>
            <a:off x="7441172" y="1253331"/>
            <a:ext cx="2168525" cy="2330450"/>
          </a:xfrm>
        </p:spPr>
      </p:pic>
      <p:sp>
        <p:nvSpPr>
          <p:cNvPr id="7" name="Rectangle 6">
            <a:extLst>
              <a:ext uri="{FF2B5EF4-FFF2-40B4-BE49-F238E27FC236}">
                <a16:creationId xmlns:a16="http://schemas.microsoft.com/office/drawing/2014/main" id="{6350553D-5FF8-9AF8-D925-D85DADAD8CE5}"/>
              </a:ext>
            </a:extLst>
          </p:cNvPr>
          <p:cNvSpPr/>
          <p:nvPr/>
        </p:nvSpPr>
        <p:spPr>
          <a:xfrm>
            <a:off x="9644185" y="1724243"/>
            <a:ext cx="1484923" cy="2921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00"/>
              <a:t>From site theme</a:t>
            </a:r>
          </a:p>
        </p:txBody>
      </p:sp>
      <p:sp>
        <p:nvSpPr>
          <p:cNvPr id="8" name="Rectangle 7">
            <a:extLst>
              <a:ext uri="{FF2B5EF4-FFF2-40B4-BE49-F238E27FC236}">
                <a16:creationId xmlns:a16="http://schemas.microsoft.com/office/drawing/2014/main" id="{AA31E598-3882-8DD5-57A6-D7C8A5C5902D}"/>
              </a:ext>
            </a:extLst>
          </p:cNvPr>
          <p:cNvSpPr/>
          <p:nvPr/>
        </p:nvSpPr>
        <p:spPr>
          <a:xfrm>
            <a:off x="9644185" y="2681627"/>
            <a:ext cx="1484923" cy="2921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100"/>
              <a:t>From </a:t>
            </a:r>
            <a:r>
              <a:rPr lang="en-GB" sz="1100" err="1"/>
              <a:t>Color</a:t>
            </a:r>
            <a:r>
              <a:rPr lang="en-GB" sz="1100"/>
              <a:t> term set</a:t>
            </a:r>
          </a:p>
        </p:txBody>
      </p:sp>
      <p:pic>
        <p:nvPicPr>
          <p:cNvPr id="10" name="Picture 9">
            <a:extLst>
              <a:ext uri="{FF2B5EF4-FFF2-40B4-BE49-F238E27FC236}">
                <a16:creationId xmlns:a16="http://schemas.microsoft.com/office/drawing/2014/main" id="{F6475500-7EA4-640E-285A-E537E0D9F1E3}"/>
              </a:ext>
            </a:extLst>
          </p:cNvPr>
          <p:cNvPicPr>
            <a:picLocks noChangeAspect="1"/>
          </p:cNvPicPr>
          <p:nvPr/>
        </p:nvPicPr>
        <p:blipFill>
          <a:blip r:embed="rId3"/>
          <a:stretch>
            <a:fillRect/>
          </a:stretch>
        </p:blipFill>
        <p:spPr>
          <a:xfrm>
            <a:off x="6896403" y="3760831"/>
            <a:ext cx="4394426" cy="184159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2298D45-F70A-0F74-9BF7-C19799852289}"/>
              </a:ext>
            </a:extLst>
          </p:cNvPr>
          <p:cNvPicPr>
            <a:picLocks noChangeAspect="1"/>
          </p:cNvPicPr>
          <p:nvPr/>
        </p:nvPicPr>
        <p:blipFill>
          <a:blip r:embed="rId4"/>
          <a:stretch>
            <a:fillRect/>
          </a:stretch>
        </p:blipFill>
        <p:spPr>
          <a:xfrm>
            <a:off x="670651" y="3760831"/>
            <a:ext cx="5628549" cy="1778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8753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3E76-D913-8A3A-FD91-7C90E364733E}"/>
              </a:ext>
            </a:extLst>
          </p:cNvPr>
          <p:cNvSpPr>
            <a:spLocks noGrp="1"/>
          </p:cNvSpPr>
          <p:nvPr>
            <p:ph type="title"/>
          </p:nvPr>
        </p:nvSpPr>
        <p:spPr/>
        <p:txBody>
          <a:bodyPr/>
          <a:lstStyle/>
          <a:p>
            <a:r>
              <a:rPr lang="en-GB"/>
              <a:t>Round or straight corners</a:t>
            </a:r>
          </a:p>
        </p:txBody>
      </p:sp>
      <p:sp>
        <p:nvSpPr>
          <p:cNvPr id="3" name="Content Placeholder 2">
            <a:extLst>
              <a:ext uri="{FF2B5EF4-FFF2-40B4-BE49-F238E27FC236}">
                <a16:creationId xmlns:a16="http://schemas.microsoft.com/office/drawing/2014/main" id="{51CE4DAE-FCE6-CB46-F15B-A37D6D73E585}"/>
              </a:ext>
            </a:extLst>
          </p:cNvPr>
          <p:cNvSpPr>
            <a:spLocks noGrp="1"/>
          </p:cNvSpPr>
          <p:nvPr>
            <p:ph idx="1"/>
          </p:nvPr>
        </p:nvSpPr>
        <p:spPr>
          <a:xfrm>
            <a:off x="499507" y="1253331"/>
            <a:ext cx="5596493" cy="3695884"/>
          </a:xfrm>
        </p:spPr>
        <p:txBody>
          <a:bodyPr vert="horz" wrap="square" lIns="91440" tIns="45720" rIns="91440" bIns="45720" rtlCol="0" anchor="t">
            <a:spAutoFit/>
          </a:bodyPr>
          <a:lstStyle/>
          <a:p>
            <a:r>
              <a:rPr lang="en-GB" dirty="0"/>
              <a:t>Most Fresh features provide display settings where clients can decide to use round or straight corners for their web parts</a:t>
            </a:r>
            <a:endParaRPr lang="en-GB" dirty="0">
              <a:cs typeface="Arial"/>
            </a:endParaRPr>
          </a:p>
          <a:p>
            <a:r>
              <a:rPr lang="en-GB" dirty="0"/>
              <a:t>Default is "Round"</a:t>
            </a:r>
            <a:endParaRPr lang="en-GB" dirty="0">
              <a:cs typeface="Arial"/>
            </a:endParaRPr>
          </a:p>
          <a:p>
            <a:r>
              <a:rPr lang="en-GB" dirty="0">
                <a:cs typeface="Arial"/>
              </a:rPr>
              <a:t>Can be set on web part level or global level for the tenant</a:t>
            </a:r>
          </a:p>
          <a:p>
            <a:endParaRPr lang="en-GB" dirty="0"/>
          </a:p>
          <a:p>
            <a:endParaRPr lang="en-GB" dirty="0"/>
          </a:p>
          <a:p>
            <a:endParaRPr lang="en-GB" i="1" dirty="0"/>
          </a:p>
        </p:txBody>
      </p:sp>
      <p:pic>
        <p:nvPicPr>
          <p:cNvPr id="6" name="Content Placeholder 5">
            <a:extLst>
              <a:ext uri="{FF2B5EF4-FFF2-40B4-BE49-F238E27FC236}">
                <a16:creationId xmlns:a16="http://schemas.microsoft.com/office/drawing/2014/main" id="{CE7D67F4-2851-EE07-A56F-FB27D004B28E}"/>
              </a:ext>
            </a:extLst>
          </p:cNvPr>
          <p:cNvPicPr>
            <a:picLocks noGrp="1" noChangeAspect="1"/>
          </p:cNvPicPr>
          <p:nvPr>
            <p:ph idx="4294967295"/>
          </p:nvPr>
        </p:nvPicPr>
        <p:blipFill>
          <a:blip r:embed="rId2"/>
          <a:stretch>
            <a:fillRect/>
          </a:stretch>
        </p:blipFill>
        <p:spPr>
          <a:xfrm>
            <a:off x="6355007" y="1158436"/>
            <a:ext cx="5232400" cy="2265363"/>
          </a:xfrm>
        </p:spPr>
      </p:pic>
      <p:pic>
        <p:nvPicPr>
          <p:cNvPr id="8" name="Picture 7">
            <a:extLst>
              <a:ext uri="{FF2B5EF4-FFF2-40B4-BE49-F238E27FC236}">
                <a16:creationId xmlns:a16="http://schemas.microsoft.com/office/drawing/2014/main" id="{140F0EBC-F16D-D111-1F2C-E3CA15E68862}"/>
              </a:ext>
            </a:extLst>
          </p:cNvPr>
          <p:cNvPicPr>
            <a:picLocks noChangeAspect="1"/>
          </p:cNvPicPr>
          <p:nvPr/>
        </p:nvPicPr>
        <p:blipFill>
          <a:blip r:embed="rId3"/>
          <a:stretch>
            <a:fillRect/>
          </a:stretch>
        </p:blipFill>
        <p:spPr>
          <a:xfrm>
            <a:off x="6355007" y="3832334"/>
            <a:ext cx="5232400" cy="2180870"/>
          </a:xfrm>
          <a:prstGeom prst="rect">
            <a:avLst/>
          </a:prstGeom>
        </p:spPr>
      </p:pic>
    </p:spTree>
    <p:extLst>
      <p:ext uri="{BB962C8B-B14F-4D97-AF65-F5344CB8AC3E}">
        <p14:creationId xmlns:p14="http://schemas.microsoft.com/office/powerpoint/2010/main" val="1858560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3090-960F-79F8-24CB-8CCC07008B1B}"/>
              </a:ext>
            </a:extLst>
          </p:cNvPr>
          <p:cNvSpPr>
            <a:spLocks noGrp="1"/>
          </p:cNvSpPr>
          <p:nvPr>
            <p:ph type="title"/>
          </p:nvPr>
        </p:nvSpPr>
        <p:spPr>
          <a:xfrm>
            <a:off x="499507" y="475258"/>
            <a:ext cx="8025928" cy="535531"/>
          </a:xfrm>
        </p:spPr>
        <p:txBody>
          <a:bodyPr wrap="square" anchor="t">
            <a:normAutofit/>
          </a:bodyPr>
          <a:lstStyle/>
          <a:p>
            <a:r>
              <a:rPr lang="en-GB"/>
              <a:t>Default image &amp; Focal point</a:t>
            </a:r>
          </a:p>
        </p:txBody>
      </p:sp>
      <p:sp>
        <p:nvSpPr>
          <p:cNvPr id="3" name="Content Placeholder 2">
            <a:extLst>
              <a:ext uri="{FF2B5EF4-FFF2-40B4-BE49-F238E27FC236}">
                <a16:creationId xmlns:a16="http://schemas.microsoft.com/office/drawing/2014/main" id="{067AD22C-BE33-6B44-14DF-8E4F0873D064}"/>
              </a:ext>
            </a:extLst>
          </p:cNvPr>
          <p:cNvSpPr>
            <a:spLocks noGrp="1"/>
          </p:cNvSpPr>
          <p:nvPr>
            <p:ph idx="12"/>
          </p:nvPr>
        </p:nvSpPr>
        <p:spPr>
          <a:xfrm>
            <a:off x="499507" y="1273366"/>
            <a:ext cx="5232699" cy="4538649"/>
          </a:xfrm>
        </p:spPr>
        <p:txBody>
          <a:bodyPr>
            <a:normAutofit/>
          </a:bodyPr>
          <a:lstStyle/>
          <a:p>
            <a:r>
              <a:rPr lang="en-GB"/>
              <a:t>For web parts where for example pages are displayed it is possible to add Default image, which is used when pages displayed in the web part does not return a thumbnail image. </a:t>
            </a:r>
          </a:p>
          <a:p>
            <a:endParaRPr lang="en-GB"/>
          </a:p>
          <a:p>
            <a:r>
              <a:rPr lang="en-GB"/>
              <a:t>In most cases, where images are added, the admin can choose the focal point for the image that is to be displayed.</a:t>
            </a:r>
          </a:p>
        </p:txBody>
      </p:sp>
      <p:pic>
        <p:nvPicPr>
          <p:cNvPr id="6" name="Content Placeholder 5">
            <a:extLst>
              <a:ext uri="{FF2B5EF4-FFF2-40B4-BE49-F238E27FC236}">
                <a16:creationId xmlns:a16="http://schemas.microsoft.com/office/drawing/2014/main" id="{FAE59BAE-1F9B-37AE-150A-33C2A789A2C3}"/>
              </a:ext>
            </a:extLst>
          </p:cNvPr>
          <p:cNvPicPr>
            <a:picLocks noGrp="1" noChangeAspect="1"/>
          </p:cNvPicPr>
          <p:nvPr>
            <p:ph idx="13"/>
          </p:nvPr>
        </p:nvPicPr>
        <p:blipFill>
          <a:blip r:embed="rId2"/>
          <a:stretch>
            <a:fillRect/>
          </a:stretch>
        </p:blipFill>
        <p:spPr>
          <a:xfrm>
            <a:off x="6370370" y="2391497"/>
            <a:ext cx="5232699" cy="2302387"/>
          </a:xfr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1898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16763EE-2429-1232-F54A-2C58A061DBAA}"/>
              </a:ext>
            </a:extLst>
          </p:cNvPr>
          <p:cNvPicPr>
            <a:picLocks noChangeAspect="1"/>
          </p:cNvPicPr>
          <p:nvPr/>
        </p:nvPicPr>
        <p:blipFill rotWithShape="1">
          <a:blip r:embed="rId2">
            <a:extLst>
              <a:ext uri="{28A0092B-C50C-407E-A947-70E740481C1C}">
                <a14:useLocalDpi xmlns:a14="http://schemas.microsoft.com/office/drawing/2010/main" val="0"/>
              </a:ext>
            </a:extLst>
          </a:blip>
          <a:srcRect l="271" r="699"/>
          <a:stretch/>
        </p:blipFill>
        <p:spPr>
          <a:xfrm>
            <a:off x="3514477" y="1169055"/>
            <a:ext cx="8253454" cy="4886475"/>
          </a:xfrm>
          <a:prstGeom prst="rect">
            <a:avLst/>
          </a:prstGeom>
        </p:spPr>
      </p:pic>
      <p:sp>
        <p:nvSpPr>
          <p:cNvPr id="2" name="Title 1">
            <a:extLst>
              <a:ext uri="{FF2B5EF4-FFF2-40B4-BE49-F238E27FC236}">
                <a16:creationId xmlns:a16="http://schemas.microsoft.com/office/drawing/2014/main" id="{65C33090-960F-79F8-24CB-8CCC07008B1B}"/>
              </a:ext>
            </a:extLst>
          </p:cNvPr>
          <p:cNvSpPr>
            <a:spLocks noGrp="1"/>
          </p:cNvSpPr>
          <p:nvPr>
            <p:ph type="title"/>
          </p:nvPr>
        </p:nvSpPr>
        <p:spPr>
          <a:xfrm>
            <a:off x="499506" y="475258"/>
            <a:ext cx="9110838" cy="535531"/>
          </a:xfrm>
        </p:spPr>
        <p:txBody>
          <a:bodyPr wrap="square" anchor="t">
            <a:noAutofit/>
          </a:bodyPr>
          <a:lstStyle/>
          <a:p>
            <a:r>
              <a:rPr lang="en-DE"/>
              <a:t>Support for custom fonts in SharePoint</a:t>
            </a:r>
            <a:endParaRPr lang="en-GB"/>
          </a:p>
        </p:txBody>
      </p:sp>
      <p:sp>
        <p:nvSpPr>
          <p:cNvPr id="13" name="Freeform: Shape 16">
            <a:extLst>
              <a:ext uri="{FF2B5EF4-FFF2-40B4-BE49-F238E27FC236}">
                <a16:creationId xmlns:a16="http://schemas.microsoft.com/office/drawing/2014/main" id="{B18BC30F-0B5E-1DC9-03A8-4B475D807825}"/>
              </a:ext>
            </a:extLst>
          </p:cNvPr>
          <p:cNvSpPr/>
          <p:nvPr/>
        </p:nvSpPr>
        <p:spPr>
          <a:xfrm rot="20330478" flipV="1">
            <a:off x="3041785" y="395041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7AAC681F-3E84-64B5-FD86-9F1C6C4CF382}"/>
              </a:ext>
            </a:extLst>
          </p:cNvPr>
          <p:cNvSpPr txBox="1"/>
          <p:nvPr/>
        </p:nvSpPr>
        <p:spPr>
          <a:xfrm>
            <a:off x="365760" y="4159286"/>
            <a:ext cx="298173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DE" dirty="0">
                <a:latin typeface="Arial"/>
              </a:rPr>
              <a:t>Microsoft has introduced custom fonts via the Brand Center. Fresh automatically reflects a selected custom font on its web parts and components.</a:t>
            </a:r>
            <a:endParaRPr lang="en-US" dirty="0">
              <a:latin typeface="Arial"/>
              <a:cs typeface="Arial"/>
            </a:endParaRPr>
          </a:p>
        </p:txBody>
      </p:sp>
    </p:spTree>
    <p:extLst>
      <p:ext uri="{BB962C8B-B14F-4D97-AF65-F5344CB8AC3E}">
        <p14:creationId xmlns:p14="http://schemas.microsoft.com/office/powerpoint/2010/main" val="351244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Description automatically generated">
            <a:extLst>
              <a:ext uri="{FF2B5EF4-FFF2-40B4-BE49-F238E27FC236}">
                <a16:creationId xmlns:a16="http://schemas.microsoft.com/office/drawing/2014/main" id="{57E42374-CB74-EB3A-FCA2-9660EA7AA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2528" y="1433644"/>
            <a:ext cx="7913232" cy="3811174"/>
          </a:xfrm>
          <a:prstGeom prst="rect">
            <a:avLst/>
          </a:prstGeom>
        </p:spPr>
      </p:pic>
      <p:sp>
        <p:nvSpPr>
          <p:cNvPr id="2" name="Title 1">
            <a:extLst>
              <a:ext uri="{FF2B5EF4-FFF2-40B4-BE49-F238E27FC236}">
                <a16:creationId xmlns:a16="http://schemas.microsoft.com/office/drawing/2014/main" id="{65C33090-960F-79F8-24CB-8CCC07008B1B}"/>
              </a:ext>
            </a:extLst>
          </p:cNvPr>
          <p:cNvSpPr>
            <a:spLocks noGrp="1"/>
          </p:cNvSpPr>
          <p:nvPr>
            <p:ph type="title"/>
          </p:nvPr>
        </p:nvSpPr>
        <p:spPr>
          <a:xfrm>
            <a:off x="499506" y="475258"/>
            <a:ext cx="9110838" cy="535531"/>
          </a:xfrm>
        </p:spPr>
        <p:txBody>
          <a:bodyPr wrap="square" anchor="t">
            <a:noAutofit/>
          </a:bodyPr>
          <a:lstStyle/>
          <a:p>
            <a:r>
              <a:rPr lang="en-DE"/>
              <a:t>Support for custom fonts in Viva Connections</a:t>
            </a:r>
            <a:endParaRPr lang="en-GB"/>
          </a:p>
        </p:txBody>
      </p:sp>
      <p:sp>
        <p:nvSpPr>
          <p:cNvPr id="13" name="Freeform: Shape 16">
            <a:extLst>
              <a:ext uri="{FF2B5EF4-FFF2-40B4-BE49-F238E27FC236}">
                <a16:creationId xmlns:a16="http://schemas.microsoft.com/office/drawing/2014/main" id="{B18BC30F-0B5E-1DC9-03A8-4B475D807825}"/>
              </a:ext>
            </a:extLst>
          </p:cNvPr>
          <p:cNvSpPr/>
          <p:nvPr/>
        </p:nvSpPr>
        <p:spPr>
          <a:xfrm rot="20330478" flipV="1">
            <a:off x="3254887" y="336075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7AAC681F-3E84-64B5-FD86-9F1C6C4CF382}"/>
              </a:ext>
            </a:extLst>
          </p:cNvPr>
          <p:cNvSpPr txBox="1"/>
          <p:nvPr/>
        </p:nvSpPr>
        <p:spPr>
          <a:xfrm>
            <a:off x="490561" y="3824889"/>
            <a:ext cx="34315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DE" dirty="0">
                <a:latin typeface="Arial"/>
              </a:rPr>
              <a:t>Microsoft has introduced custom fonts via the Brand Center. Fresh automatically reflects a selected custom font on its Viva Connections cards and components.</a:t>
            </a:r>
            <a:endParaRPr lang="en-US" dirty="0">
              <a:latin typeface="Arial"/>
              <a:cs typeface="Arial"/>
            </a:endParaRPr>
          </a:p>
        </p:txBody>
      </p:sp>
    </p:spTree>
    <p:extLst>
      <p:ext uri="{BB962C8B-B14F-4D97-AF65-F5344CB8AC3E}">
        <p14:creationId xmlns:p14="http://schemas.microsoft.com/office/powerpoint/2010/main" val="143709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8884-9A3C-094A-25EB-9060516B8844}"/>
              </a:ext>
            </a:extLst>
          </p:cNvPr>
          <p:cNvSpPr>
            <a:spLocks noGrp="1"/>
          </p:cNvSpPr>
          <p:nvPr>
            <p:ph type="title"/>
          </p:nvPr>
        </p:nvSpPr>
        <p:spPr>
          <a:xfrm>
            <a:off x="499507" y="475258"/>
            <a:ext cx="8025928" cy="480131"/>
          </a:xfrm>
        </p:spPr>
        <p:txBody>
          <a:bodyPr/>
          <a:lstStyle/>
          <a:p>
            <a:r>
              <a:rPr lang="de-DE" dirty="0"/>
              <a:t>Support for flexible layout sections</a:t>
            </a:r>
            <a:endParaRPr lang="en-GB" dirty="0"/>
          </a:p>
        </p:txBody>
      </p:sp>
      <p:pic>
        <p:nvPicPr>
          <p:cNvPr id="6" name="Picture 5">
            <a:extLst>
              <a:ext uri="{FF2B5EF4-FFF2-40B4-BE49-F238E27FC236}">
                <a16:creationId xmlns:a16="http://schemas.microsoft.com/office/drawing/2014/main" id="{7EF4C749-E627-0D2E-BCC5-C5C04D8DD83F}"/>
              </a:ext>
            </a:extLst>
          </p:cNvPr>
          <p:cNvPicPr>
            <a:picLocks noChangeAspect="1"/>
          </p:cNvPicPr>
          <p:nvPr/>
        </p:nvPicPr>
        <p:blipFill>
          <a:blip r:embed="rId2"/>
          <a:stretch>
            <a:fillRect/>
          </a:stretch>
        </p:blipFill>
        <p:spPr>
          <a:xfrm>
            <a:off x="3668440" y="1834921"/>
            <a:ext cx="7426024" cy="4206650"/>
          </a:xfrm>
          <a:prstGeom prst="rect">
            <a:avLst/>
          </a:prstGeom>
        </p:spPr>
      </p:pic>
      <p:sp>
        <p:nvSpPr>
          <p:cNvPr id="7" name="TextBox 6">
            <a:extLst>
              <a:ext uri="{FF2B5EF4-FFF2-40B4-BE49-F238E27FC236}">
                <a16:creationId xmlns:a16="http://schemas.microsoft.com/office/drawing/2014/main" id="{1E58182D-39B6-99EF-BC95-19C6D8A132AB}"/>
              </a:ext>
            </a:extLst>
          </p:cNvPr>
          <p:cNvSpPr txBox="1"/>
          <p:nvPr/>
        </p:nvSpPr>
        <p:spPr>
          <a:xfrm>
            <a:off x="854814" y="3182231"/>
            <a:ext cx="27233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0" i="0" dirty="0">
                <a:solidFill>
                  <a:srgbClr val="0F172A"/>
                </a:solidFill>
                <a:effectLst/>
                <a:latin typeface="+mj-lt"/>
              </a:rPr>
              <a:t>Use Fresh web parts in flexible layout sections on SharePoint pages.</a:t>
            </a:r>
            <a:endParaRPr lang="en-US" dirty="0">
              <a:latin typeface="+mj-lt"/>
              <a:cs typeface="Arial"/>
            </a:endParaRPr>
          </a:p>
        </p:txBody>
      </p:sp>
      <p:sp>
        <p:nvSpPr>
          <p:cNvPr id="9" name="TextBox 8">
            <a:extLst>
              <a:ext uri="{FF2B5EF4-FFF2-40B4-BE49-F238E27FC236}">
                <a16:creationId xmlns:a16="http://schemas.microsoft.com/office/drawing/2014/main" id="{27B022CB-3D23-B2F0-64B4-05867E3B0799}"/>
              </a:ext>
            </a:extLst>
          </p:cNvPr>
          <p:cNvSpPr txBox="1"/>
          <p:nvPr/>
        </p:nvSpPr>
        <p:spPr>
          <a:xfrm>
            <a:off x="614059" y="5180655"/>
            <a:ext cx="2873828" cy="923330"/>
          </a:xfrm>
          <a:prstGeom prst="rect">
            <a:avLst/>
          </a:prstGeom>
          <a:noFill/>
        </p:spPr>
        <p:txBody>
          <a:bodyPr wrap="square">
            <a:spAutoFit/>
          </a:bodyPr>
          <a:lstStyle/>
          <a:p>
            <a:r>
              <a:rPr lang="en-GB" b="0" i="0" dirty="0">
                <a:solidFill>
                  <a:srgbClr val="0F172A"/>
                </a:solidFill>
                <a:effectLst/>
                <a:latin typeface="+mj-lt"/>
              </a:rPr>
              <a:t>Resize, overlap, and move web parts to create visually appealing content.</a:t>
            </a:r>
            <a:endParaRPr lang="en-GB" dirty="0">
              <a:latin typeface="+mj-lt"/>
            </a:endParaRPr>
          </a:p>
        </p:txBody>
      </p:sp>
      <p:sp>
        <p:nvSpPr>
          <p:cNvPr id="10" name="Freeform: Shape 16">
            <a:extLst>
              <a:ext uri="{FF2B5EF4-FFF2-40B4-BE49-F238E27FC236}">
                <a16:creationId xmlns:a16="http://schemas.microsoft.com/office/drawing/2014/main" id="{92984331-5E8D-91D0-1A18-3FC757AF5025}"/>
              </a:ext>
            </a:extLst>
          </p:cNvPr>
          <p:cNvSpPr/>
          <p:nvPr/>
        </p:nvSpPr>
        <p:spPr>
          <a:xfrm rot="20330478" flipV="1">
            <a:off x="2869443" y="275897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Freeform: Shape 16">
            <a:extLst>
              <a:ext uri="{FF2B5EF4-FFF2-40B4-BE49-F238E27FC236}">
                <a16:creationId xmlns:a16="http://schemas.microsoft.com/office/drawing/2014/main" id="{7088E7B5-B1F7-C1A7-D5DE-3D1E8C59BE9C}"/>
              </a:ext>
            </a:extLst>
          </p:cNvPr>
          <p:cNvSpPr/>
          <p:nvPr/>
        </p:nvSpPr>
        <p:spPr>
          <a:xfrm rot="20330478" flipV="1">
            <a:off x="2869443" y="505091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330350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4139-053B-56E2-9C6D-AD27D66044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5C531A-BB14-92B4-15D7-5DF4C7EE5314}"/>
              </a:ext>
            </a:extLst>
          </p:cNvPr>
          <p:cNvSpPr>
            <a:spLocks noGrp="1"/>
          </p:cNvSpPr>
          <p:nvPr>
            <p:ph type="title"/>
          </p:nvPr>
        </p:nvSpPr>
        <p:spPr>
          <a:xfrm>
            <a:off x="466850" y="976001"/>
            <a:ext cx="5717516" cy="757130"/>
          </a:xfrm>
        </p:spPr>
        <p:txBody>
          <a:bodyPr/>
          <a:lstStyle/>
          <a:p>
            <a:r>
              <a:rPr lang="en-GB" sz="4800">
                <a:cs typeface="Arial"/>
              </a:rPr>
              <a:t>Navigation</a:t>
            </a:r>
            <a:endParaRPr lang="en-US"/>
          </a:p>
        </p:txBody>
      </p:sp>
    </p:spTree>
    <p:extLst>
      <p:ext uri="{BB962C8B-B14F-4D97-AF65-F5344CB8AC3E}">
        <p14:creationId xmlns:p14="http://schemas.microsoft.com/office/powerpoint/2010/main" val="3327097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7046F-7DD5-66EA-57B7-C798BFBD64D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24A456-00C3-331C-6C6C-EDA0CFB91FDA}"/>
              </a:ext>
            </a:extLst>
          </p:cNvPr>
          <p:cNvSpPr>
            <a:spLocks noGrp="1"/>
          </p:cNvSpPr>
          <p:nvPr>
            <p:ph type="title"/>
          </p:nvPr>
        </p:nvSpPr>
        <p:spPr>
          <a:xfrm>
            <a:off x="466850" y="976001"/>
            <a:ext cx="5717516" cy="1255728"/>
          </a:xfrm>
        </p:spPr>
        <p:txBody>
          <a:bodyPr/>
          <a:lstStyle/>
          <a:p>
            <a:r>
              <a:rPr lang="en-GB" sz="4800">
                <a:cs typeface="Arial"/>
              </a:rPr>
              <a:t>Core intranet</a:t>
            </a:r>
            <a:endParaRPr lang="en-GB" sz="4800" b="0">
              <a:cs typeface="Arial"/>
            </a:endParaRPr>
          </a:p>
          <a:p>
            <a:endParaRPr lang="en-GB" sz="3600">
              <a:cs typeface="Arial"/>
            </a:endParaRPr>
          </a:p>
        </p:txBody>
      </p:sp>
    </p:spTree>
    <p:extLst>
      <p:ext uri="{BB962C8B-B14F-4D97-AF65-F5344CB8AC3E}">
        <p14:creationId xmlns:p14="http://schemas.microsoft.com/office/powerpoint/2010/main" val="3704063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57A0-5125-107D-F071-EBC7F73354C3}"/>
              </a:ext>
            </a:extLst>
          </p:cNvPr>
          <p:cNvSpPr>
            <a:spLocks noGrp="1"/>
          </p:cNvSpPr>
          <p:nvPr>
            <p:ph type="title"/>
          </p:nvPr>
        </p:nvSpPr>
        <p:spPr/>
        <p:txBody>
          <a:bodyPr/>
          <a:lstStyle/>
          <a:p>
            <a:r>
              <a:rPr lang="en-GB" dirty="0"/>
              <a:t>Global navigation</a:t>
            </a:r>
          </a:p>
        </p:txBody>
      </p:sp>
      <p:sp>
        <p:nvSpPr>
          <p:cNvPr id="3" name="Content Placeholder 2">
            <a:extLst>
              <a:ext uri="{FF2B5EF4-FFF2-40B4-BE49-F238E27FC236}">
                <a16:creationId xmlns:a16="http://schemas.microsoft.com/office/drawing/2014/main" id="{54B143FD-AC4A-DEC3-6B7F-002B96A47637}"/>
              </a:ext>
            </a:extLst>
          </p:cNvPr>
          <p:cNvSpPr>
            <a:spLocks noGrp="1"/>
          </p:cNvSpPr>
          <p:nvPr>
            <p:ph idx="1"/>
          </p:nvPr>
        </p:nvSpPr>
        <p:spPr/>
        <p:txBody>
          <a:bodyPr/>
          <a:lstStyle/>
          <a:p>
            <a:r>
              <a:rPr lang="en-GB" dirty="0"/>
              <a:t>3 main display options</a:t>
            </a:r>
          </a:p>
          <a:p>
            <a:pPr lvl="1"/>
            <a:r>
              <a:rPr lang="en-GB" dirty="0"/>
              <a:t>Horizontal</a:t>
            </a:r>
          </a:p>
          <a:p>
            <a:pPr lvl="1"/>
            <a:r>
              <a:rPr lang="en-GB" dirty="0"/>
              <a:t>Cascading</a:t>
            </a:r>
          </a:p>
          <a:p>
            <a:pPr lvl="1"/>
            <a:r>
              <a:rPr lang="en-GB" dirty="0"/>
              <a:t>Mega menu</a:t>
            </a:r>
          </a:p>
        </p:txBody>
      </p:sp>
      <p:pic>
        <p:nvPicPr>
          <p:cNvPr id="1026" name="Picture 2" descr="Image of expanded menus of the global navigation showing the global nav bar, the second ">
            <a:extLst>
              <a:ext uri="{FF2B5EF4-FFF2-40B4-BE49-F238E27FC236}">
                <a16:creationId xmlns:a16="http://schemas.microsoft.com/office/drawing/2014/main" id="{3D6A95B4-1268-690B-19A4-97B34BC3B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727" y="-66602"/>
            <a:ext cx="56007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4E908-F7A2-D2FD-A5F7-2CDFFD7A724D}"/>
              </a:ext>
            </a:extLst>
          </p:cNvPr>
          <p:cNvPicPr>
            <a:picLocks noChangeAspect="1"/>
          </p:cNvPicPr>
          <p:nvPr/>
        </p:nvPicPr>
        <p:blipFill>
          <a:blip r:embed="rId3"/>
          <a:stretch>
            <a:fillRect/>
          </a:stretch>
        </p:blipFill>
        <p:spPr>
          <a:xfrm>
            <a:off x="5569737" y="1511975"/>
            <a:ext cx="4973218" cy="171724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185F034-E91C-4B75-27F3-3BB62E86E962}"/>
              </a:ext>
            </a:extLst>
          </p:cNvPr>
          <p:cNvPicPr>
            <a:picLocks noChangeAspect="1"/>
          </p:cNvPicPr>
          <p:nvPr/>
        </p:nvPicPr>
        <p:blipFill>
          <a:blip r:embed="rId4"/>
          <a:stretch>
            <a:fillRect/>
          </a:stretch>
        </p:blipFill>
        <p:spPr>
          <a:xfrm>
            <a:off x="2677140" y="3534163"/>
            <a:ext cx="5379173" cy="127363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D9DC9F7-BE33-309C-F073-E4E583F8E0F6}"/>
              </a:ext>
            </a:extLst>
          </p:cNvPr>
          <p:cNvPicPr>
            <a:picLocks noChangeAspect="1"/>
          </p:cNvPicPr>
          <p:nvPr/>
        </p:nvPicPr>
        <p:blipFill>
          <a:blip r:embed="rId5"/>
          <a:stretch>
            <a:fillRect/>
          </a:stretch>
        </p:blipFill>
        <p:spPr>
          <a:xfrm>
            <a:off x="5569737" y="4902116"/>
            <a:ext cx="5283503" cy="130948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4EE7A25-5A1E-A6A3-A5AE-A3F2605A4AF8}"/>
              </a:ext>
            </a:extLst>
          </p:cNvPr>
          <p:cNvPicPr>
            <a:picLocks noChangeAspect="1"/>
          </p:cNvPicPr>
          <p:nvPr/>
        </p:nvPicPr>
        <p:blipFill>
          <a:blip r:embed="rId6"/>
          <a:stretch>
            <a:fillRect/>
          </a:stretch>
        </p:blipFill>
        <p:spPr>
          <a:xfrm>
            <a:off x="865349" y="4902116"/>
            <a:ext cx="4355328" cy="1102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40954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BB08-EE22-C98E-CA32-439BED2F3D05}"/>
              </a:ext>
            </a:extLst>
          </p:cNvPr>
          <p:cNvSpPr>
            <a:spLocks noGrp="1"/>
          </p:cNvSpPr>
          <p:nvPr>
            <p:ph type="title"/>
          </p:nvPr>
        </p:nvSpPr>
        <p:spPr/>
        <p:txBody>
          <a:bodyPr/>
          <a:lstStyle/>
          <a:p>
            <a:r>
              <a:rPr lang="en-GB"/>
              <a:t>Example configuration options</a:t>
            </a:r>
          </a:p>
        </p:txBody>
      </p:sp>
      <p:sp>
        <p:nvSpPr>
          <p:cNvPr id="3" name="Content Placeholder 2">
            <a:extLst>
              <a:ext uri="{FF2B5EF4-FFF2-40B4-BE49-F238E27FC236}">
                <a16:creationId xmlns:a16="http://schemas.microsoft.com/office/drawing/2014/main" id="{AA3C0D65-1F5D-B3FD-C0CD-1E1A8B2F0687}"/>
              </a:ext>
            </a:extLst>
          </p:cNvPr>
          <p:cNvSpPr>
            <a:spLocks noGrp="1"/>
          </p:cNvSpPr>
          <p:nvPr>
            <p:ph idx="1"/>
          </p:nvPr>
        </p:nvSpPr>
        <p:spPr/>
        <p:txBody>
          <a:bodyPr/>
          <a:lstStyle/>
          <a:p>
            <a:r>
              <a:rPr lang="en-GB"/>
              <a:t>Navigation colours</a:t>
            </a:r>
          </a:p>
          <a:p>
            <a:pPr lvl="1"/>
            <a:r>
              <a:rPr lang="en-GB"/>
              <a:t>1</a:t>
            </a:r>
            <a:r>
              <a:rPr lang="en-GB" baseline="30000"/>
              <a:t>st</a:t>
            </a:r>
            <a:r>
              <a:rPr lang="en-GB"/>
              <a:t> level with/without gradient</a:t>
            </a:r>
          </a:p>
          <a:p>
            <a:pPr lvl="1"/>
            <a:r>
              <a:rPr lang="en-GB"/>
              <a:t>3 levels background/text colour</a:t>
            </a:r>
          </a:p>
          <a:p>
            <a:pPr lvl="1"/>
            <a:r>
              <a:rPr lang="en-GB"/>
              <a:t>3 levels background/text hover colour</a:t>
            </a:r>
          </a:p>
          <a:p>
            <a:pPr lvl="1"/>
            <a:r>
              <a:rPr lang="en-GB"/>
              <a:t>Icon colour</a:t>
            </a:r>
          </a:p>
          <a:p>
            <a:pPr lvl="1"/>
            <a:r>
              <a:rPr lang="en-GB"/>
              <a:t>Opacity for level 2 and 3 in cascading</a:t>
            </a:r>
          </a:p>
          <a:p>
            <a:r>
              <a:rPr lang="en-GB"/>
              <a:t>Audience targeting</a:t>
            </a:r>
          </a:p>
          <a:p>
            <a:r>
              <a:rPr lang="en-GB"/>
              <a:t>On-hover text for navigation items</a:t>
            </a:r>
          </a:p>
          <a:p>
            <a:pPr lvl="1"/>
            <a:endParaRPr lang="en-GB"/>
          </a:p>
        </p:txBody>
      </p:sp>
      <p:pic>
        <p:nvPicPr>
          <p:cNvPr id="6" name="Content Placeholder 5">
            <a:extLst>
              <a:ext uri="{FF2B5EF4-FFF2-40B4-BE49-F238E27FC236}">
                <a16:creationId xmlns:a16="http://schemas.microsoft.com/office/drawing/2014/main" id="{F9A02BF3-E574-9E00-D7B4-954BEC449318}"/>
              </a:ext>
            </a:extLst>
          </p:cNvPr>
          <p:cNvPicPr>
            <a:picLocks noGrp="1" noChangeAspect="1"/>
          </p:cNvPicPr>
          <p:nvPr>
            <p:ph idx="4294967295"/>
          </p:nvPr>
        </p:nvPicPr>
        <p:blipFill>
          <a:blip r:embed="rId2"/>
          <a:stretch>
            <a:fillRect/>
          </a:stretch>
        </p:blipFill>
        <p:spPr>
          <a:xfrm>
            <a:off x="6532159" y="1467464"/>
            <a:ext cx="5232400" cy="1609725"/>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CB8B509-3B2B-037A-0312-8588639DC0B5}"/>
              </a:ext>
            </a:extLst>
          </p:cNvPr>
          <p:cNvPicPr>
            <a:picLocks noChangeAspect="1"/>
          </p:cNvPicPr>
          <p:nvPr/>
        </p:nvPicPr>
        <p:blipFill>
          <a:blip r:embed="rId3"/>
          <a:stretch>
            <a:fillRect/>
          </a:stretch>
        </p:blipFill>
        <p:spPr>
          <a:xfrm>
            <a:off x="6270372" y="3319731"/>
            <a:ext cx="5755975" cy="11777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9238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66519-A463-E03E-8302-96693681A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FB3FA-A375-6BF8-0CA2-A1F80384BF11}"/>
              </a:ext>
            </a:extLst>
          </p:cNvPr>
          <p:cNvSpPr>
            <a:spLocks noGrp="1"/>
          </p:cNvSpPr>
          <p:nvPr>
            <p:ph type="title"/>
          </p:nvPr>
        </p:nvSpPr>
        <p:spPr/>
        <p:txBody>
          <a:bodyPr/>
          <a:lstStyle/>
          <a:p>
            <a:r>
              <a:rPr lang="en-GB"/>
              <a:t>Global navigation - Breadcrumbs</a:t>
            </a:r>
          </a:p>
        </p:txBody>
      </p:sp>
      <p:sp>
        <p:nvSpPr>
          <p:cNvPr id="8" name="Freeform: Shape 16">
            <a:extLst>
              <a:ext uri="{FF2B5EF4-FFF2-40B4-BE49-F238E27FC236}">
                <a16:creationId xmlns:a16="http://schemas.microsoft.com/office/drawing/2014/main" id="{576CF9D5-5E79-A3A5-6D40-90476AEB4669}"/>
              </a:ext>
            </a:extLst>
          </p:cNvPr>
          <p:cNvSpPr/>
          <p:nvPr/>
        </p:nvSpPr>
        <p:spPr>
          <a:xfrm rot="20330478" flipV="1">
            <a:off x="2557919" y="364172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7ACBD3EF-FD9A-70AB-A054-CF5E8BE78BA4}"/>
              </a:ext>
            </a:extLst>
          </p:cNvPr>
          <p:cNvSpPr txBox="1"/>
          <p:nvPr/>
        </p:nvSpPr>
        <p:spPr>
          <a:xfrm>
            <a:off x="127620" y="4024352"/>
            <a:ext cx="331934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rPr>
              <a:t>Enable the breadcrumbs </a:t>
            </a:r>
            <a:r>
              <a:rPr lang="en-US" baseline="0" dirty="0">
                <a:latin typeface="Arial"/>
              </a:rPr>
              <a:t>to </a:t>
            </a:r>
            <a:r>
              <a:rPr lang="en-US" dirty="0">
                <a:latin typeface="Arial"/>
              </a:rPr>
              <a:t>enhance intranet </a:t>
            </a:r>
            <a:r>
              <a:rPr lang="en-US" baseline="0" dirty="0">
                <a:latin typeface="Arial"/>
              </a:rPr>
              <a:t>navigation </a:t>
            </a:r>
            <a:r>
              <a:rPr lang="en-US" dirty="0">
                <a:latin typeface="Arial"/>
              </a:rPr>
              <a:t>by providing a clear, efficient path for users to understand and navigate </a:t>
            </a:r>
            <a:r>
              <a:rPr lang="en-US" baseline="0" dirty="0">
                <a:latin typeface="Arial"/>
              </a:rPr>
              <a:t>the </a:t>
            </a:r>
            <a:r>
              <a:rPr lang="en-US" dirty="0">
                <a:latin typeface="Arial"/>
              </a:rPr>
              <a:t>site's hierarchy</a:t>
            </a:r>
            <a:r>
              <a:rPr lang="en-US" baseline="0" dirty="0">
                <a:latin typeface="Arial"/>
              </a:rPr>
              <a:t>.</a:t>
            </a:r>
            <a:endParaRPr lang="en-US" dirty="0">
              <a:latin typeface="Arial"/>
              <a:cs typeface="Arial"/>
            </a:endParaRPr>
          </a:p>
        </p:txBody>
      </p:sp>
      <p:pic>
        <p:nvPicPr>
          <p:cNvPr id="18" name="Picture 17" descr="A screenshot of a computer&#10;&#10;Description automatically generated">
            <a:extLst>
              <a:ext uri="{FF2B5EF4-FFF2-40B4-BE49-F238E27FC236}">
                <a16:creationId xmlns:a16="http://schemas.microsoft.com/office/drawing/2014/main" id="{16F4DB6B-EB34-D5E3-ECEA-6131EE6528FC}"/>
              </a:ext>
            </a:extLst>
          </p:cNvPr>
          <p:cNvPicPr>
            <a:picLocks noChangeAspect="1"/>
          </p:cNvPicPr>
          <p:nvPr/>
        </p:nvPicPr>
        <p:blipFill>
          <a:blip r:embed="rId3"/>
          <a:stretch>
            <a:fillRect/>
          </a:stretch>
        </p:blipFill>
        <p:spPr>
          <a:xfrm>
            <a:off x="3386448" y="2845921"/>
            <a:ext cx="7395350" cy="2070643"/>
          </a:xfrm>
          <a:prstGeom prst="rect">
            <a:avLst/>
          </a:prstGeom>
        </p:spPr>
      </p:pic>
      <p:sp>
        <p:nvSpPr>
          <p:cNvPr id="19" name="TextBox 18">
            <a:extLst>
              <a:ext uri="{FF2B5EF4-FFF2-40B4-BE49-F238E27FC236}">
                <a16:creationId xmlns:a16="http://schemas.microsoft.com/office/drawing/2014/main" id="{9D5F332A-047C-B2D6-EA37-4A3DDC0241E2}"/>
              </a:ext>
            </a:extLst>
          </p:cNvPr>
          <p:cNvSpPr txBox="1"/>
          <p:nvPr/>
        </p:nvSpPr>
        <p:spPr>
          <a:xfrm>
            <a:off x="9048594" y="1812693"/>
            <a:ext cx="33193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rPr>
              <a:t>Displays automatically up </a:t>
            </a:r>
            <a:r>
              <a:rPr lang="en-GB" baseline="0">
                <a:latin typeface="Arial"/>
              </a:rPr>
              <a:t>to </a:t>
            </a:r>
            <a:r>
              <a:rPr lang="en-GB">
                <a:latin typeface="Arial"/>
              </a:rPr>
              <a:t>six </a:t>
            </a:r>
            <a:r>
              <a:rPr lang="en-GB" baseline="0">
                <a:latin typeface="Arial"/>
              </a:rPr>
              <a:t>navigation </a:t>
            </a:r>
            <a:r>
              <a:rPr lang="en-GB">
                <a:latin typeface="Arial"/>
              </a:rPr>
              <a:t>levels on all pages on </a:t>
            </a:r>
            <a:r>
              <a:rPr lang="en-GB" baseline="0">
                <a:latin typeface="Arial"/>
              </a:rPr>
              <a:t>the </a:t>
            </a:r>
            <a:r>
              <a:rPr lang="en-GB">
                <a:latin typeface="Arial"/>
              </a:rPr>
              <a:t>intranet.​</a:t>
            </a:r>
            <a:endParaRPr lang="en-US" sz="1600">
              <a:latin typeface="Arial"/>
              <a:cs typeface="Arial"/>
            </a:endParaRPr>
          </a:p>
        </p:txBody>
      </p:sp>
      <p:sp>
        <p:nvSpPr>
          <p:cNvPr id="21" name="Freeform: Shape 16">
            <a:extLst>
              <a:ext uri="{FF2B5EF4-FFF2-40B4-BE49-F238E27FC236}">
                <a16:creationId xmlns:a16="http://schemas.microsoft.com/office/drawing/2014/main" id="{D1E5AF97-A88B-EF0B-54D0-CF0D4DFF937A}"/>
              </a:ext>
            </a:extLst>
          </p:cNvPr>
          <p:cNvSpPr/>
          <p:nvPr/>
        </p:nvSpPr>
        <p:spPr>
          <a:xfrm rot="20534528" flipH="1">
            <a:off x="10733659" y="2844187"/>
            <a:ext cx="573970" cy="637378"/>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042125578"/>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A99-1C28-91B1-D625-1271A38512E7}"/>
              </a:ext>
            </a:extLst>
          </p:cNvPr>
          <p:cNvSpPr>
            <a:spLocks noGrp="1"/>
          </p:cNvSpPr>
          <p:nvPr>
            <p:ph type="title"/>
          </p:nvPr>
        </p:nvSpPr>
        <p:spPr>
          <a:xfrm>
            <a:off x="499507" y="475258"/>
            <a:ext cx="8025928" cy="535531"/>
          </a:xfrm>
        </p:spPr>
        <p:txBody>
          <a:bodyPr wrap="square" anchor="t">
            <a:normAutofit/>
          </a:bodyPr>
          <a:lstStyle/>
          <a:p>
            <a:r>
              <a:rPr lang="en-GB"/>
              <a:t>Global navigation apps</a:t>
            </a:r>
          </a:p>
        </p:txBody>
      </p:sp>
      <p:sp>
        <p:nvSpPr>
          <p:cNvPr id="3" name="Content Placeholder 2">
            <a:extLst>
              <a:ext uri="{FF2B5EF4-FFF2-40B4-BE49-F238E27FC236}">
                <a16:creationId xmlns:a16="http://schemas.microsoft.com/office/drawing/2014/main" id="{CBBC2BE9-0042-AD15-9955-7677BA06E70F}"/>
              </a:ext>
            </a:extLst>
          </p:cNvPr>
          <p:cNvSpPr>
            <a:spLocks noGrp="1"/>
          </p:cNvSpPr>
          <p:nvPr>
            <p:ph idx="12"/>
          </p:nvPr>
        </p:nvSpPr>
        <p:spPr>
          <a:xfrm>
            <a:off x="499507" y="1273366"/>
            <a:ext cx="5232699" cy="4984559"/>
          </a:xfrm>
        </p:spPr>
        <p:txBody>
          <a:bodyPr vert="horz" lIns="91440" tIns="45720" rIns="91440" bIns="45720" rtlCol="0">
            <a:normAutofit/>
          </a:bodyPr>
          <a:lstStyle/>
          <a:p>
            <a:r>
              <a:rPr lang="en-GB" dirty="0"/>
              <a:t>Share price powered by </a:t>
            </a:r>
            <a:r>
              <a:rPr lang="en-GB" dirty="0" err="1"/>
              <a:t>Investis</a:t>
            </a:r>
            <a:endParaRPr lang="en-GB" dirty="0"/>
          </a:p>
          <a:p>
            <a:r>
              <a:rPr lang="en-GB" dirty="0"/>
              <a:t>User profile</a:t>
            </a:r>
          </a:p>
          <a:p>
            <a:r>
              <a:rPr lang="en-GB" dirty="0"/>
              <a:t>Custom link</a:t>
            </a:r>
          </a:p>
          <a:p>
            <a:r>
              <a:rPr lang="en-GB" dirty="0"/>
              <a:t>Follow site</a:t>
            </a:r>
          </a:p>
          <a:p>
            <a:r>
              <a:rPr lang="en-GB" dirty="0"/>
              <a:t>Feedback</a:t>
            </a:r>
          </a:p>
          <a:p>
            <a:r>
              <a:rPr lang="en-GB" dirty="0"/>
              <a:t>Translation functionality (See Multilingual)</a:t>
            </a:r>
          </a:p>
          <a:p>
            <a:r>
              <a:rPr lang="en-GB" dirty="0"/>
              <a:t>Admin panel</a:t>
            </a:r>
          </a:p>
          <a:p>
            <a:r>
              <a:rPr lang="en-GB" dirty="0"/>
              <a:t>Search</a:t>
            </a:r>
          </a:p>
          <a:p>
            <a:r>
              <a:rPr lang="en-GB" dirty="0"/>
              <a:t>Content editor assistant</a:t>
            </a:r>
          </a:p>
          <a:p>
            <a:r>
              <a:rPr lang="en-GB" dirty="0"/>
              <a:t>Notifications</a:t>
            </a:r>
          </a:p>
        </p:txBody>
      </p:sp>
      <p:pic>
        <p:nvPicPr>
          <p:cNvPr id="4" name="Picture 3" descr="image">
            <a:extLst>
              <a:ext uri="{FF2B5EF4-FFF2-40B4-BE49-F238E27FC236}">
                <a16:creationId xmlns:a16="http://schemas.microsoft.com/office/drawing/2014/main" id="{E673EBD1-3E3A-D84D-AF8E-D739A1A5FE32}"/>
              </a:ext>
            </a:extLst>
          </p:cNvPr>
          <p:cNvPicPr>
            <a:picLocks noChangeAspect="1"/>
          </p:cNvPicPr>
          <p:nvPr/>
        </p:nvPicPr>
        <p:blipFill rotWithShape="1">
          <a:blip r:embed="rId3"/>
          <a:srcRect t="10404" r="223" b="2326"/>
          <a:stretch/>
        </p:blipFill>
        <p:spPr>
          <a:xfrm>
            <a:off x="6370370" y="1460255"/>
            <a:ext cx="5232699" cy="4164871"/>
          </a:xfrm>
          <a:prstGeom prst="rect">
            <a:avLst/>
          </a:prstGeom>
          <a:noFill/>
        </p:spPr>
      </p:pic>
    </p:spTree>
    <p:extLst>
      <p:ext uri="{BB962C8B-B14F-4D97-AF65-F5344CB8AC3E}">
        <p14:creationId xmlns:p14="http://schemas.microsoft.com/office/powerpoint/2010/main" val="3365985555"/>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[Navigation] – Admin panel</a:t>
            </a:r>
            <a:endParaRPr lang="en-GB" dirty="0"/>
          </a:p>
        </p:txBody>
      </p:sp>
      <p:pic>
        <p:nvPicPr>
          <p:cNvPr id="20" name="Picture 19" descr="A screenshot of a computer&#10;&#10;Description automatically generated">
            <a:extLst>
              <a:ext uri="{FF2B5EF4-FFF2-40B4-BE49-F238E27FC236}">
                <a16:creationId xmlns:a16="http://schemas.microsoft.com/office/drawing/2014/main" id="{6AD5B8C3-B089-2C8A-B30E-7E8FC3D7018D}"/>
              </a:ext>
            </a:extLst>
          </p:cNvPr>
          <p:cNvPicPr>
            <a:picLocks noChangeAspect="1"/>
          </p:cNvPicPr>
          <p:nvPr/>
        </p:nvPicPr>
        <p:blipFill>
          <a:blip r:embed="rId2"/>
          <a:stretch>
            <a:fillRect/>
          </a:stretch>
        </p:blipFill>
        <p:spPr>
          <a:xfrm>
            <a:off x="4657344" y="1654683"/>
            <a:ext cx="3236976" cy="3438906"/>
          </a:xfrm>
          <a:prstGeom prst="rect">
            <a:avLst/>
          </a:prstGeom>
        </p:spPr>
      </p:pic>
      <p:sp>
        <p:nvSpPr>
          <p:cNvPr id="21" name="Rectangle 20">
            <a:extLst>
              <a:ext uri="{FF2B5EF4-FFF2-40B4-BE49-F238E27FC236}">
                <a16:creationId xmlns:a16="http://schemas.microsoft.com/office/drawing/2014/main" id="{0DEB17AA-699B-A9AD-5A99-77A10974DC7F}"/>
              </a:ext>
            </a:extLst>
          </p:cNvPr>
          <p:cNvSpPr/>
          <p:nvPr/>
        </p:nvSpPr>
        <p:spPr>
          <a:xfrm>
            <a:off x="4639056" y="2072639"/>
            <a:ext cx="780288" cy="3084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C488FED-BB88-205A-C179-B46CEEF37F23}"/>
              </a:ext>
            </a:extLst>
          </p:cNvPr>
          <p:cNvSpPr/>
          <p:nvPr/>
        </p:nvSpPr>
        <p:spPr>
          <a:xfrm>
            <a:off x="7424927" y="2072639"/>
            <a:ext cx="780288" cy="3084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10">
            <a:extLst>
              <a:ext uri="{FF2B5EF4-FFF2-40B4-BE49-F238E27FC236}">
                <a16:creationId xmlns:a16="http://schemas.microsoft.com/office/drawing/2014/main" id="{B4803D94-F012-EE81-AFC1-46E7CDC332A8}"/>
              </a:ext>
            </a:extLst>
          </p:cNvPr>
          <p:cNvSpPr txBox="1"/>
          <p:nvPr/>
        </p:nvSpPr>
        <p:spPr>
          <a:xfrm>
            <a:off x="6777049" y="4292375"/>
            <a:ext cx="2550847" cy="830997"/>
          </a:xfrm>
          <a:prstGeom prst="rect">
            <a:avLst/>
          </a:prstGeom>
          <a:noFill/>
        </p:spPr>
        <p:txBody>
          <a:bodyPr wrap="square" lIns="91440" tIns="45720" rIns="91440" bIns="45720" rtlCol="0" anchor="t">
            <a:spAutoFit/>
          </a:bodyPr>
          <a:lstStyle/>
          <a:p>
            <a:r>
              <a:rPr lang="en-US" sz="1600">
                <a:solidFill>
                  <a:srgbClr val="2E2442"/>
                </a:solidFill>
                <a:cs typeface="Arial"/>
              </a:rPr>
              <a:t>Create multiple sections to better structure your use cases.</a:t>
            </a:r>
            <a:endParaRPr lang="en-US"/>
          </a:p>
        </p:txBody>
      </p:sp>
      <p:sp>
        <p:nvSpPr>
          <p:cNvPr id="14" name="Freeform: Shape 16">
            <a:extLst>
              <a:ext uri="{FF2B5EF4-FFF2-40B4-BE49-F238E27FC236}">
                <a16:creationId xmlns:a16="http://schemas.microsoft.com/office/drawing/2014/main" id="{885D9549-3BA4-17AC-C086-D4388A1A7AFF}"/>
              </a:ext>
            </a:extLst>
          </p:cNvPr>
          <p:cNvSpPr/>
          <p:nvPr/>
        </p:nvSpPr>
        <p:spPr>
          <a:xfrm rot="1314003" flipH="1" flipV="1">
            <a:off x="6337909" y="387750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 name="Textfeld 4">
            <a:extLst>
              <a:ext uri="{FF2B5EF4-FFF2-40B4-BE49-F238E27FC236}">
                <a16:creationId xmlns:a16="http://schemas.microsoft.com/office/drawing/2014/main" id="{FAA492D4-044A-1182-5061-FE1FDC15C11C}"/>
              </a:ext>
            </a:extLst>
          </p:cNvPr>
          <p:cNvSpPr txBox="1"/>
          <p:nvPr/>
        </p:nvSpPr>
        <p:spPr>
          <a:xfrm>
            <a:off x="2962039" y="3084780"/>
            <a:ext cx="2349101"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Kick-off the creation of alerts, events, and tools from a central place.</a:t>
            </a:r>
            <a:endParaRPr lang="en-US"/>
          </a:p>
        </p:txBody>
      </p:sp>
      <p:sp>
        <p:nvSpPr>
          <p:cNvPr id="6" name="Freeform: Shape 16">
            <a:extLst>
              <a:ext uri="{FF2B5EF4-FFF2-40B4-BE49-F238E27FC236}">
                <a16:creationId xmlns:a16="http://schemas.microsoft.com/office/drawing/2014/main" id="{B913D26F-D239-1252-5D65-FF5B1D69EF21}"/>
              </a:ext>
            </a:extLst>
          </p:cNvPr>
          <p:cNvSpPr/>
          <p:nvPr/>
        </p:nvSpPr>
        <p:spPr>
          <a:xfrm rot="20330478" flipV="1">
            <a:off x="4577528" y="267528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3" name="Textfeld 4">
            <a:extLst>
              <a:ext uri="{FF2B5EF4-FFF2-40B4-BE49-F238E27FC236}">
                <a16:creationId xmlns:a16="http://schemas.microsoft.com/office/drawing/2014/main" id="{719BD3CE-A965-721D-2F09-AE5C1A2E5398}"/>
              </a:ext>
            </a:extLst>
          </p:cNvPr>
          <p:cNvSpPr txBox="1"/>
          <p:nvPr/>
        </p:nvSpPr>
        <p:spPr>
          <a:xfrm>
            <a:off x="2815735" y="5139132"/>
            <a:ext cx="2605133"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Create and target links to specific users in your </a:t>
            </a:r>
            <a:r>
              <a:rPr lang="en-US" sz="1600" err="1">
                <a:solidFill>
                  <a:srgbClr val="2E2442"/>
                </a:solidFill>
                <a:latin typeface="Arial"/>
                <a:cs typeface="Arial"/>
              </a:rPr>
              <a:t>organi</a:t>
            </a:r>
            <a:r>
              <a:rPr lang="en-DE" sz="1600">
                <a:solidFill>
                  <a:srgbClr val="2E2442"/>
                </a:solidFill>
                <a:latin typeface="Arial"/>
                <a:cs typeface="Arial"/>
              </a:rPr>
              <a:t>s</a:t>
            </a:r>
            <a:r>
              <a:rPr lang="en-US" sz="1600" err="1">
                <a:solidFill>
                  <a:srgbClr val="2E2442"/>
                </a:solidFill>
                <a:latin typeface="Arial"/>
                <a:cs typeface="Arial"/>
              </a:rPr>
              <a:t>ation</a:t>
            </a:r>
            <a:r>
              <a:rPr lang="en-US" sz="1600">
                <a:solidFill>
                  <a:srgbClr val="2E2442"/>
                </a:solidFill>
                <a:latin typeface="Arial"/>
                <a:cs typeface="Arial"/>
              </a:rPr>
              <a:t>.</a:t>
            </a:r>
            <a:endParaRPr lang="en-US"/>
          </a:p>
        </p:txBody>
      </p:sp>
      <p:sp>
        <p:nvSpPr>
          <p:cNvPr id="24" name="Freeform: Shape 16">
            <a:extLst>
              <a:ext uri="{FF2B5EF4-FFF2-40B4-BE49-F238E27FC236}">
                <a16:creationId xmlns:a16="http://schemas.microsoft.com/office/drawing/2014/main" id="{E56A017C-57F4-AB42-0F9B-150FBF911D10}"/>
              </a:ext>
            </a:extLst>
          </p:cNvPr>
          <p:cNvSpPr/>
          <p:nvPr/>
        </p:nvSpPr>
        <p:spPr>
          <a:xfrm rot="20330478" flipV="1">
            <a:off x="4650680" y="474792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42523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dirty="0"/>
              <a:t>[Navigation]</a:t>
            </a:r>
            <a:r>
              <a:rPr lang="en-GB" dirty="0">
                <a:cs typeface="Arial"/>
              </a:rPr>
              <a:t> – </a:t>
            </a:r>
            <a:r>
              <a:rPr lang="en-GB" dirty="0"/>
              <a:t>Content editor assistant</a:t>
            </a:r>
            <a:endParaRPr lang="en-US" dirty="0"/>
          </a:p>
        </p:txBody>
      </p:sp>
      <p:sp>
        <p:nvSpPr>
          <p:cNvPr id="9" name="Textfeld 12">
            <a:extLst>
              <a:ext uri="{FF2B5EF4-FFF2-40B4-BE49-F238E27FC236}">
                <a16:creationId xmlns:a16="http://schemas.microsoft.com/office/drawing/2014/main" id="{724A4260-33A7-9D90-2CB7-BF332D046DE3}"/>
              </a:ext>
            </a:extLst>
          </p:cNvPr>
          <p:cNvSpPr txBox="1"/>
          <p:nvPr/>
        </p:nvSpPr>
        <p:spPr>
          <a:xfrm>
            <a:off x="541474" y="5217571"/>
            <a:ext cx="2935224"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600" b="0" i="0" u="none" strike="noStrike" kern="1200" cap="none" spc="0" normalizeH="0" baseline="0" noProof="0">
                <a:ln>
                  <a:noFill/>
                </a:ln>
                <a:solidFill>
                  <a:srgbClr val="2E2442"/>
                </a:solidFill>
                <a:effectLst/>
                <a:uLnTx/>
                <a:uFillTx/>
                <a:latin typeface="Arial"/>
                <a:ea typeface="+mn-lt"/>
                <a:cs typeface="Arial"/>
              </a:rPr>
              <a:t>Start the AI-powered content editing assistant app for support with your content creation experience.</a:t>
            </a:r>
            <a:endParaRPr kumimoji="0" lang="en-US" sz="1800" b="0" i="0" u="none" strike="noStrike" kern="1200" cap="none" spc="0" normalizeH="0" baseline="0" noProof="0">
              <a:ln>
                <a:noFill/>
              </a:ln>
              <a:solidFill>
                <a:srgbClr val="2E2441"/>
              </a:solidFill>
              <a:effectLst/>
              <a:uLnTx/>
              <a:uFillTx/>
              <a:latin typeface="Arial"/>
              <a:ea typeface="+mn-ea"/>
              <a:cs typeface="Arial"/>
            </a:endParaRPr>
          </a:p>
        </p:txBody>
      </p:sp>
      <p:sp>
        <p:nvSpPr>
          <p:cNvPr id="16" name="Freeform: Shape 16">
            <a:extLst>
              <a:ext uri="{FF2B5EF4-FFF2-40B4-BE49-F238E27FC236}">
                <a16:creationId xmlns:a16="http://schemas.microsoft.com/office/drawing/2014/main" id="{D66D6C12-ECA8-D127-68C0-A24F122B4E4C}"/>
              </a:ext>
            </a:extLst>
          </p:cNvPr>
          <p:cNvSpPr/>
          <p:nvPr/>
        </p:nvSpPr>
        <p:spPr>
          <a:xfrm rot="19855753" flipV="1">
            <a:off x="3459671" y="3674654"/>
            <a:ext cx="1360830" cy="198406"/>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18" name="Freeform: Shape 16">
            <a:extLst>
              <a:ext uri="{FF2B5EF4-FFF2-40B4-BE49-F238E27FC236}">
                <a16:creationId xmlns:a16="http://schemas.microsoft.com/office/drawing/2014/main" id="{E7B1961F-6B57-F3A8-AEDC-05CF2F1E2360}"/>
              </a:ext>
            </a:extLst>
          </p:cNvPr>
          <p:cNvSpPr/>
          <p:nvPr/>
        </p:nvSpPr>
        <p:spPr>
          <a:xfrm rot="6385264" flipH="1" flipV="1">
            <a:off x="2953747" y="521643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434AE704-83DD-B58D-2762-E03950873C2C}"/>
              </a:ext>
            </a:extLst>
          </p:cNvPr>
          <p:cNvPicPr>
            <a:picLocks noChangeAspect="1"/>
          </p:cNvPicPr>
          <p:nvPr/>
        </p:nvPicPr>
        <p:blipFill rotWithShape="1">
          <a:blip r:embed="rId2">
            <a:extLst>
              <a:ext uri="{28A0092B-C50C-407E-A947-70E740481C1C}">
                <a14:useLocalDpi xmlns:a14="http://schemas.microsoft.com/office/drawing/2010/main" val="0"/>
              </a:ext>
            </a:extLst>
          </a:blip>
          <a:srcRect l="33263"/>
          <a:stretch/>
        </p:blipFill>
        <p:spPr>
          <a:xfrm>
            <a:off x="374904" y="4268257"/>
            <a:ext cx="3973460" cy="56205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8C267DC-2995-D121-06E2-F458AC879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665" y="1427942"/>
            <a:ext cx="7030431" cy="3372321"/>
          </a:xfrm>
          <a:prstGeom prst="rect">
            <a:avLst/>
          </a:prstGeom>
        </p:spPr>
      </p:pic>
      <p:sp>
        <p:nvSpPr>
          <p:cNvPr id="8" name="Textfeld 4">
            <a:extLst>
              <a:ext uri="{FF2B5EF4-FFF2-40B4-BE49-F238E27FC236}">
                <a16:creationId xmlns:a16="http://schemas.microsoft.com/office/drawing/2014/main" id="{9A03D4AB-BE98-926C-91D4-6D9AF2235050}"/>
              </a:ext>
            </a:extLst>
          </p:cNvPr>
          <p:cNvSpPr txBox="1"/>
          <p:nvPr/>
        </p:nvSpPr>
        <p:spPr>
          <a:xfrm>
            <a:off x="6665014" y="5108179"/>
            <a:ext cx="4433719" cy="1077218"/>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C</a:t>
            </a:r>
            <a:r>
              <a:rPr lang="en-DE" sz="1600" err="1">
                <a:solidFill>
                  <a:srgbClr val="2E2442"/>
                </a:solidFill>
                <a:latin typeface="Arial"/>
                <a:cs typeface="Arial"/>
              </a:rPr>
              <a:t>hoose</a:t>
            </a:r>
            <a:r>
              <a:rPr lang="en-DE" sz="1600">
                <a:solidFill>
                  <a:srgbClr val="2E2442"/>
                </a:solidFill>
                <a:latin typeface="Arial"/>
                <a:cs typeface="Arial"/>
              </a:rPr>
              <a:t> from title generation, to page summary creation, and metadata suggestion. Use the app to create thumbnail and banner images as well as for content translation.</a:t>
            </a:r>
            <a:endParaRPr lang="en-US"/>
          </a:p>
        </p:txBody>
      </p:sp>
      <p:sp>
        <p:nvSpPr>
          <p:cNvPr id="10" name="Freeform: Shape 16">
            <a:extLst>
              <a:ext uri="{FF2B5EF4-FFF2-40B4-BE49-F238E27FC236}">
                <a16:creationId xmlns:a16="http://schemas.microsoft.com/office/drawing/2014/main" id="{16B55B36-DEF5-1284-D41B-84264752A41D}"/>
              </a:ext>
            </a:extLst>
          </p:cNvPr>
          <p:cNvSpPr/>
          <p:nvPr/>
        </p:nvSpPr>
        <p:spPr>
          <a:xfrm rot="15242325" flipV="1">
            <a:off x="5993432" y="497844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6253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dirty="0"/>
              <a:t>[Navigation]</a:t>
            </a:r>
            <a:r>
              <a:rPr lang="en-GB" dirty="0">
                <a:cs typeface="Arial"/>
              </a:rPr>
              <a:t> – </a:t>
            </a:r>
            <a:r>
              <a:rPr lang="en-GB" dirty="0"/>
              <a:t>Custom link</a:t>
            </a:r>
            <a:endParaRPr lang="en-US" dirty="0"/>
          </a:p>
        </p:txBody>
      </p:sp>
      <p:pic>
        <p:nvPicPr>
          <p:cNvPr id="10" name="Content Placeholder 9">
            <a:extLst>
              <a:ext uri="{FF2B5EF4-FFF2-40B4-BE49-F238E27FC236}">
                <a16:creationId xmlns:a16="http://schemas.microsoft.com/office/drawing/2014/main" id="{44E058C9-B3B5-3A0D-EF5B-BCA26D090B34}"/>
              </a:ext>
            </a:extLst>
          </p:cNvPr>
          <p:cNvPicPr>
            <a:picLocks noGrp="1" noChangeAspect="1"/>
          </p:cNvPicPr>
          <p:nvPr>
            <p:ph idx="1"/>
          </p:nvPr>
        </p:nvPicPr>
        <p:blipFill>
          <a:blip r:embed="rId2"/>
          <a:stretch>
            <a:fillRect/>
          </a:stretch>
        </p:blipFill>
        <p:spPr>
          <a:xfrm>
            <a:off x="3628728" y="3195605"/>
            <a:ext cx="4258269" cy="466790"/>
          </a:xfrm>
        </p:spPr>
      </p:pic>
      <p:sp>
        <p:nvSpPr>
          <p:cNvPr id="9" name="Textfeld 12">
            <a:extLst>
              <a:ext uri="{FF2B5EF4-FFF2-40B4-BE49-F238E27FC236}">
                <a16:creationId xmlns:a16="http://schemas.microsoft.com/office/drawing/2014/main" id="{724A4260-33A7-9D90-2CB7-BF332D046DE3}"/>
              </a:ext>
            </a:extLst>
          </p:cNvPr>
          <p:cNvSpPr txBox="1"/>
          <p:nvPr/>
        </p:nvSpPr>
        <p:spPr>
          <a:xfrm>
            <a:off x="3776046" y="4089684"/>
            <a:ext cx="3193749" cy="1077218"/>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Arial"/>
              </a:rPr>
              <a:t>Add links to internal and external content such as your own feedback form, the company web site, or the intranet's FAQ.</a:t>
            </a:r>
            <a:endParaRPr lang="en-US" sz="1600">
              <a:solidFill>
                <a:srgbClr val="2E2442"/>
              </a:solidFill>
              <a:latin typeface="Arial"/>
              <a:cs typeface="Arial"/>
            </a:endParaRPr>
          </a:p>
        </p:txBody>
      </p:sp>
      <p:sp>
        <p:nvSpPr>
          <p:cNvPr id="18" name="Freeform: Shape 16">
            <a:extLst>
              <a:ext uri="{FF2B5EF4-FFF2-40B4-BE49-F238E27FC236}">
                <a16:creationId xmlns:a16="http://schemas.microsoft.com/office/drawing/2014/main" id="{E7B1961F-6B57-F3A8-AEDC-05CF2F1E2360}"/>
              </a:ext>
            </a:extLst>
          </p:cNvPr>
          <p:cNvSpPr/>
          <p:nvPr/>
        </p:nvSpPr>
        <p:spPr>
          <a:xfrm rot="6385264" flipH="1" flipV="1">
            <a:off x="6869589" y="396259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Box 10">
            <a:extLst>
              <a:ext uri="{FF2B5EF4-FFF2-40B4-BE49-F238E27FC236}">
                <a16:creationId xmlns:a16="http://schemas.microsoft.com/office/drawing/2014/main" id="{AA2F2917-39A1-9AC7-ED43-8EC7C6A78587}"/>
              </a:ext>
            </a:extLst>
          </p:cNvPr>
          <p:cNvSpPr txBox="1"/>
          <p:nvPr/>
        </p:nvSpPr>
        <p:spPr>
          <a:xfrm>
            <a:off x="6705600" y="20665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13" name="Textfeld 12">
            <a:extLst>
              <a:ext uri="{FF2B5EF4-FFF2-40B4-BE49-F238E27FC236}">
                <a16:creationId xmlns:a16="http://schemas.microsoft.com/office/drawing/2014/main" id="{03FDD3A9-81C9-4BDF-22F6-8BB9920225AB}"/>
              </a:ext>
            </a:extLst>
          </p:cNvPr>
          <p:cNvSpPr txBox="1"/>
          <p:nvPr/>
        </p:nvSpPr>
        <p:spPr>
          <a:xfrm>
            <a:off x="6054447" y="2219083"/>
            <a:ext cx="2517093" cy="584775"/>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Arial"/>
              </a:rPr>
              <a:t>Define the icon and text of your custom links.</a:t>
            </a:r>
            <a:endParaRPr lang="en-US">
              <a:latin typeface="Arial"/>
              <a:cs typeface="Arial"/>
            </a:endParaRPr>
          </a:p>
        </p:txBody>
      </p:sp>
      <p:sp>
        <p:nvSpPr>
          <p:cNvPr id="17" name="Freeform: Shape 16">
            <a:extLst>
              <a:ext uri="{FF2B5EF4-FFF2-40B4-BE49-F238E27FC236}">
                <a16:creationId xmlns:a16="http://schemas.microsoft.com/office/drawing/2014/main" id="{3F2EBFC2-058C-69D0-69CC-1946EEAD8948}"/>
              </a:ext>
            </a:extLst>
          </p:cNvPr>
          <p:cNvSpPr/>
          <p:nvPr/>
        </p:nvSpPr>
        <p:spPr>
          <a:xfrm rot="18485043" flipH="1" flipV="1">
            <a:off x="5188321" y="279533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984091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dirty="0"/>
              <a:t>[Navigation]</a:t>
            </a:r>
            <a:r>
              <a:rPr lang="en-GB" dirty="0">
                <a:cs typeface="Arial"/>
              </a:rPr>
              <a:t> – </a:t>
            </a:r>
            <a:r>
              <a:rPr lang="en-GB" dirty="0"/>
              <a:t>Feedback</a:t>
            </a:r>
            <a:endParaRPr lang="en-US" dirty="0"/>
          </a:p>
        </p:txBody>
      </p:sp>
      <p:sp>
        <p:nvSpPr>
          <p:cNvPr id="9" name="Textfeld 12">
            <a:extLst>
              <a:ext uri="{FF2B5EF4-FFF2-40B4-BE49-F238E27FC236}">
                <a16:creationId xmlns:a16="http://schemas.microsoft.com/office/drawing/2014/main" id="{724A4260-33A7-9D90-2CB7-BF332D046DE3}"/>
              </a:ext>
            </a:extLst>
          </p:cNvPr>
          <p:cNvSpPr txBox="1"/>
          <p:nvPr/>
        </p:nvSpPr>
        <p:spPr>
          <a:xfrm>
            <a:off x="2148414" y="4930932"/>
            <a:ext cx="3193749"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Arial"/>
              </a:rPr>
              <a:t>Gather user feedback about the entire intranet portal, a site, or specific page.</a:t>
            </a:r>
            <a:endParaRPr lang="en-US">
              <a:latin typeface="Arial"/>
              <a:cs typeface="Arial"/>
            </a:endParaRPr>
          </a:p>
        </p:txBody>
      </p:sp>
      <p:pic>
        <p:nvPicPr>
          <p:cNvPr id="14" name="Picture 13" descr="A screenshot of a computer&#10;&#10;Description automatically generated">
            <a:extLst>
              <a:ext uri="{FF2B5EF4-FFF2-40B4-BE49-F238E27FC236}">
                <a16:creationId xmlns:a16="http://schemas.microsoft.com/office/drawing/2014/main" id="{C8E3EE67-F2FB-2B81-DC57-5765735C36A1}"/>
              </a:ext>
            </a:extLst>
          </p:cNvPr>
          <p:cNvPicPr>
            <a:picLocks noChangeAspect="1"/>
          </p:cNvPicPr>
          <p:nvPr/>
        </p:nvPicPr>
        <p:blipFill rotWithShape="1">
          <a:blip r:embed="rId2"/>
          <a:srcRect t="5369" r="-214" b="224"/>
          <a:stretch/>
        </p:blipFill>
        <p:spPr>
          <a:xfrm>
            <a:off x="6169232" y="890154"/>
            <a:ext cx="4841180" cy="4355775"/>
          </a:xfrm>
          <a:prstGeom prst="rect">
            <a:avLst/>
          </a:prstGeom>
        </p:spPr>
      </p:pic>
      <p:sp>
        <p:nvSpPr>
          <p:cNvPr id="16" name="Freeform: Shape 16">
            <a:extLst>
              <a:ext uri="{FF2B5EF4-FFF2-40B4-BE49-F238E27FC236}">
                <a16:creationId xmlns:a16="http://schemas.microsoft.com/office/drawing/2014/main" id="{D66D6C12-ECA8-D127-68C0-A24F122B4E4C}"/>
              </a:ext>
            </a:extLst>
          </p:cNvPr>
          <p:cNvSpPr/>
          <p:nvPr/>
        </p:nvSpPr>
        <p:spPr>
          <a:xfrm rot="19855753" flipV="1">
            <a:off x="4698391" y="3113561"/>
            <a:ext cx="1455493" cy="129468"/>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8" name="Freeform: Shape 16">
            <a:extLst>
              <a:ext uri="{FF2B5EF4-FFF2-40B4-BE49-F238E27FC236}">
                <a16:creationId xmlns:a16="http://schemas.microsoft.com/office/drawing/2014/main" id="{E7B1961F-6B57-F3A8-AEDC-05CF2F1E2360}"/>
              </a:ext>
            </a:extLst>
          </p:cNvPr>
          <p:cNvSpPr/>
          <p:nvPr/>
        </p:nvSpPr>
        <p:spPr>
          <a:xfrm rot="6385264" flipH="1" flipV="1">
            <a:off x="4217829" y="441979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5" name="Content Placeholder 5">
            <a:extLst>
              <a:ext uri="{FF2B5EF4-FFF2-40B4-BE49-F238E27FC236}">
                <a16:creationId xmlns:a16="http://schemas.microsoft.com/office/drawing/2014/main" id="{5FE747D9-B407-B9F3-CC9E-FBFB11560C81}"/>
              </a:ext>
            </a:extLst>
          </p:cNvPr>
          <p:cNvPicPr>
            <a:picLocks noChangeAspect="1"/>
          </p:cNvPicPr>
          <p:nvPr/>
        </p:nvPicPr>
        <p:blipFill rotWithShape="1">
          <a:blip r:embed="rId3"/>
          <a:srcRect l="38911" r="136" b="84439"/>
          <a:stretch/>
        </p:blipFill>
        <p:spPr>
          <a:xfrm>
            <a:off x="1679885" y="3622906"/>
            <a:ext cx="4045232" cy="534407"/>
          </a:xfrm>
          <a:prstGeom prst="rect">
            <a:avLst/>
          </a:prstGeom>
        </p:spPr>
      </p:pic>
    </p:spTree>
    <p:extLst>
      <p:ext uri="{BB962C8B-B14F-4D97-AF65-F5344CB8AC3E}">
        <p14:creationId xmlns:p14="http://schemas.microsoft.com/office/powerpoint/2010/main" val="2825443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dirty="0"/>
              <a:t>[Navigation]</a:t>
            </a:r>
            <a:r>
              <a:rPr lang="en-GB" dirty="0">
                <a:cs typeface="Arial"/>
              </a:rPr>
              <a:t> – </a:t>
            </a:r>
            <a:r>
              <a:rPr lang="en-GB" dirty="0"/>
              <a:t>Notifications</a:t>
            </a:r>
            <a:endParaRPr lang="en-US" dirty="0"/>
          </a:p>
        </p:txBody>
      </p:sp>
      <p:sp>
        <p:nvSpPr>
          <p:cNvPr id="9" name="Textfeld 12">
            <a:extLst>
              <a:ext uri="{FF2B5EF4-FFF2-40B4-BE49-F238E27FC236}">
                <a16:creationId xmlns:a16="http://schemas.microsoft.com/office/drawing/2014/main" id="{724A4260-33A7-9D90-2CB7-BF332D046DE3}"/>
              </a:ext>
            </a:extLst>
          </p:cNvPr>
          <p:cNvSpPr txBox="1"/>
          <p:nvPr/>
        </p:nvSpPr>
        <p:spPr>
          <a:xfrm>
            <a:off x="2030302" y="5346954"/>
            <a:ext cx="281389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600" b="0" i="0" u="none" strike="noStrike" kern="1200" cap="none" spc="0" normalizeH="0" baseline="0" noProof="0">
                <a:ln>
                  <a:noFill/>
                </a:ln>
                <a:solidFill>
                  <a:srgbClr val="2E2442"/>
                </a:solidFill>
                <a:effectLst/>
                <a:uLnTx/>
                <a:uFillTx/>
                <a:latin typeface="Arial"/>
                <a:ea typeface="+mn-lt"/>
                <a:cs typeface="Arial"/>
              </a:rPr>
              <a:t>Access</a:t>
            </a:r>
            <a:r>
              <a:rPr kumimoji="0" lang="en-US" sz="1600" b="0" i="0" u="none" strike="noStrike" kern="1200" cap="none" spc="0" normalizeH="0" baseline="0" noProof="0">
                <a:ln>
                  <a:noFill/>
                </a:ln>
                <a:solidFill>
                  <a:srgbClr val="2E2442"/>
                </a:solidFill>
                <a:effectLst/>
                <a:uLnTx/>
                <a:uFillTx/>
                <a:latin typeface="Arial"/>
                <a:ea typeface="+mn-lt"/>
                <a:cs typeface="Arial"/>
              </a:rPr>
              <a:t> targeted notifications </a:t>
            </a:r>
            <a:r>
              <a:rPr kumimoji="0" lang="en-DE" sz="1600" b="0" i="0" u="none" strike="noStrike" kern="1200" cap="none" spc="0" normalizeH="0" baseline="0" noProof="0">
                <a:ln>
                  <a:noFill/>
                </a:ln>
                <a:solidFill>
                  <a:srgbClr val="2E2442"/>
                </a:solidFill>
                <a:effectLst/>
                <a:uLnTx/>
                <a:uFillTx/>
                <a:latin typeface="Arial"/>
                <a:ea typeface="+mn-lt"/>
                <a:cs typeface="Arial"/>
              </a:rPr>
              <a:t>centrally through the global navigation on your intranet.</a:t>
            </a:r>
            <a:endParaRPr kumimoji="0" lang="en-US" sz="1800" b="0" i="0" u="none" strike="noStrike" kern="1200" cap="none" spc="0" normalizeH="0" baseline="0" noProof="0">
              <a:ln>
                <a:noFill/>
              </a:ln>
              <a:solidFill>
                <a:srgbClr val="2E2441"/>
              </a:solidFill>
              <a:effectLst/>
              <a:uLnTx/>
              <a:uFillTx/>
              <a:latin typeface="Arial"/>
              <a:ea typeface="+mn-ea"/>
              <a:cs typeface="Arial"/>
            </a:endParaRPr>
          </a:p>
        </p:txBody>
      </p:sp>
      <p:sp>
        <p:nvSpPr>
          <p:cNvPr id="16" name="Freeform: Shape 16">
            <a:extLst>
              <a:ext uri="{FF2B5EF4-FFF2-40B4-BE49-F238E27FC236}">
                <a16:creationId xmlns:a16="http://schemas.microsoft.com/office/drawing/2014/main" id="{D66D6C12-ECA8-D127-68C0-A24F122B4E4C}"/>
              </a:ext>
            </a:extLst>
          </p:cNvPr>
          <p:cNvSpPr/>
          <p:nvPr/>
        </p:nvSpPr>
        <p:spPr>
          <a:xfrm rot="19855753" flipV="1">
            <a:off x="5322792" y="3641181"/>
            <a:ext cx="1160108" cy="194910"/>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18" name="Freeform: Shape 16">
            <a:extLst>
              <a:ext uri="{FF2B5EF4-FFF2-40B4-BE49-F238E27FC236}">
                <a16:creationId xmlns:a16="http://schemas.microsoft.com/office/drawing/2014/main" id="{E7B1961F-6B57-F3A8-AEDC-05CF2F1E2360}"/>
              </a:ext>
            </a:extLst>
          </p:cNvPr>
          <p:cNvSpPr/>
          <p:nvPr/>
        </p:nvSpPr>
        <p:spPr>
          <a:xfrm rot="6385264" flipH="1" flipV="1">
            <a:off x="4689461" y="502329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26FFA69-8E9D-98D4-E819-62F40CFD7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627" y="4200030"/>
            <a:ext cx="4858428" cy="543001"/>
          </a:xfrm>
          <a:prstGeom prst="rect">
            <a:avLst/>
          </a:prstGeom>
        </p:spPr>
      </p:pic>
      <p:pic>
        <p:nvPicPr>
          <p:cNvPr id="8" name="Picture 7" descr="A purple rectangular sign with white text&#10;&#10;Description automatically generated">
            <a:extLst>
              <a:ext uri="{FF2B5EF4-FFF2-40B4-BE49-F238E27FC236}">
                <a16:creationId xmlns:a16="http://schemas.microsoft.com/office/drawing/2014/main" id="{67BCC577-74B4-6E6B-E797-3A10DADEF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136" y="1922463"/>
            <a:ext cx="6015218" cy="1354779"/>
          </a:xfrm>
          <a:prstGeom prst="rect">
            <a:avLst/>
          </a:prstGeom>
        </p:spPr>
      </p:pic>
    </p:spTree>
    <p:extLst>
      <p:ext uri="{BB962C8B-B14F-4D97-AF65-F5344CB8AC3E}">
        <p14:creationId xmlns:p14="http://schemas.microsoft.com/office/powerpoint/2010/main" val="2334414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6" y="475258"/>
            <a:ext cx="9513173" cy="867930"/>
          </a:xfrm>
        </p:spPr>
        <p:txBody>
          <a:bodyPr/>
          <a:lstStyle/>
          <a:p>
            <a:r>
              <a:rPr lang="en-GB" dirty="0"/>
              <a:t>[Navigation]</a:t>
            </a:r>
            <a:r>
              <a:rPr lang="en-GB" dirty="0">
                <a:cs typeface="Arial"/>
              </a:rPr>
              <a:t> – </a:t>
            </a:r>
            <a:r>
              <a:rPr lang="en-GB" dirty="0"/>
              <a:t>Share Price powered by </a:t>
            </a:r>
            <a:r>
              <a:rPr lang="en-GB" dirty="0" err="1"/>
              <a:t>Investis</a:t>
            </a:r>
            <a:endParaRPr lang="en-GB" dirty="0">
              <a:cs typeface="Arial"/>
            </a:endParaRPr>
          </a:p>
        </p:txBody>
      </p:sp>
      <p:sp>
        <p:nvSpPr>
          <p:cNvPr id="9" name="Textfeld 12">
            <a:extLst>
              <a:ext uri="{FF2B5EF4-FFF2-40B4-BE49-F238E27FC236}">
                <a16:creationId xmlns:a16="http://schemas.microsoft.com/office/drawing/2014/main" id="{724A4260-33A7-9D90-2CB7-BF332D046DE3}"/>
              </a:ext>
            </a:extLst>
          </p:cNvPr>
          <p:cNvSpPr txBox="1"/>
          <p:nvPr/>
        </p:nvSpPr>
        <p:spPr>
          <a:xfrm>
            <a:off x="5938623" y="1774075"/>
            <a:ext cx="3193749"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Arial"/>
              </a:rPr>
              <a:t>Keep your intranet users up-to-date and display share price information on the intranet.</a:t>
            </a:r>
            <a:endParaRPr lang="en-US">
              <a:latin typeface="Arial"/>
              <a:cs typeface="Arial"/>
            </a:endParaRPr>
          </a:p>
        </p:txBody>
      </p:sp>
      <p:sp>
        <p:nvSpPr>
          <p:cNvPr id="13" name="Freeform: Shape 16">
            <a:extLst>
              <a:ext uri="{FF2B5EF4-FFF2-40B4-BE49-F238E27FC236}">
                <a16:creationId xmlns:a16="http://schemas.microsoft.com/office/drawing/2014/main" id="{6987E736-1C49-E370-7306-682284D66B10}"/>
              </a:ext>
            </a:extLst>
          </p:cNvPr>
          <p:cNvSpPr/>
          <p:nvPr/>
        </p:nvSpPr>
        <p:spPr>
          <a:xfrm rot="18485043" flipH="1" flipV="1">
            <a:off x="5072497" y="235032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5" name="Content Placeholder 5">
            <a:extLst>
              <a:ext uri="{FF2B5EF4-FFF2-40B4-BE49-F238E27FC236}">
                <a16:creationId xmlns:a16="http://schemas.microsoft.com/office/drawing/2014/main" id="{F0DD43E8-8C5C-B72F-C3CC-465DEDE5060F}"/>
              </a:ext>
            </a:extLst>
          </p:cNvPr>
          <p:cNvPicPr>
            <a:picLocks noChangeAspect="1"/>
          </p:cNvPicPr>
          <p:nvPr/>
        </p:nvPicPr>
        <p:blipFill rotWithShape="1">
          <a:blip r:embed="rId2"/>
          <a:stretch/>
        </p:blipFill>
        <p:spPr>
          <a:xfrm>
            <a:off x="2503316" y="2858809"/>
            <a:ext cx="5232400" cy="2788239"/>
          </a:xfrm>
          <a:prstGeom prst="rect">
            <a:avLst/>
          </a:prstGeom>
        </p:spPr>
      </p:pic>
    </p:spTree>
    <p:extLst>
      <p:ext uri="{BB962C8B-B14F-4D97-AF65-F5344CB8AC3E}">
        <p14:creationId xmlns:p14="http://schemas.microsoft.com/office/powerpoint/2010/main" val="351312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1" name="Rectangle 6000">
            <a:extLst>
              <a:ext uri="{FF2B5EF4-FFF2-40B4-BE49-F238E27FC236}">
                <a16:creationId xmlns:a16="http://schemas.microsoft.com/office/drawing/2014/main" id="{2091F128-F040-9B62-3F96-2C58DCDA864B}"/>
              </a:ext>
            </a:extLst>
          </p:cNvPr>
          <p:cNvSpPr/>
          <p:nvPr/>
        </p:nvSpPr>
        <p:spPr>
          <a:xfrm>
            <a:off x="0" y="6210299"/>
            <a:ext cx="12192000" cy="64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2A9079-755B-4C24-B65D-6012CBF254E2}"/>
              </a:ext>
            </a:extLst>
          </p:cNvPr>
          <p:cNvSpPr>
            <a:spLocks noGrp="1"/>
          </p:cNvSpPr>
          <p:nvPr>
            <p:ph type="title"/>
          </p:nvPr>
        </p:nvSpPr>
        <p:spPr/>
        <p:txBody>
          <a:bodyPr>
            <a:normAutofit/>
          </a:bodyPr>
          <a:lstStyle/>
          <a:p>
            <a:r>
              <a:rPr lang="en-GB"/>
              <a:t>Example of intranet structure</a:t>
            </a:r>
            <a:endParaRPr lang="en-US"/>
          </a:p>
        </p:txBody>
      </p:sp>
      <p:sp>
        <p:nvSpPr>
          <p:cNvPr id="30" name="Rectangle: Rounded Corners 29">
            <a:extLst>
              <a:ext uri="{FF2B5EF4-FFF2-40B4-BE49-F238E27FC236}">
                <a16:creationId xmlns:a16="http://schemas.microsoft.com/office/drawing/2014/main" id="{B1BFF515-FC5B-48D4-BC7C-73A83FCF5EFD}"/>
              </a:ext>
            </a:extLst>
          </p:cNvPr>
          <p:cNvSpPr/>
          <p:nvPr/>
        </p:nvSpPr>
        <p:spPr>
          <a:xfrm>
            <a:off x="6701317" y="1183136"/>
            <a:ext cx="1709533" cy="5070213"/>
          </a:xfrm>
          <a:prstGeom prst="roundRect">
            <a:avLst/>
          </a:prstGeom>
          <a:solidFill>
            <a:srgbClr val="F6F5F9"/>
          </a:solidFill>
          <a:ln>
            <a:solidFill>
              <a:schemeClr val="tx1">
                <a:lumMod val="20000"/>
                <a:lumOff val="80000"/>
              </a:schemeClr>
            </a:solidFill>
            <a:prstDash val="lgDash"/>
            <a:extLst>
              <a:ext uri="{C807C97D-BFC1-408E-A445-0C87EB9F89A2}">
                <ask:lineSketchStyleProps xmlns:ask="http://schemas.microsoft.com/office/drawing/2018/sketchyshapes" sd="852854689">
                  <a:custGeom>
                    <a:avLst/>
                    <a:gdLst>
                      <a:gd name="connsiteX0" fmla="*/ 0 w 3706022"/>
                      <a:gd name="connsiteY0" fmla="*/ 617683 h 5142626"/>
                      <a:gd name="connsiteX1" fmla="*/ 617683 w 3706022"/>
                      <a:gd name="connsiteY1" fmla="*/ 0 h 5142626"/>
                      <a:gd name="connsiteX2" fmla="*/ 1087108 w 3706022"/>
                      <a:gd name="connsiteY2" fmla="*/ 0 h 5142626"/>
                      <a:gd name="connsiteX3" fmla="*/ 1630652 w 3706022"/>
                      <a:gd name="connsiteY3" fmla="*/ 0 h 5142626"/>
                      <a:gd name="connsiteX4" fmla="*/ 2124783 w 3706022"/>
                      <a:gd name="connsiteY4" fmla="*/ 0 h 5142626"/>
                      <a:gd name="connsiteX5" fmla="*/ 2544795 w 3706022"/>
                      <a:gd name="connsiteY5" fmla="*/ 0 h 5142626"/>
                      <a:gd name="connsiteX6" fmla="*/ 3088339 w 3706022"/>
                      <a:gd name="connsiteY6" fmla="*/ 0 h 5142626"/>
                      <a:gd name="connsiteX7" fmla="*/ 3706022 w 3706022"/>
                      <a:gd name="connsiteY7" fmla="*/ 617683 h 5142626"/>
                      <a:gd name="connsiteX8" fmla="*/ 3706022 w 3706022"/>
                      <a:gd name="connsiteY8" fmla="*/ 1254008 h 5142626"/>
                      <a:gd name="connsiteX9" fmla="*/ 3706022 w 3706022"/>
                      <a:gd name="connsiteY9" fmla="*/ 1773116 h 5142626"/>
                      <a:gd name="connsiteX10" fmla="*/ 3706022 w 3706022"/>
                      <a:gd name="connsiteY10" fmla="*/ 2331296 h 5142626"/>
                      <a:gd name="connsiteX11" fmla="*/ 3706022 w 3706022"/>
                      <a:gd name="connsiteY11" fmla="*/ 2772258 h 5142626"/>
                      <a:gd name="connsiteX12" fmla="*/ 3706022 w 3706022"/>
                      <a:gd name="connsiteY12" fmla="*/ 3408583 h 5142626"/>
                      <a:gd name="connsiteX13" fmla="*/ 3706022 w 3706022"/>
                      <a:gd name="connsiteY13" fmla="*/ 3888618 h 5142626"/>
                      <a:gd name="connsiteX14" fmla="*/ 3706022 w 3706022"/>
                      <a:gd name="connsiteY14" fmla="*/ 4524943 h 5142626"/>
                      <a:gd name="connsiteX15" fmla="*/ 3088339 w 3706022"/>
                      <a:gd name="connsiteY15" fmla="*/ 5142626 h 5142626"/>
                      <a:gd name="connsiteX16" fmla="*/ 2668327 w 3706022"/>
                      <a:gd name="connsiteY16" fmla="*/ 5142626 h 5142626"/>
                      <a:gd name="connsiteX17" fmla="*/ 2223609 w 3706022"/>
                      <a:gd name="connsiteY17" fmla="*/ 5142626 h 5142626"/>
                      <a:gd name="connsiteX18" fmla="*/ 1754185 w 3706022"/>
                      <a:gd name="connsiteY18" fmla="*/ 5142626 h 5142626"/>
                      <a:gd name="connsiteX19" fmla="*/ 1260054 w 3706022"/>
                      <a:gd name="connsiteY19" fmla="*/ 5142626 h 5142626"/>
                      <a:gd name="connsiteX20" fmla="*/ 617683 w 3706022"/>
                      <a:gd name="connsiteY20" fmla="*/ 5142626 h 5142626"/>
                      <a:gd name="connsiteX21" fmla="*/ 0 w 3706022"/>
                      <a:gd name="connsiteY21" fmla="*/ 4524943 h 5142626"/>
                      <a:gd name="connsiteX22" fmla="*/ 0 w 3706022"/>
                      <a:gd name="connsiteY22" fmla="*/ 4083981 h 5142626"/>
                      <a:gd name="connsiteX23" fmla="*/ 0 w 3706022"/>
                      <a:gd name="connsiteY23" fmla="*/ 3525801 h 5142626"/>
                      <a:gd name="connsiteX24" fmla="*/ 0 w 3706022"/>
                      <a:gd name="connsiteY24" fmla="*/ 3045766 h 5142626"/>
                      <a:gd name="connsiteX25" fmla="*/ 0 w 3706022"/>
                      <a:gd name="connsiteY25" fmla="*/ 2448513 h 5142626"/>
                      <a:gd name="connsiteX26" fmla="*/ 0 w 3706022"/>
                      <a:gd name="connsiteY26" fmla="*/ 1812188 h 5142626"/>
                      <a:gd name="connsiteX27" fmla="*/ 0 w 3706022"/>
                      <a:gd name="connsiteY27" fmla="*/ 1175863 h 5142626"/>
                      <a:gd name="connsiteX28" fmla="*/ 0 w 3706022"/>
                      <a:gd name="connsiteY28" fmla="*/ 617683 h 514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06022" h="5142626" fill="none" extrusionOk="0">
                        <a:moveTo>
                          <a:pt x="0" y="617683"/>
                        </a:moveTo>
                        <a:cubicBezTo>
                          <a:pt x="-826" y="320195"/>
                          <a:pt x="197549" y="10912"/>
                          <a:pt x="617683" y="0"/>
                        </a:cubicBezTo>
                        <a:cubicBezTo>
                          <a:pt x="807263" y="-23817"/>
                          <a:pt x="918149" y="29035"/>
                          <a:pt x="1087108" y="0"/>
                        </a:cubicBezTo>
                        <a:cubicBezTo>
                          <a:pt x="1256068" y="-29035"/>
                          <a:pt x="1391121" y="16788"/>
                          <a:pt x="1630652" y="0"/>
                        </a:cubicBezTo>
                        <a:cubicBezTo>
                          <a:pt x="1870183" y="-16788"/>
                          <a:pt x="2020445" y="14044"/>
                          <a:pt x="2124783" y="0"/>
                        </a:cubicBezTo>
                        <a:cubicBezTo>
                          <a:pt x="2229121" y="-14044"/>
                          <a:pt x="2416948" y="4203"/>
                          <a:pt x="2544795" y="0"/>
                        </a:cubicBezTo>
                        <a:cubicBezTo>
                          <a:pt x="2672642" y="-4203"/>
                          <a:pt x="2853984" y="33206"/>
                          <a:pt x="3088339" y="0"/>
                        </a:cubicBezTo>
                        <a:cubicBezTo>
                          <a:pt x="3402474" y="-35157"/>
                          <a:pt x="3750222" y="239472"/>
                          <a:pt x="3706022" y="617683"/>
                        </a:cubicBezTo>
                        <a:cubicBezTo>
                          <a:pt x="3779897" y="778414"/>
                          <a:pt x="3657494" y="1112801"/>
                          <a:pt x="3706022" y="1254008"/>
                        </a:cubicBezTo>
                        <a:cubicBezTo>
                          <a:pt x="3754550" y="1395215"/>
                          <a:pt x="3661949" y="1566642"/>
                          <a:pt x="3706022" y="1773116"/>
                        </a:cubicBezTo>
                        <a:cubicBezTo>
                          <a:pt x="3750095" y="1979590"/>
                          <a:pt x="3651399" y="2142954"/>
                          <a:pt x="3706022" y="2331296"/>
                        </a:cubicBezTo>
                        <a:cubicBezTo>
                          <a:pt x="3760645" y="2519638"/>
                          <a:pt x="3655678" y="2578172"/>
                          <a:pt x="3706022" y="2772258"/>
                        </a:cubicBezTo>
                        <a:cubicBezTo>
                          <a:pt x="3756366" y="2966344"/>
                          <a:pt x="3672461" y="3123681"/>
                          <a:pt x="3706022" y="3408583"/>
                        </a:cubicBezTo>
                        <a:cubicBezTo>
                          <a:pt x="3739583" y="3693486"/>
                          <a:pt x="3650563" y="3755178"/>
                          <a:pt x="3706022" y="3888618"/>
                        </a:cubicBezTo>
                        <a:cubicBezTo>
                          <a:pt x="3761481" y="4022058"/>
                          <a:pt x="3662506" y="4370461"/>
                          <a:pt x="3706022" y="4524943"/>
                        </a:cubicBezTo>
                        <a:cubicBezTo>
                          <a:pt x="3685918" y="4831929"/>
                          <a:pt x="3507413" y="5166968"/>
                          <a:pt x="3088339" y="5142626"/>
                        </a:cubicBezTo>
                        <a:cubicBezTo>
                          <a:pt x="2912798" y="5149380"/>
                          <a:pt x="2856902" y="5093843"/>
                          <a:pt x="2668327" y="5142626"/>
                        </a:cubicBezTo>
                        <a:cubicBezTo>
                          <a:pt x="2479752" y="5191409"/>
                          <a:pt x="2346694" y="5107103"/>
                          <a:pt x="2223609" y="5142626"/>
                        </a:cubicBezTo>
                        <a:cubicBezTo>
                          <a:pt x="2100524" y="5178149"/>
                          <a:pt x="1971418" y="5115266"/>
                          <a:pt x="1754185" y="5142626"/>
                        </a:cubicBezTo>
                        <a:cubicBezTo>
                          <a:pt x="1536952" y="5169986"/>
                          <a:pt x="1394086" y="5131982"/>
                          <a:pt x="1260054" y="5142626"/>
                        </a:cubicBezTo>
                        <a:cubicBezTo>
                          <a:pt x="1126022" y="5153270"/>
                          <a:pt x="835260" y="5126998"/>
                          <a:pt x="617683" y="5142626"/>
                        </a:cubicBezTo>
                        <a:cubicBezTo>
                          <a:pt x="233569" y="5133503"/>
                          <a:pt x="8657" y="4863968"/>
                          <a:pt x="0" y="4524943"/>
                        </a:cubicBezTo>
                        <a:cubicBezTo>
                          <a:pt x="-3368" y="4382076"/>
                          <a:pt x="33068" y="4210046"/>
                          <a:pt x="0" y="4083981"/>
                        </a:cubicBezTo>
                        <a:cubicBezTo>
                          <a:pt x="-33068" y="3957916"/>
                          <a:pt x="25633" y="3703910"/>
                          <a:pt x="0" y="3525801"/>
                        </a:cubicBezTo>
                        <a:cubicBezTo>
                          <a:pt x="-25633" y="3347692"/>
                          <a:pt x="25571" y="3207347"/>
                          <a:pt x="0" y="3045766"/>
                        </a:cubicBezTo>
                        <a:cubicBezTo>
                          <a:pt x="-25571" y="2884186"/>
                          <a:pt x="48832" y="2629964"/>
                          <a:pt x="0" y="2448513"/>
                        </a:cubicBezTo>
                        <a:cubicBezTo>
                          <a:pt x="-48832" y="2267062"/>
                          <a:pt x="50040" y="1991867"/>
                          <a:pt x="0" y="1812188"/>
                        </a:cubicBezTo>
                        <a:cubicBezTo>
                          <a:pt x="-50040" y="1632510"/>
                          <a:pt x="67144" y="1386472"/>
                          <a:pt x="0" y="1175863"/>
                        </a:cubicBezTo>
                        <a:cubicBezTo>
                          <a:pt x="-67144" y="965254"/>
                          <a:pt x="3318" y="842184"/>
                          <a:pt x="0" y="617683"/>
                        </a:cubicBezTo>
                        <a:close/>
                      </a:path>
                      <a:path w="3706022" h="5142626" stroke="0" extrusionOk="0">
                        <a:moveTo>
                          <a:pt x="0" y="617683"/>
                        </a:moveTo>
                        <a:cubicBezTo>
                          <a:pt x="24331" y="283178"/>
                          <a:pt x="314390" y="78847"/>
                          <a:pt x="617683" y="0"/>
                        </a:cubicBezTo>
                        <a:cubicBezTo>
                          <a:pt x="817649" y="-25456"/>
                          <a:pt x="995753" y="20507"/>
                          <a:pt x="1161227" y="0"/>
                        </a:cubicBezTo>
                        <a:cubicBezTo>
                          <a:pt x="1326701" y="-20507"/>
                          <a:pt x="1434423" y="36251"/>
                          <a:pt x="1581239" y="0"/>
                        </a:cubicBezTo>
                        <a:cubicBezTo>
                          <a:pt x="1728055" y="-36251"/>
                          <a:pt x="1969740" y="60296"/>
                          <a:pt x="2100077" y="0"/>
                        </a:cubicBezTo>
                        <a:cubicBezTo>
                          <a:pt x="2230414" y="-60296"/>
                          <a:pt x="2441379" y="19915"/>
                          <a:pt x="2544795" y="0"/>
                        </a:cubicBezTo>
                        <a:cubicBezTo>
                          <a:pt x="2648211" y="-19915"/>
                          <a:pt x="2963243" y="18613"/>
                          <a:pt x="3088339" y="0"/>
                        </a:cubicBezTo>
                        <a:cubicBezTo>
                          <a:pt x="3400241" y="-33915"/>
                          <a:pt x="3708050" y="288253"/>
                          <a:pt x="3706022" y="617683"/>
                        </a:cubicBezTo>
                        <a:cubicBezTo>
                          <a:pt x="3719683" y="877177"/>
                          <a:pt x="3677914" y="1085615"/>
                          <a:pt x="3706022" y="1214936"/>
                        </a:cubicBezTo>
                        <a:cubicBezTo>
                          <a:pt x="3734130" y="1344257"/>
                          <a:pt x="3670450" y="1599840"/>
                          <a:pt x="3706022" y="1851261"/>
                        </a:cubicBezTo>
                        <a:cubicBezTo>
                          <a:pt x="3741594" y="2102683"/>
                          <a:pt x="3651770" y="2135636"/>
                          <a:pt x="3706022" y="2331296"/>
                        </a:cubicBezTo>
                        <a:cubicBezTo>
                          <a:pt x="3760274" y="2526956"/>
                          <a:pt x="3646154" y="2705016"/>
                          <a:pt x="3706022" y="2850403"/>
                        </a:cubicBezTo>
                        <a:cubicBezTo>
                          <a:pt x="3765890" y="2995790"/>
                          <a:pt x="3656470" y="3217191"/>
                          <a:pt x="3706022" y="3486728"/>
                        </a:cubicBezTo>
                        <a:cubicBezTo>
                          <a:pt x="3755574" y="3756265"/>
                          <a:pt x="3662755" y="3776927"/>
                          <a:pt x="3706022" y="4005836"/>
                        </a:cubicBezTo>
                        <a:cubicBezTo>
                          <a:pt x="3749289" y="4234745"/>
                          <a:pt x="3685967" y="4275882"/>
                          <a:pt x="3706022" y="4524943"/>
                        </a:cubicBezTo>
                        <a:cubicBezTo>
                          <a:pt x="3718157" y="4804491"/>
                          <a:pt x="3413826" y="5125082"/>
                          <a:pt x="3088339" y="5142626"/>
                        </a:cubicBezTo>
                        <a:cubicBezTo>
                          <a:pt x="2828065" y="5204328"/>
                          <a:pt x="2813972" y="5140898"/>
                          <a:pt x="2544795" y="5142626"/>
                        </a:cubicBezTo>
                        <a:cubicBezTo>
                          <a:pt x="2275618" y="5144354"/>
                          <a:pt x="2196675" y="5090280"/>
                          <a:pt x="2050663" y="5142626"/>
                        </a:cubicBezTo>
                        <a:cubicBezTo>
                          <a:pt x="1904651" y="5194972"/>
                          <a:pt x="1702232" y="5142167"/>
                          <a:pt x="1581239" y="5142626"/>
                        </a:cubicBezTo>
                        <a:cubicBezTo>
                          <a:pt x="1460246" y="5143085"/>
                          <a:pt x="1298215" y="5094055"/>
                          <a:pt x="1161227" y="5142626"/>
                        </a:cubicBezTo>
                        <a:cubicBezTo>
                          <a:pt x="1024239" y="5191197"/>
                          <a:pt x="818931" y="5080499"/>
                          <a:pt x="617683" y="5142626"/>
                        </a:cubicBezTo>
                        <a:cubicBezTo>
                          <a:pt x="238435" y="5134020"/>
                          <a:pt x="43553" y="4843052"/>
                          <a:pt x="0" y="4524943"/>
                        </a:cubicBezTo>
                        <a:cubicBezTo>
                          <a:pt x="-47734" y="4389383"/>
                          <a:pt x="25437" y="4037266"/>
                          <a:pt x="0" y="3888618"/>
                        </a:cubicBezTo>
                        <a:cubicBezTo>
                          <a:pt x="-25437" y="3739971"/>
                          <a:pt x="17288" y="3458212"/>
                          <a:pt x="0" y="3252293"/>
                        </a:cubicBezTo>
                        <a:cubicBezTo>
                          <a:pt x="-17288" y="3046375"/>
                          <a:pt x="17560" y="2753970"/>
                          <a:pt x="0" y="2615967"/>
                        </a:cubicBezTo>
                        <a:cubicBezTo>
                          <a:pt x="-17560" y="2477964"/>
                          <a:pt x="2804" y="2141002"/>
                          <a:pt x="0" y="2018715"/>
                        </a:cubicBezTo>
                        <a:cubicBezTo>
                          <a:pt x="-2804" y="1896428"/>
                          <a:pt x="34819" y="1705870"/>
                          <a:pt x="0" y="1421462"/>
                        </a:cubicBezTo>
                        <a:cubicBezTo>
                          <a:pt x="-34819" y="1137054"/>
                          <a:pt x="36749" y="985756"/>
                          <a:pt x="0" y="61768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a:solidFill>
                  <a:schemeClr val="tx1"/>
                </a:solidFill>
              </a:rPr>
              <a:t>Department Sites Hub</a:t>
            </a:r>
          </a:p>
        </p:txBody>
      </p:sp>
      <p:grpSp>
        <p:nvGrpSpPr>
          <p:cNvPr id="31" name="Group 30">
            <a:extLst>
              <a:ext uri="{FF2B5EF4-FFF2-40B4-BE49-F238E27FC236}">
                <a16:creationId xmlns:a16="http://schemas.microsoft.com/office/drawing/2014/main" id="{DEA7D5F5-D33B-45FC-B8A1-CBFB43687636}"/>
              </a:ext>
            </a:extLst>
          </p:cNvPr>
          <p:cNvGrpSpPr/>
          <p:nvPr/>
        </p:nvGrpSpPr>
        <p:grpSpPr>
          <a:xfrm>
            <a:off x="6907057" y="1989331"/>
            <a:ext cx="1309159" cy="1253766"/>
            <a:chOff x="6667500" y="2072639"/>
            <a:chExt cx="1569720" cy="1290342"/>
          </a:xfrm>
        </p:grpSpPr>
        <p:sp>
          <p:nvSpPr>
            <p:cNvPr id="32" name="Rectangle: Rounded Corners 31">
              <a:extLst>
                <a:ext uri="{FF2B5EF4-FFF2-40B4-BE49-F238E27FC236}">
                  <a16:creationId xmlns:a16="http://schemas.microsoft.com/office/drawing/2014/main" id="{D284FBAD-B569-4D95-B57A-8E20A6939E3C}"/>
                </a:ext>
              </a:extLst>
            </p:cNvPr>
            <p:cNvSpPr/>
            <p:nvPr/>
          </p:nvSpPr>
          <p:spPr>
            <a:xfrm>
              <a:off x="6667500" y="2072639"/>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Department  Site 1</a:t>
              </a:r>
            </a:p>
          </p:txBody>
        </p:sp>
        <p:sp>
          <p:nvSpPr>
            <p:cNvPr id="33" name="Rectangle: Rounded Corners 32">
              <a:extLst>
                <a:ext uri="{FF2B5EF4-FFF2-40B4-BE49-F238E27FC236}">
                  <a16:creationId xmlns:a16="http://schemas.microsoft.com/office/drawing/2014/main" id="{F5FC6DEC-967D-48A3-9414-12700EBE0897}"/>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p>
          </p:txBody>
        </p:sp>
        <p:cxnSp>
          <p:nvCxnSpPr>
            <p:cNvPr id="49" name="Connector: Elbow 48">
              <a:extLst>
                <a:ext uri="{FF2B5EF4-FFF2-40B4-BE49-F238E27FC236}">
                  <a16:creationId xmlns:a16="http://schemas.microsoft.com/office/drawing/2014/main" id="{F4C34DBF-402B-460B-B0FF-FE4D79523C1F}"/>
                </a:ext>
              </a:extLst>
            </p:cNvPr>
            <p:cNvCxnSpPr>
              <a:cxnSpLocks/>
              <a:endCxn id="33"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AFC65868-24A5-4F5E-8722-E8575BB76A06}"/>
              </a:ext>
            </a:extLst>
          </p:cNvPr>
          <p:cNvGrpSpPr/>
          <p:nvPr/>
        </p:nvGrpSpPr>
        <p:grpSpPr>
          <a:xfrm>
            <a:off x="6968017" y="3411712"/>
            <a:ext cx="1309159" cy="1253765"/>
            <a:chOff x="6667500" y="2072640"/>
            <a:chExt cx="1569720" cy="1290341"/>
          </a:xfrm>
        </p:grpSpPr>
        <p:sp>
          <p:nvSpPr>
            <p:cNvPr id="51" name="Rectangle: Rounded Corners 50">
              <a:extLst>
                <a:ext uri="{FF2B5EF4-FFF2-40B4-BE49-F238E27FC236}">
                  <a16:creationId xmlns:a16="http://schemas.microsoft.com/office/drawing/2014/main" id="{85E3731E-7277-4A5C-BF86-003AF06371F9}"/>
                </a:ext>
              </a:extLst>
            </p:cNvPr>
            <p:cNvSpPr/>
            <p:nvPr/>
          </p:nvSpPr>
          <p:spPr>
            <a:xfrm>
              <a:off x="6667500" y="2072640"/>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Department Site X</a:t>
              </a:r>
            </a:p>
          </p:txBody>
        </p:sp>
        <p:sp>
          <p:nvSpPr>
            <p:cNvPr id="52" name="Rectangle: Rounded Corners 51">
              <a:extLst>
                <a:ext uri="{FF2B5EF4-FFF2-40B4-BE49-F238E27FC236}">
                  <a16:creationId xmlns:a16="http://schemas.microsoft.com/office/drawing/2014/main" id="{7F5CBD1B-618C-4026-979E-82757FA9876E}"/>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endParaRPr lang="en-GB" sz="700">
                <a:solidFill>
                  <a:schemeClr val="tx1"/>
                </a:solidFill>
                <a:cs typeface="Arial"/>
              </a:endParaRPr>
            </a:p>
          </p:txBody>
        </p:sp>
        <p:cxnSp>
          <p:nvCxnSpPr>
            <p:cNvPr id="53" name="Connector: Elbow 52">
              <a:extLst>
                <a:ext uri="{FF2B5EF4-FFF2-40B4-BE49-F238E27FC236}">
                  <a16:creationId xmlns:a16="http://schemas.microsoft.com/office/drawing/2014/main" id="{FCD3996D-FCEA-494D-BBB0-7399F25743FD}"/>
                </a:ext>
              </a:extLst>
            </p:cNvPr>
            <p:cNvCxnSpPr>
              <a:cxnSpLocks/>
              <a:endCxn id="52"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sp>
        <p:nvSpPr>
          <p:cNvPr id="5" name="Rectangle: Rounded Corners 4">
            <a:extLst>
              <a:ext uri="{FF2B5EF4-FFF2-40B4-BE49-F238E27FC236}">
                <a16:creationId xmlns:a16="http://schemas.microsoft.com/office/drawing/2014/main" id="{CB3AA405-A762-B60B-1E2E-CB9D05A9E653}"/>
              </a:ext>
            </a:extLst>
          </p:cNvPr>
          <p:cNvSpPr/>
          <p:nvPr/>
        </p:nvSpPr>
        <p:spPr>
          <a:xfrm>
            <a:off x="8555415" y="1183136"/>
            <a:ext cx="1709533" cy="5070213"/>
          </a:xfrm>
          <a:prstGeom prst="roundRect">
            <a:avLst/>
          </a:prstGeom>
          <a:solidFill>
            <a:srgbClr val="F6F5F9"/>
          </a:solidFill>
          <a:ln>
            <a:solidFill>
              <a:schemeClr val="tx1">
                <a:lumMod val="20000"/>
                <a:lumOff val="80000"/>
              </a:schemeClr>
            </a:solidFill>
            <a:prstDash val="lgDash"/>
            <a:extLst>
              <a:ext uri="{C807C97D-BFC1-408E-A445-0C87EB9F89A2}">
                <ask:lineSketchStyleProps xmlns:ask="http://schemas.microsoft.com/office/drawing/2018/sketchyshapes" sd="852854689">
                  <a:custGeom>
                    <a:avLst/>
                    <a:gdLst>
                      <a:gd name="connsiteX0" fmla="*/ 0 w 3706022"/>
                      <a:gd name="connsiteY0" fmla="*/ 617683 h 5142626"/>
                      <a:gd name="connsiteX1" fmla="*/ 617683 w 3706022"/>
                      <a:gd name="connsiteY1" fmla="*/ 0 h 5142626"/>
                      <a:gd name="connsiteX2" fmla="*/ 1087108 w 3706022"/>
                      <a:gd name="connsiteY2" fmla="*/ 0 h 5142626"/>
                      <a:gd name="connsiteX3" fmla="*/ 1630652 w 3706022"/>
                      <a:gd name="connsiteY3" fmla="*/ 0 h 5142626"/>
                      <a:gd name="connsiteX4" fmla="*/ 2124783 w 3706022"/>
                      <a:gd name="connsiteY4" fmla="*/ 0 h 5142626"/>
                      <a:gd name="connsiteX5" fmla="*/ 2544795 w 3706022"/>
                      <a:gd name="connsiteY5" fmla="*/ 0 h 5142626"/>
                      <a:gd name="connsiteX6" fmla="*/ 3088339 w 3706022"/>
                      <a:gd name="connsiteY6" fmla="*/ 0 h 5142626"/>
                      <a:gd name="connsiteX7" fmla="*/ 3706022 w 3706022"/>
                      <a:gd name="connsiteY7" fmla="*/ 617683 h 5142626"/>
                      <a:gd name="connsiteX8" fmla="*/ 3706022 w 3706022"/>
                      <a:gd name="connsiteY8" fmla="*/ 1254008 h 5142626"/>
                      <a:gd name="connsiteX9" fmla="*/ 3706022 w 3706022"/>
                      <a:gd name="connsiteY9" fmla="*/ 1773116 h 5142626"/>
                      <a:gd name="connsiteX10" fmla="*/ 3706022 w 3706022"/>
                      <a:gd name="connsiteY10" fmla="*/ 2331296 h 5142626"/>
                      <a:gd name="connsiteX11" fmla="*/ 3706022 w 3706022"/>
                      <a:gd name="connsiteY11" fmla="*/ 2772258 h 5142626"/>
                      <a:gd name="connsiteX12" fmla="*/ 3706022 w 3706022"/>
                      <a:gd name="connsiteY12" fmla="*/ 3408583 h 5142626"/>
                      <a:gd name="connsiteX13" fmla="*/ 3706022 w 3706022"/>
                      <a:gd name="connsiteY13" fmla="*/ 3888618 h 5142626"/>
                      <a:gd name="connsiteX14" fmla="*/ 3706022 w 3706022"/>
                      <a:gd name="connsiteY14" fmla="*/ 4524943 h 5142626"/>
                      <a:gd name="connsiteX15" fmla="*/ 3088339 w 3706022"/>
                      <a:gd name="connsiteY15" fmla="*/ 5142626 h 5142626"/>
                      <a:gd name="connsiteX16" fmla="*/ 2668327 w 3706022"/>
                      <a:gd name="connsiteY16" fmla="*/ 5142626 h 5142626"/>
                      <a:gd name="connsiteX17" fmla="*/ 2223609 w 3706022"/>
                      <a:gd name="connsiteY17" fmla="*/ 5142626 h 5142626"/>
                      <a:gd name="connsiteX18" fmla="*/ 1754185 w 3706022"/>
                      <a:gd name="connsiteY18" fmla="*/ 5142626 h 5142626"/>
                      <a:gd name="connsiteX19" fmla="*/ 1260054 w 3706022"/>
                      <a:gd name="connsiteY19" fmla="*/ 5142626 h 5142626"/>
                      <a:gd name="connsiteX20" fmla="*/ 617683 w 3706022"/>
                      <a:gd name="connsiteY20" fmla="*/ 5142626 h 5142626"/>
                      <a:gd name="connsiteX21" fmla="*/ 0 w 3706022"/>
                      <a:gd name="connsiteY21" fmla="*/ 4524943 h 5142626"/>
                      <a:gd name="connsiteX22" fmla="*/ 0 w 3706022"/>
                      <a:gd name="connsiteY22" fmla="*/ 4083981 h 5142626"/>
                      <a:gd name="connsiteX23" fmla="*/ 0 w 3706022"/>
                      <a:gd name="connsiteY23" fmla="*/ 3525801 h 5142626"/>
                      <a:gd name="connsiteX24" fmla="*/ 0 w 3706022"/>
                      <a:gd name="connsiteY24" fmla="*/ 3045766 h 5142626"/>
                      <a:gd name="connsiteX25" fmla="*/ 0 w 3706022"/>
                      <a:gd name="connsiteY25" fmla="*/ 2448513 h 5142626"/>
                      <a:gd name="connsiteX26" fmla="*/ 0 w 3706022"/>
                      <a:gd name="connsiteY26" fmla="*/ 1812188 h 5142626"/>
                      <a:gd name="connsiteX27" fmla="*/ 0 w 3706022"/>
                      <a:gd name="connsiteY27" fmla="*/ 1175863 h 5142626"/>
                      <a:gd name="connsiteX28" fmla="*/ 0 w 3706022"/>
                      <a:gd name="connsiteY28" fmla="*/ 617683 h 514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06022" h="5142626" fill="none" extrusionOk="0">
                        <a:moveTo>
                          <a:pt x="0" y="617683"/>
                        </a:moveTo>
                        <a:cubicBezTo>
                          <a:pt x="-826" y="320195"/>
                          <a:pt x="197549" y="10912"/>
                          <a:pt x="617683" y="0"/>
                        </a:cubicBezTo>
                        <a:cubicBezTo>
                          <a:pt x="807263" y="-23817"/>
                          <a:pt x="918149" y="29035"/>
                          <a:pt x="1087108" y="0"/>
                        </a:cubicBezTo>
                        <a:cubicBezTo>
                          <a:pt x="1256068" y="-29035"/>
                          <a:pt x="1391121" y="16788"/>
                          <a:pt x="1630652" y="0"/>
                        </a:cubicBezTo>
                        <a:cubicBezTo>
                          <a:pt x="1870183" y="-16788"/>
                          <a:pt x="2020445" y="14044"/>
                          <a:pt x="2124783" y="0"/>
                        </a:cubicBezTo>
                        <a:cubicBezTo>
                          <a:pt x="2229121" y="-14044"/>
                          <a:pt x="2416948" y="4203"/>
                          <a:pt x="2544795" y="0"/>
                        </a:cubicBezTo>
                        <a:cubicBezTo>
                          <a:pt x="2672642" y="-4203"/>
                          <a:pt x="2853984" y="33206"/>
                          <a:pt x="3088339" y="0"/>
                        </a:cubicBezTo>
                        <a:cubicBezTo>
                          <a:pt x="3402474" y="-35157"/>
                          <a:pt x="3750222" y="239472"/>
                          <a:pt x="3706022" y="617683"/>
                        </a:cubicBezTo>
                        <a:cubicBezTo>
                          <a:pt x="3779897" y="778414"/>
                          <a:pt x="3657494" y="1112801"/>
                          <a:pt x="3706022" y="1254008"/>
                        </a:cubicBezTo>
                        <a:cubicBezTo>
                          <a:pt x="3754550" y="1395215"/>
                          <a:pt x="3661949" y="1566642"/>
                          <a:pt x="3706022" y="1773116"/>
                        </a:cubicBezTo>
                        <a:cubicBezTo>
                          <a:pt x="3750095" y="1979590"/>
                          <a:pt x="3651399" y="2142954"/>
                          <a:pt x="3706022" y="2331296"/>
                        </a:cubicBezTo>
                        <a:cubicBezTo>
                          <a:pt x="3760645" y="2519638"/>
                          <a:pt x="3655678" y="2578172"/>
                          <a:pt x="3706022" y="2772258"/>
                        </a:cubicBezTo>
                        <a:cubicBezTo>
                          <a:pt x="3756366" y="2966344"/>
                          <a:pt x="3672461" y="3123681"/>
                          <a:pt x="3706022" y="3408583"/>
                        </a:cubicBezTo>
                        <a:cubicBezTo>
                          <a:pt x="3739583" y="3693486"/>
                          <a:pt x="3650563" y="3755178"/>
                          <a:pt x="3706022" y="3888618"/>
                        </a:cubicBezTo>
                        <a:cubicBezTo>
                          <a:pt x="3761481" y="4022058"/>
                          <a:pt x="3662506" y="4370461"/>
                          <a:pt x="3706022" y="4524943"/>
                        </a:cubicBezTo>
                        <a:cubicBezTo>
                          <a:pt x="3685918" y="4831929"/>
                          <a:pt x="3507413" y="5166968"/>
                          <a:pt x="3088339" y="5142626"/>
                        </a:cubicBezTo>
                        <a:cubicBezTo>
                          <a:pt x="2912798" y="5149380"/>
                          <a:pt x="2856902" y="5093843"/>
                          <a:pt x="2668327" y="5142626"/>
                        </a:cubicBezTo>
                        <a:cubicBezTo>
                          <a:pt x="2479752" y="5191409"/>
                          <a:pt x="2346694" y="5107103"/>
                          <a:pt x="2223609" y="5142626"/>
                        </a:cubicBezTo>
                        <a:cubicBezTo>
                          <a:pt x="2100524" y="5178149"/>
                          <a:pt x="1971418" y="5115266"/>
                          <a:pt x="1754185" y="5142626"/>
                        </a:cubicBezTo>
                        <a:cubicBezTo>
                          <a:pt x="1536952" y="5169986"/>
                          <a:pt x="1394086" y="5131982"/>
                          <a:pt x="1260054" y="5142626"/>
                        </a:cubicBezTo>
                        <a:cubicBezTo>
                          <a:pt x="1126022" y="5153270"/>
                          <a:pt x="835260" y="5126998"/>
                          <a:pt x="617683" y="5142626"/>
                        </a:cubicBezTo>
                        <a:cubicBezTo>
                          <a:pt x="233569" y="5133503"/>
                          <a:pt x="8657" y="4863968"/>
                          <a:pt x="0" y="4524943"/>
                        </a:cubicBezTo>
                        <a:cubicBezTo>
                          <a:pt x="-3368" y="4382076"/>
                          <a:pt x="33068" y="4210046"/>
                          <a:pt x="0" y="4083981"/>
                        </a:cubicBezTo>
                        <a:cubicBezTo>
                          <a:pt x="-33068" y="3957916"/>
                          <a:pt x="25633" y="3703910"/>
                          <a:pt x="0" y="3525801"/>
                        </a:cubicBezTo>
                        <a:cubicBezTo>
                          <a:pt x="-25633" y="3347692"/>
                          <a:pt x="25571" y="3207347"/>
                          <a:pt x="0" y="3045766"/>
                        </a:cubicBezTo>
                        <a:cubicBezTo>
                          <a:pt x="-25571" y="2884186"/>
                          <a:pt x="48832" y="2629964"/>
                          <a:pt x="0" y="2448513"/>
                        </a:cubicBezTo>
                        <a:cubicBezTo>
                          <a:pt x="-48832" y="2267062"/>
                          <a:pt x="50040" y="1991867"/>
                          <a:pt x="0" y="1812188"/>
                        </a:cubicBezTo>
                        <a:cubicBezTo>
                          <a:pt x="-50040" y="1632510"/>
                          <a:pt x="67144" y="1386472"/>
                          <a:pt x="0" y="1175863"/>
                        </a:cubicBezTo>
                        <a:cubicBezTo>
                          <a:pt x="-67144" y="965254"/>
                          <a:pt x="3318" y="842184"/>
                          <a:pt x="0" y="617683"/>
                        </a:cubicBezTo>
                        <a:close/>
                      </a:path>
                      <a:path w="3706022" h="5142626" stroke="0" extrusionOk="0">
                        <a:moveTo>
                          <a:pt x="0" y="617683"/>
                        </a:moveTo>
                        <a:cubicBezTo>
                          <a:pt x="24331" y="283178"/>
                          <a:pt x="314390" y="78847"/>
                          <a:pt x="617683" y="0"/>
                        </a:cubicBezTo>
                        <a:cubicBezTo>
                          <a:pt x="817649" y="-25456"/>
                          <a:pt x="995753" y="20507"/>
                          <a:pt x="1161227" y="0"/>
                        </a:cubicBezTo>
                        <a:cubicBezTo>
                          <a:pt x="1326701" y="-20507"/>
                          <a:pt x="1434423" y="36251"/>
                          <a:pt x="1581239" y="0"/>
                        </a:cubicBezTo>
                        <a:cubicBezTo>
                          <a:pt x="1728055" y="-36251"/>
                          <a:pt x="1969740" y="60296"/>
                          <a:pt x="2100077" y="0"/>
                        </a:cubicBezTo>
                        <a:cubicBezTo>
                          <a:pt x="2230414" y="-60296"/>
                          <a:pt x="2441379" y="19915"/>
                          <a:pt x="2544795" y="0"/>
                        </a:cubicBezTo>
                        <a:cubicBezTo>
                          <a:pt x="2648211" y="-19915"/>
                          <a:pt x="2963243" y="18613"/>
                          <a:pt x="3088339" y="0"/>
                        </a:cubicBezTo>
                        <a:cubicBezTo>
                          <a:pt x="3400241" y="-33915"/>
                          <a:pt x="3708050" y="288253"/>
                          <a:pt x="3706022" y="617683"/>
                        </a:cubicBezTo>
                        <a:cubicBezTo>
                          <a:pt x="3719683" y="877177"/>
                          <a:pt x="3677914" y="1085615"/>
                          <a:pt x="3706022" y="1214936"/>
                        </a:cubicBezTo>
                        <a:cubicBezTo>
                          <a:pt x="3734130" y="1344257"/>
                          <a:pt x="3670450" y="1599840"/>
                          <a:pt x="3706022" y="1851261"/>
                        </a:cubicBezTo>
                        <a:cubicBezTo>
                          <a:pt x="3741594" y="2102683"/>
                          <a:pt x="3651770" y="2135636"/>
                          <a:pt x="3706022" y="2331296"/>
                        </a:cubicBezTo>
                        <a:cubicBezTo>
                          <a:pt x="3760274" y="2526956"/>
                          <a:pt x="3646154" y="2705016"/>
                          <a:pt x="3706022" y="2850403"/>
                        </a:cubicBezTo>
                        <a:cubicBezTo>
                          <a:pt x="3765890" y="2995790"/>
                          <a:pt x="3656470" y="3217191"/>
                          <a:pt x="3706022" y="3486728"/>
                        </a:cubicBezTo>
                        <a:cubicBezTo>
                          <a:pt x="3755574" y="3756265"/>
                          <a:pt x="3662755" y="3776927"/>
                          <a:pt x="3706022" y="4005836"/>
                        </a:cubicBezTo>
                        <a:cubicBezTo>
                          <a:pt x="3749289" y="4234745"/>
                          <a:pt x="3685967" y="4275882"/>
                          <a:pt x="3706022" y="4524943"/>
                        </a:cubicBezTo>
                        <a:cubicBezTo>
                          <a:pt x="3718157" y="4804491"/>
                          <a:pt x="3413826" y="5125082"/>
                          <a:pt x="3088339" y="5142626"/>
                        </a:cubicBezTo>
                        <a:cubicBezTo>
                          <a:pt x="2828065" y="5204328"/>
                          <a:pt x="2813972" y="5140898"/>
                          <a:pt x="2544795" y="5142626"/>
                        </a:cubicBezTo>
                        <a:cubicBezTo>
                          <a:pt x="2275618" y="5144354"/>
                          <a:pt x="2196675" y="5090280"/>
                          <a:pt x="2050663" y="5142626"/>
                        </a:cubicBezTo>
                        <a:cubicBezTo>
                          <a:pt x="1904651" y="5194972"/>
                          <a:pt x="1702232" y="5142167"/>
                          <a:pt x="1581239" y="5142626"/>
                        </a:cubicBezTo>
                        <a:cubicBezTo>
                          <a:pt x="1460246" y="5143085"/>
                          <a:pt x="1298215" y="5094055"/>
                          <a:pt x="1161227" y="5142626"/>
                        </a:cubicBezTo>
                        <a:cubicBezTo>
                          <a:pt x="1024239" y="5191197"/>
                          <a:pt x="818931" y="5080499"/>
                          <a:pt x="617683" y="5142626"/>
                        </a:cubicBezTo>
                        <a:cubicBezTo>
                          <a:pt x="238435" y="5134020"/>
                          <a:pt x="43553" y="4843052"/>
                          <a:pt x="0" y="4524943"/>
                        </a:cubicBezTo>
                        <a:cubicBezTo>
                          <a:pt x="-47734" y="4389383"/>
                          <a:pt x="25437" y="4037266"/>
                          <a:pt x="0" y="3888618"/>
                        </a:cubicBezTo>
                        <a:cubicBezTo>
                          <a:pt x="-25437" y="3739971"/>
                          <a:pt x="17288" y="3458212"/>
                          <a:pt x="0" y="3252293"/>
                        </a:cubicBezTo>
                        <a:cubicBezTo>
                          <a:pt x="-17288" y="3046375"/>
                          <a:pt x="17560" y="2753970"/>
                          <a:pt x="0" y="2615967"/>
                        </a:cubicBezTo>
                        <a:cubicBezTo>
                          <a:pt x="-17560" y="2477964"/>
                          <a:pt x="2804" y="2141002"/>
                          <a:pt x="0" y="2018715"/>
                        </a:cubicBezTo>
                        <a:cubicBezTo>
                          <a:pt x="-2804" y="1896428"/>
                          <a:pt x="34819" y="1705870"/>
                          <a:pt x="0" y="1421462"/>
                        </a:cubicBezTo>
                        <a:cubicBezTo>
                          <a:pt x="-34819" y="1137054"/>
                          <a:pt x="36749" y="985756"/>
                          <a:pt x="0" y="61768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a:solidFill>
                  <a:schemeClr val="tx1"/>
                </a:solidFill>
              </a:rPr>
              <a:t>Additional Sites</a:t>
            </a:r>
            <a:endParaRPr lang="en-GB">
              <a:solidFill>
                <a:schemeClr val="tx1"/>
              </a:solidFill>
              <a:cs typeface="Arial"/>
            </a:endParaRPr>
          </a:p>
        </p:txBody>
      </p:sp>
      <p:grpSp>
        <p:nvGrpSpPr>
          <p:cNvPr id="7" name="Group 6">
            <a:extLst>
              <a:ext uri="{FF2B5EF4-FFF2-40B4-BE49-F238E27FC236}">
                <a16:creationId xmlns:a16="http://schemas.microsoft.com/office/drawing/2014/main" id="{5747D4E2-FEF4-5FD1-86DE-CD94CED53413}"/>
              </a:ext>
            </a:extLst>
          </p:cNvPr>
          <p:cNvGrpSpPr/>
          <p:nvPr/>
        </p:nvGrpSpPr>
        <p:grpSpPr>
          <a:xfrm>
            <a:off x="8761155" y="1989331"/>
            <a:ext cx="1309159" cy="1253766"/>
            <a:chOff x="6667500" y="2072639"/>
            <a:chExt cx="1569720" cy="1290342"/>
          </a:xfrm>
        </p:grpSpPr>
        <p:sp>
          <p:nvSpPr>
            <p:cNvPr id="9" name="Rectangle: Rounded Corners 8">
              <a:extLst>
                <a:ext uri="{FF2B5EF4-FFF2-40B4-BE49-F238E27FC236}">
                  <a16:creationId xmlns:a16="http://schemas.microsoft.com/office/drawing/2014/main" id="{C4FBEA23-DE76-5CC2-849C-008EE0A844F3}"/>
                </a:ext>
              </a:extLst>
            </p:cNvPr>
            <p:cNvSpPr/>
            <p:nvPr/>
          </p:nvSpPr>
          <p:spPr>
            <a:xfrm>
              <a:off x="6667500" y="2072639"/>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Content Site 1</a:t>
              </a:r>
            </a:p>
          </p:txBody>
        </p:sp>
        <p:sp>
          <p:nvSpPr>
            <p:cNvPr id="10" name="Rectangle: Rounded Corners 9">
              <a:extLst>
                <a:ext uri="{FF2B5EF4-FFF2-40B4-BE49-F238E27FC236}">
                  <a16:creationId xmlns:a16="http://schemas.microsoft.com/office/drawing/2014/main" id="{BEBBAC1E-B73C-718B-AB20-BD0C142AFFF3}"/>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endParaRPr lang="en-GB" sz="700">
                <a:solidFill>
                  <a:schemeClr val="tx1"/>
                </a:solidFill>
                <a:cs typeface="Arial"/>
              </a:endParaRPr>
            </a:p>
          </p:txBody>
        </p:sp>
        <p:cxnSp>
          <p:nvCxnSpPr>
            <p:cNvPr id="11" name="Connector: Elbow 10">
              <a:extLst>
                <a:ext uri="{FF2B5EF4-FFF2-40B4-BE49-F238E27FC236}">
                  <a16:creationId xmlns:a16="http://schemas.microsoft.com/office/drawing/2014/main" id="{828F8850-A166-89E5-16ED-548298C887A4}"/>
                </a:ext>
              </a:extLst>
            </p:cNvPr>
            <p:cNvCxnSpPr>
              <a:cxnSpLocks/>
              <a:endCxn id="10"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E167405-BC6D-4B5F-ECFC-4F901803B69A}"/>
              </a:ext>
            </a:extLst>
          </p:cNvPr>
          <p:cNvGrpSpPr/>
          <p:nvPr/>
        </p:nvGrpSpPr>
        <p:grpSpPr>
          <a:xfrm>
            <a:off x="8822115" y="3411712"/>
            <a:ext cx="1309159" cy="1253765"/>
            <a:chOff x="6667500" y="2072640"/>
            <a:chExt cx="1569720" cy="1290341"/>
          </a:xfrm>
        </p:grpSpPr>
        <p:sp>
          <p:nvSpPr>
            <p:cNvPr id="13" name="Rectangle: Rounded Corners 12">
              <a:extLst>
                <a:ext uri="{FF2B5EF4-FFF2-40B4-BE49-F238E27FC236}">
                  <a16:creationId xmlns:a16="http://schemas.microsoft.com/office/drawing/2014/main" id="{63B8DA8E-B438-34A9-3544-0D57973DECB8}"/>
                </a:ext>
              </a:extLst>
            </p:cNvPr>
            <p:cNvSpPr/>
            <p:nvPr/>
          </p:nvSpPr>
          <p:spPr>
            <a:xfrm>
              <a:off x="6667500" y="2072640"/>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Content Site X</a:t>
              </a:r>
            </a:p>
          </p:txBody>
        </p:sp>
        <p:sp>
          <p:nvSpPr>
            <p:cNvPr id="14" name="Rectangle: Rounded Corners 13">
              <a:extLst>
                <a:ext uri="{FF2B5EF4-FFF2-40B4-BE49-F238E27FC236}">
                  <a16:creationId xmlns:a16="http://schemas.microsoft.com/office/drawing/2014/main" id="{51C368C4-7964-8661-92B1-C621CF496ECF}"/>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p>
          </p:txBody>
        </p:sp>
        <p:cxnSp>
          <p:nvCxnSpPr>
            <p:cNvPr id="15" name="Connector: Elbow 14">
              <a:extLst>
                <a:ext uri="{FF2B5EF4-FFF2-40B4-BE49-F238E27FC236}">
                  <a16:creationId xmlns:a16="http://schemas.microsoft.com/office/drawing/2014/main" id="{8C8612A2-2A95-4212-430A-FBC040FDBA08}"/>
                </a:ext>
              </a:extLst>
            </p:cNvPr>
            <p:cNvCxnSpPr>
              <a:cxnSpLocks/>
              <a:endCxn id="14"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sp>
        <p:nvSpPr>
          <p:cNvPr id="16" name="Rectangle: Rounded Corners 15">
            <a:extLst>
              <a:ext uri="{FF2B5EF4-FFF2-40B4-BE49-F238E27FC236}">
                <a16:creationId xmlns:a16="http://schemas.microsoft.com/office/drawing/2014/main" id="{CE1814E4-863C-D12B-70C5-DD5A62DCC5E6}"/>
              </a:ext>
            </a:extLst>
          </p:cNvPr>
          <p:cNvSpPr/>
          <p:nvPr/>
        </p:nvSpPr>
        <p:spPr>
          <a:xfrm>
            <a:off x="10414506" y="1183136"/>
            <a:ext cx="1709533" cy="5070213"/>
          </a:xfrm>
          <a:prstGeom prst="roundRect">
            <a:avLst/>
          </a:prstGeom>
          <a:solidFill>
            <a:srgbClr val="F6F5F9"/>
          </a:solidFill>
          <a:ln>
            <a:solidFill>
              <a:schemeClr val="tx1">
                <a:lumMod val="20000"/>
                <a:lumOff val="80000"/>
              </a:schemeClr>
            </a:solidFill>
            <a:prstDash val="lgDash"/>
            <a:extLst>
              <a:ext uri="{C807C97D-BFC1-408E-A445-0C87EB9F89A2}">
                <ask:lineSketchStyleProps xmlns:ask="http://schemas.microsoft.com/office/drawing/2018/sketchyshapes" sd="852854689">
                  <a:custGeom>
                    <a:avLst/>
                    <a:gdLst>
                      <a:gd name="connsiteX0" fmla="*/ 0 w 3706022"/>
                      <a:gd name="connsiteY0" fmla="*/ 617683 h 5142626"/>
                      <a:gd name="connsiteX1" fmla="*/ 617683 w 3706022"/>
                      <a:gd name="connsiteY1" fmla="*/ 0 h 5142626"/>
                      <a:gd name="connsiteX2" fmla="*/ 1087108 w 3706022"/>
                      <a:gd name="connsiteY2" fmla="*/ 0 h 5142626"/>
                      <a:gd name="connsiteX3" fmla="*/ 1630652 w 3706022"/>
                      <a:gd name="connsiteY3" fmla="*/ 0 h 5142626"/>
                      <a:gd name="connsiteX4" fmla="*/ 2124783 w 3706022"/>
                      <a:gd name="connsiteY4" fmla="*/ 0 h 5142626"/>
                      <a:gd name="connsiteX5" fmla="*/ 2544795 w 3706022"/>
                      <a:gd name="connsiteY5" fmla="*/ 0 h 5142626"/>
                      <a:gd name="connsiteX6" fmla="*/ 3088339 w 3706022"/>
                      <a:gd name="connsiteY6" fmla="*/ 0 h 5142626"/>
                      <a:gd name="connsiteX7" fmla="*/ 3706022 w 3706022"/>
                      <a:gd name="connsiteY7" fmla="*/ 617683 h 5142626"/>
                      <a:gd name="connsiteX8" fmla="*/ 3706022 w 3706022"/>
                      <a:gd name="connsiteY8" fmla="*/ 1254008 h 5142626"/>
                      <a:gd name="connsiteX9" fmla="*/ 3706022 w 3706022"/>
                      <a:gd name="connsiteY9" fmla="*/ 1773116 h 5142626"/>
                      <a:gd name="connsiteX10" fmla="*/ 3706022 w 3706022"/>
                      <a:gd name="connsiteY10" fmla="*/ 2331296 h 5142626"/>
                      <a:gd name="connsiteX11" fmla="*/ 3706022 w 3706022"/>
                      <a:gd name="connsiteY11" fmla="*/ 2772258 h 5142626"/>
                      <a:gd name="connsiteX12" fmla="*/ 3706022 w 3706022"/>
                      <a:gd name="connsiteY12" fmla="*/ 3408583 h 5142626"/>
                      <a:gd name="connsiteX13" fmla="*/ 3706022 w 3706022"/>
                      <a:gd name="connsiteY13" fmla="*/ 3888618 h 5142626"/>
                      <a:gd name="connsiteX14" fmla="*/ 3706022 w 3706022"/>
                      <a:gd name="connsiteY14" fmla="*/ 4524943 h 5142626"/>
                      <a:gd name="connsiteX15" fmla="*/ 3088339 w 3706022"/>
                      <a:gd name="connsiteY15" fmla="*/ 5142626 h 5142626"/>
                      <a:gd name="connsiteX16" fmla="*/ 2668327 w 3706022"/>
                      <a:gd name="connsiteY16" fmla="*/ 5142626 h 5142626"/>
                      <a:gd name="connsiteX17" fmla="*/ 2223609 w 3706022"/>
                      <a:gd name="connsiteY17" fmla="*/ 5142626 h 5142626"/>
                      <a:gd name="connsiteX18" fmla="*/ 1754185 w 3706022"/>
                      <a:gd name="connsiteY18" fmla="*/ 5142626 h 5142626"/>
                      <a:gd name="connsiteX19" fmla="*/ 1260054 w 3706022"/>
                      <a:gd name="connsiteY19" fmla="*/ 5142626 h 5142626"/>
                      <a:gd name="connsiteX20" fmla="*/ 617683 w 3706022"/>
                      <a:gd name="connsiteY20" fmla="*/ 5142626 h 5142626"/>
                      <a:gd name="connsiteX21" fmla="*/ 0 w 3706022"/>
                      <a:gd name="connsiteY21" fmla="*/ 4524943 h 5142626"/>
                      <a:gd name="connsiteX22" fmla="*/ 0 w 3706022"/>
                      <a:gd name="connsiteY22" fmla="*/ 4083981 h 5142626"/>
                      <a:gd name="connsiteX23" fmla="*/ 0 w 3706022"/>
                      <a:gd name="connsiteY23" fmla="*/ 3525801 h 5142626"/>
                      <a:gd name="connsiteX24" fmla="*/ 0 w 3706022"/>
                      <a:gd name="connsiteY24" fmla="*/ 3045766 h 5142626"/>
                      <a:gd name="connsiteX25" fmla="*/ 0 w 3706022"/>
                      <a:gd name="connsiteY25" fmla="*/ 2448513 h 5142626"/>
                      <a:gd name="connsiteX26" fmla="*/ 0 w 3706022"/>
                      <a:gd name="connsiteY26" fmla="*/ 1812188 h 5142626"/>
                      <a:gd name="connsiteX27" fmla="*/ 0 w 3706022"/>
                      <a:gd name="connsiteY27" fmla="*/ 1175863 h 5142626"/>
                      <a:gd name="connsiteX28" fmla="*/ 0 w 3706022"/>
                      <a:gd name="connsiteY28" fmla="*/ 617683 h 514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06022" h="5142626" fill="none" extrusionOk="0">
                        <a:moveTo>
                          <a:pt x="0" y="617683"/>
                        </a:moveTo>
                        <a:cubicBezTo>
                          <a:pt x="-826" y="320195"/>
                          <a:pt x="197549" y="10912"/>
                          <a:pt x="617683" y="0"/>
                        </a:cubicBezTo>
                        <a:cubicBezTo>
                          <a:pt x="807263" y="-23817"/>
                          <a:pt x="918149" y="29035"/>
                          <a:pt x="1087108" y="0"/>
                        </a:cubicBezTo>
                        <a:cubicBezTo>
                          <a:pt x="1256068" y="-29035"/>
                          <a:pt x="1391121" y="16788"/>
                          <a:pt x="1630652" y="0"/>
                        </a:cubicBezTo>
                        <a:cubicBezTo>
                          <a:pt x="1870183" y="-16788"/>
                          <a:pt x="2020445" y="14044"/>
                          <a:pt x="2124783" y="0"/>
                        </a:cubicBezTo>
                        <a:cubicBezTo>
                          <a:pt x="2229121" y="-14044"/>
                          <a:pt x="2416948" y="4203"/>
                          <a:pt x="2544795" y="0"/>
                        </a:cubicBezTo>
                        <a:cubicBezTo>
                          <a:pt x="2672642" y="-4203"/>
                          <a:pt x="2853984" y="33206"/>
                          <a:pt x="3088339" y="0"/>
                        </a:cubicBezTo>
                        <a:cubicBezTo>
                          <a:pt x="3402474" y="-35157"/>
                          <a:pt x="3750222" y="239472"/>
                          <a:pt x="3706022" y="617683"/>
                        </a:cubicBezTo>
                        <a:cubicBezTo>
                          <a:pt x="3779897" y="778414"/>
                          <a:pt x="3657494" y="1112801"/>
                          <a:pt x="3706022" y="1254008"/>
                        </a:cubicBezTo>
                        <a:cubicBezTo>
                          <a:pt x="3754550" y="1395215"/>
                          <a:pt x="3661949" y="1566642"/>
                          <a:pt x="3706022" y="1773116"/>
                        </a:cubicBezTo>
                        <a:cubicBezTo>
                          <a:pt x="3750095" y="1979590"/>
                          <a:pt x="3651399" y="2142954"/>
                          <a:pt x="3706022" y="2331296"/>
                        </a:cubicBezTo>
                        <a:cubicBezTo>
                          <a:pt x="3760645" y="2519638"/>
                          <a:pt x="3655678" y="2578172"/>
                          <a:pt x="3706022" y="2772258"/>
                        </a:cubicBezTo>
                        <a:cubicBezTo>
                          <a:pt x="3756366" y="2966344"/>
                          <a:pt x="3672461" y="3123681"/>
                          <a:pt x="3706022" y="3408583"/>
                        </a:cubicBezTo>
                        <a:cubicBezTo>
                          <a:pt x="3739583" y="3693486"/>
                          <a:pt x="3650563" y="3755178"/>
                          <a:pt x="3706022" y="3888618"/>
                        </a:cubicBezTo>
                        <a:cubicBezTo>
                          <a:pt x="3761481" y="4022058"/>
                          <a:pt x="3662506" y="4370461"/>
                          <a:pt x="3706022" y="4524943"/>
                        </a:cubicBezTo>
                        <a:cubicBezTo>
                          <a:pt x="3685918" y="4831929"/>
                          <a:pt x="3507413" y="5166968"/>
                          <a:pt x="3088339" y="5142626"/>
                        </a:cubicBezTo>
                        <a:cubicBezTo>
                          <a:pt x="2912798" y="5149380"/>
                          <a:pt x="2856902" y="5093843"/>
                          <a:pt x="2668327" y="5142626"/>
                        </a:cubicBezTo>
                        <a:cubicBezTo>
                          <a:pt x="2479752" y="5191409"/>
                          <a:pt x="2346694" y="5107103"/>
                          <a:pt x="2223609" y="5142626"/>
                        </a:cubicBezTo>
                        <a:cubicBezTo>
                          <a:pt x="2100524" y="5178149"/>
                          <a:pt x="1971418" y="5115266"/>
                          <a:pt x="1754185" y="5142626"/>
                        </a:cubicBezTo>
                        <a:cubicBezTo>
                          <a:pt x="1536952" y="5169986"/>
                          <a:pt x="1394086" y="5131982"/>
                          <a:pt x="1260054" y="5142626"/>
                        </a:cubicBezTo>
                        <a:cubicBezTo>
                          <a:pt x="1126022" y="5153270"/>
                          <a:pt x="835260" y="5126998"/>
                          <a:pt x="617683" y="5142626"/>
                        </a:cubicBezTo>
                        <a:cubicBezTo>
                          <a:pt x="233569" y="5133503"/>
                          <a:pt x="8657" y="4863968"/>
                          <a:pt x="0" y="4524943"/>
                        </a:cubicBezTo>
                        <a:cubicBezTo>
                          <a:pt x="-3368" y="4382076"/>
                          <a:pt x="33068" y="4210046"/>
                          <a:pt x="0" y="4083981"/>
                        </a:cubicBezTo>
                        <a:cubicBezTo>
                          <a:pt x="-33068" y="3957916"/>
                          <a:pt x="25633" y="3703910"/>
                          <a:pt x="0" y="3525801"/>
                        </a:cubicBezTo>
                        <a:cubicBezTo>
                          <a:pt x="-25633" y="3347692"/>
                          <a:pt x="25571" y="3207347"/>
                          <a:pt x="0" y="3045766"/>
                        </a:cubicBezTo>
                        <a:cubicBezTo>
                          <a:pt x="-25571" y="2884186"/>
                          <a:pt x="48832" y="2629964"/>
                          <a:pt x="0" y="2448513"/>
                        </a:cubicBezTo>
                        <a:cubicBezTo>
                          <a:pt x="-48832" y="2267062"/>
                          <a:pt x="50040" y="1991867"/>
                          <a:pt x="0" y="1812188"/>
                        </a:cubicBezTo>
                        <a:cubicBezTo>
                          <a:pt x="-50040" y="1632510"/>
                          <a:pt x="67144" y="1386472"/>
                          <a:pt x="0" y="1175863"/>
                        </a:cubicBezTo>
                        <a:cubicBezTo>
                          <a:pt x="-67144" y="965254"/>
                          <a:pt x="3318" y="842184"/>
                          <a:pt x="0" y="617683"/>
                        </a:cubicBezTo>
                        <a:close/>
                      </a:path>
                      <a:path w="3706022" h="5142626" stroke="0" extrusionOk="0">
                        <a:moveTo>
                          <a:pt x="0" y="617683"/>
                        </a:moveTo>
                        <a:cubicBezTo>
                          <a:pt x="24331" y="283178"/>
                          <a:pt x="314390" y="78847"/>
                          <a:pt x="617683" y="0"/>
                        </a:cubicBezTo>
                        <a:cubicBezTo>
                          <a:pt x="817649" y="-25456"/>
                          <a:pt x="995753" y="20507"/>
                          <a:pt x="1161227" y="0"/>
                        </a:cubicBezTo>
                        <a:cubicBezTo>
                          <a:pt x="1326701" y="-20507"/>
                          <a:pt x="1434423" y="36251"/>
                          <a:pt x="1581239" y="0"/>
                        </a:cubicBezTo>
                        <a:cubicBezTo>
                          <a:pt x="1728055" y="-36251"/>
                          <a:pt x="1969740" y="60296"/>
                          <a:pt x="2100077" y="0"/>
                        </a:cubicBezTo>
                        <a:cubicBezTo>
                          <a:pt x="2230414" y="-60296"/>
                          <a:pt x="2441379" y="19915"/>
                          <a:pt x="2544795" y="0"/>
                        </a:cubicBezTo>
                        <a:cubicBezTo>
                          <a:pt x="2648211" y="-19915"/>
                          <a:pt x="2963243" y="18613"/>
                          <a:pt x="3088339" y="0"/>
                        </a:cubicBezTo>
                        <a:cubicBezTo>
                          <a:pt x="3400241" y="-33915"/>
                          <a:pt x="3708050" y="288253"/>
                          <a:pt x="3706022" y="617683"/>
                        </a:cubicBezTo>
                        <a:cubicBezTo>
                          <a:pt x="3719683" y="877177"/>
                          <a:pt x="3677914" y="1085615"/>
                          <a:pt x="3706022" y="1214936"/>
                        </a:cubicBezTo>
                        <a:cubicBezTo>
                          <a:pt x="3734130" y="1344257"/>
                          <a:pt x="3670450" y="1599840"/>
                          <a:pt x="3706022" y="1851261"/>
                        </a:cubicBezTo>
                        <a:cubicBezTo>
                          <a:pt x="3741594" y="2102683"/>
                          <a:pt x="3651770" y="2135636"/>
                          <a:pt x="3706022" y="2331296"/>
                        </a:cubicBezTo>
                        <a:cubicBezTo>
                          <a:pt x="3760274" y="2526956"/>
                          <a:pt x="3646154" y="2705016"/>
                          <a:pt x="3706022" y="2850403"/>
                        </a:cubicBezTo>
                        <a:cubicBezTo>
                          <a:pt x="3765890" y="2995790"/>
                          <a:pt x="3656470" y="3217191"/>
                          <a:pt x="3706022" y="3486728"/>
                        </a:cubicBezTo>
                        <a:cubicBezTo>
                          <a:pt x="3755574" y="3756265"/>
                          <a:pt x="3662755" y="3776927"/>
                          <a:pt x="3706022" y="4005836"/>
                        </a:cubicBezTo>
                        <a:cubicBezTo>
                          <a:pt x="3749289" y="4234745"/>
                          <a:pt x="3685967" y="4275882"/>
                          <a:pt x="3706022" y="4524943"/>
                        </a:cubicBezTo>
                        <a:cubicBezTo>
                          <a:pt x="3718157" y="4804491"/>
                          <a:pt x="3413826" y="5125082"/>
                          <a:pt x="3088339" y="5142626"/>
                        </a:cubicBezTo>
                        <a:cubicBezTo>
                          <a:pt x="2828065" y="5204328"/>
                          <a:pt x="2813972" y="5140898"/>
                          <a:pt x="2544795" y="5142626"/>
                        </a:cubicBezTo>
                        <a:cubicBezTo>
                          <a:pt x="2275618" y="5144354"/>
                          <a:pt x="2196675" y="5090280"/>
                          <a:pt x="2050663" y="5142626"/>
                        </a:cubicBezTo>
                        <a:cubicBezTo>
                          <a:pt x="1904651" y="5194972"/>
                          <a:pt x="1702232" y="5142167"/>
                          <a:pt x="1581239" y="5142626"/>
                        </a:cubicBezTo>
                        <a:cubicBezTo>
                          <a:pt x="1460246" y="5143085"/>
                          <a:pt x="1298215" y="5094055"/>
                          <a:pt x="1161227" y="5142626"/>
                        </a:cubicBezTo>
                        <a:cubicBezTo>
                          <a:pt x="1024239" y="5191197"/>
                          <a:pt x="818931" y="5080499"/>
                          <a:pt x="617683" y="5142626"/>
                        </a:cubicBezTo>
                        <a:cubicBezTo>
                          <a:pt x="238435" y="5134020"/>
                          <a:pt x="43553" y="4843052"/>
                          <a:pt x="0" y="4524943"/>
                        </a:cubicBezTo>
                        <a:cubicBezTo>
                          <a:pt x="-47734" y="4389383"/>
                          <a:pt x="25437" y="4037266"/>
                          <a:pt x="0" y="3888618"/>
                        </a:cubicBezTo>
                        <a:cubicBezTo>
                          <a:pt x="-25437" y="3739971"/>
                          <a:pt x="17288" y="3458212"/>
                          <a:pt x="0" y="3252293"/>
                        </a:cubicBezTo>
                        <a:cubicBezTo>
                          <a:pt x="-17288" y="3046375"/>
                          <a:pt x="17560" y="2753970"/>
                          <a:pt x="0" y="2615967"/>
                        </a:cubicBezTo>
                        <a:cubicBezTo>
                          <a:pt x="-17560" y="2477964"/>
                          <a:pt x="2804" y="2141002"/>
                          <a:pt x="0" y="2018715"/>
                        </a:cubicBezTo>
                        <a:cubicBezTo>
                          <a:pt x="-2804" y="1896428"/>
                          <a:pt x="34819" y="1705870"/>
                          <a:pt x="0" y="1421462"/>
                        </a:cubicBezTo>
                        <a:cubicBezTo>
                          <a:pt x="-34819" y="1137054"/>
                          <a:pt x="36749" y="985756"/>
                          <a:pt x="0" y="61768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a:solidFill>
                  <a:schemeClr val="tx1"/>
                </a:solidFill>
              </a:rPr>
              <a:t>Community Sites Hub</a:t>
            </a:r>
            <a:endParaRPr lang="en-GB">
              <a:solidFill>
                <a:schemeClr val="tx1"/>
              </a:solidFill>
              <a:cs typeface="Arial"/>
            </a:endParaRPr>
          </a:p>
        </p:txBody>
      </p:sp>
      <p:grpSp>
        <p:nvGrpSpPr>
          <p:cNvPr id="17" name="Group 16">
            <a:extLst>
              <a:ext uri="{FF2B5EF4-FFF2-40B4-BE49-F238E27FC236}">
                <a16:creationId xmlns:a16="http://schemas.microsoft.com/office/drawing/2014/main" id="{EEF456FF-D485-C5F1-2088-EF7FAA483213}"/>
              </a:ext>
            </a:extLst>
          </p:cNvPr>
          <p:cNvGrpSpPr/>
          <p:nvPr/>
        </p:nvGrpSpPr>
        <p:grpSpPr>
          <a:xfrm>
            <a:off x="10620246" y="1989331"/>
            <a:ext cx="1309159" cy="1253766"/>
            <a:chOff x="6667500" y="2072639"/>
            <a:chExt cx="1569720" cy="1290342"/>
          </a:xfrm>
        </p:grpSpPr>
        <p:sp>
          <p:nvSpPr>
            <p:cNvPr id="18" name="Rectangle: Rounded Corners 17">
              <a:extLst>
                <a:ext uri="{FF2B5EF4-FFF2-40B4-BE49-F238E27FC236}">
                  <a16:creationId xmlns:a16="http://schemas.microsoft.com/office/drawing/2014/main" id="{EDDA3E20-08E2-94F7-58C4-19DECAB5E243}"/>
                </a:ext>
              </a:extLst>
            </p:cNvPr>
            <p:cNvSpPr/>
            <p:nvPr/>
          </p:nvSpPr>
          <p:spPr>
            <a:xfrm>
              <a:off x="6667500" y="2072639"/>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Community  Site 1</a:t>
              </a:r>
            </a:p>
          </p:txBody>
        </p:sp>
        <p:sp>
          <p:nvSpPr>
            <p:cNvPr id="19" name="Rectangle: Rounded Corners 18">
              <a:extLst>
                <a:ext uri="{FF2B5EF4-FFF2-40B4-BE49-F238E27FC236}">
                  <a16:creationId xmlns:a16="http://schemas.microsoft.com/office/drawing/2014/main" id="{80CA6A55-2A8D-8AE9-AF87-39ABB129D73E}"/>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p>
          </p:txBody>
        </p:sp>
        <p:cxnSp>
          <p:nvCxnSpPr>
            <p:cNvPr id="20" name="Connector: Elbow 19">
              <a:extLst>
                <a:ext uri="{FF2B5EF4-FFF2-40B4-BE49-F238E27FC236}">
                  <a16:creationId xmlns:a16="http://schemas.microsoft.com/office/drawing/2014/main" id="{CFD51E81-ACC0-6B40-E446-4287C8BE7DF4}"/>
                </a:ext>
              </a:extLst>
            </p:cNvPr>
            <p:cNvCxnSpPr>
              <a:cxnSpLocks/>
              <a:endCxn id="19"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CA1E8E9-5023-045C-F91A-26CE0097D494}"/>
              </a:ext>
            </a:extLst>
          </p:cNvPr>
          <p:cNvGrpSpPr/>
          <p:nvPr/>
        </p:nvGrpSpPr>
        <p:grpSpPr>
          <a:xfrm>
            <a:off x="10681206" y="3411712"/>
            <a:ext cx="1309159" cy="1253765"/>
            <a:chOff x="6667500" y="2072640"/>
            <a:chExt cx="1569720" cy="1290341"/>
          </a:xfrm>
        </p:grpSpPr>
        <p:sp>
          <p:nvSpPr>
            <p:cNvPr id="23" name="Rectangle: Rounded Corners 22">
              <a:extLst>
                <a:ext uri="{FF2B5EF4-FFF2-40B4-BE49-F238E27FC236}">
                  <a16:creationId xmlns:a16="http://schemas.microsoft.com/office/drawing/2014/main" id="{F1FCB3F0-0919-5CEC-8DF4-0D5704DE71E2}"/>
                </a:ext>
              </a:extLst>
            </p:cNvPr>
            <p:cNvSpPr/>
            <p:nvPr/>
          </p:nvSpPr>
          <p:spPr>
            <a:xfrm>
              <a:off x="6667500" y="2072640"/>
              <a:ext cx="1569720" cy="67818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FFFFFF"/>
                  </a:solidFill>
                </a:rPr>
                <a:t>Community Site X</a:t>
              </a:r>
            </a:p>
          </p:txBody>
        </p:sp>
        <p:sp>
          <p:nvSpPr>
            <p:cNvPr id="24" name="Rectangle: Rounded Corners 23">
              <a:extLst>
                <a:ext uri="{FF2B5EF4-FFF2-40B4-BE49-F238E27FC236}">
                  <a16:creationId xmlns:a16="http://schemas.microsoft.com/office/drawing/2014/main" id="{12CED8F5-9783-6EF9-9EE3-CE6C670DB329}"/>
                </a:ext>
              </a:extLst>
            </p:cNvPr>
            <p:cNvSpPr/>
            <p:nvPr/>
          </p:nvSpPr>
          <p:spPr>
            <a:xfrm>
              <a:off x="6949441" y="2936261"/>
              <a:ext cx="990599" cy="426720"/>
            </a:xfrm>
            <a:prstGeom prst="roundRect">
              <a:avLst/>
            </a:prstGeom>
            <a:solidFill>
              <a:srgbClr val="FFFFFF">
                <a:lumMod val="95000"/>
              </a:srgbClr>
            </a:solidFill>
            <a:ln w="12700" cap="flat" cmpd="sng" algn="ctr">
              <a:solidFill>
                <a:srgbClr val="FFFFFF">
                  <a:lumMod val="65000"/>
                </a:srgbClr>
              </a:solid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7145" tIns="11430" rIns="17145" bIns="11430" numCol="1" spcCol="1270" anchor="ctr" anchorCtr="0">
              <a:noAutofit/>
            </a:bodyPr>
            <a:lstStyle/>
            <a:p>
              <a:pPr algn="ctr"/>
              <a:r>
                <a:rPr lang="en-GB" sz="700">
                  <a:solidFill>
                    <a:schemeClr val="tx1"/>
                  </a:solidFill>
                </a:rPr>
                <a:t>Documents</a:t>
              </a:r>
            </a:p>
          </p:txBody>
        </p:sp>
        <p:cxnSp>
          <p:nvCxnSpPr>
            <p:cNvPr id="25" name="Connector: Elbow 24">
              <a:extLst>
                <a:ext uri="{FF2B5EF4-FFF2-40B4-BE49-F238E27FC236}">
                  <a16:creationId xmlns:a16="http://schemas.microsoft.com/office/drawing/2014/main" id="{0BF0C1AE-2231-0869-CAA6-CB4FEB5C3E5A}"/>
                </a:ext>
              </a:extLst>
            </p:cNvPr>
            <p:cNvCxnSpPr>
              <a:cxnSpLocks/>
              <a:endCxn id="24" idx="1"/>
            </p:cNvCxnSpPr>
            <p:nvPr/>
          </p:nvCxnSpPr>
          <p:spPr>
            <a:xfrm rot="16200000" flipH="1">
              <a:off x="6689081" y="2889260"/>
              <a:ext cx="398801" cy="121920"/>
            </a:xfrm>
            <a:prstGeom prst="bentConnector2">
              <a:avLst/>
            </a:prstGeom>
            <a:ln w="12700"/>
          </p:spPr>
          <p:style>
            <a:lnRef idx="1">
              <a:schemeClr val="accent1"/>
            </a:lnRef>
            <a:fillRef idx="0">
              <a:schemeClr val="accent1"/>
            </a:fillRef>
            <a:effectRef idx="0">
              <a:schemeClr val="accent1"/>
            </a:effectRef>
            <a:fontRef idx="minor">
              <a:schemeClr val="tx1"/>
            </a:fontRef>
          </p:style>
        </p:cxnSp>
      </p:grpSp>
      <p:graphicFrame>
        <p:nvGraphicFramePr>
          <p:cNvPr id="4839" name="Diagram 4838">
            <a:extLst>
              <a:ext uri="{FF2B5EF4-FFF2-40B4-BE49-F238E27FC236}">
                <a16:creationId xmlns:a16="http://schemas.microsoft.com/office/drawing/2014/main" id="{43B8DC24-6C59-26D5-B3F0-6CE84F506376}"/>
              </a:ext>
            </a:extLst>
          </p:cNvPr>
          <p:cNvGraphicFramePr/>
          <p:nvPr>
            <p:extLst>
              <p:ext uri="{D42A27DB-BD31-4B8C-83A1-F6EECF244321}">
                <p14:modId xmlns:p14="http://schemas.microsoft.com/office/powerpoint/2010/main" val="311903791"/>
              </p:ext>
            </p:extLst>
          </p:nvPr>
        </p:nvGraphicFramePr>
        <p:xfrm>
          <a:off x="380303" y="1342134"/>
          <a:ext cx="5996676" cy="4490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66" name="TextBox 5965">
            <a:extLst>
              <a:ext uri="{FF2B5EF4-FFF2-40B4-BE49-F238E27FC236}">
                <a16:creationId xmlns:a16="http://schemas.microsoft.com/office/drawing/2014/main" id="{BAC8B450-C276-5BDE-CE0B-1C321E62A800}"/>
              </a:ext>
            </a:extLst>
          </p:cNvPr>
          <p:cNvSpPr txBox="1"/>
          <p:nvPr/>
        </p:nvSpPr>
        <p:spPr>
          <a:xfrm>
            <a:off x="5184353" y="2448453"/>
            <a:ext cx="990600" cy="253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chemeClr val="bg1"/>
                </a:solidFill>
                <a:cs typeface="Arial"/>
              </a:rPr>
              <a:t>Configuration</a:t>
            </a:r>
          </a:p>
        </p:txBody>
      </p:sp>
      <p:sp>
        <p:nvSpPr>
          <p:cNvPr id="5967" name="TextBox 5966">
            <a:extLst>
              <a:ext uri="{FF2B5EF4-FFF2-40B4-BE49-F238E27FC236}">
                <a16:creationId xmlns:a16="http://schemas.microsoft.com/office/drawing/2014/main" id="{261A65E3-7ABD-B1EE-7915-0FAB8CB4F48F}"/>
              </a:ext>
            </a:extLst>
          </p:cNvPr>
          <p:cNvSpPr txBox="1"/>
          <p:nvPr/>
        </p:nvSpPr>
        <p:spPr>
          <a:xfrm>
            <a:off x="5181599" y="3040379"/>
            <a:ext cx="990600" cy="253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chemeClr val="bg1"/>
                </a:solidFill>
                <a:cs typeface="Arial"/>
              </a:rPr>
              <a:t>Web analytics</a:t>
            </a:r>
            <a:endParaRPr lang="en-US"/>
          </a:p>
        </p:txBody>
      </p:sp>
      <p:sp>
        <p:nvSpPr>
          <p:cNvPr id="5968" name="TextBox 5967">
            <a:extLst>
              <a:ext uri="{FF2B5EF4-FFF2-40B4-BE49-F238E27FC236}">
                <a16:creationId xmlns:a16="http://schemas.microsoft.com/office/drawing/2014/main" id="{36DA711B-4B36-3D37-76D0-869764BFF3D7}"/>
              </a:ext>
            </a:extLst>
          </p:cNvPr>
          <p:cNvSpPr txBox="1"/>
          <p:nvPr/>
        </p:nvSpPr>
        <p:spPr>
          <a:xfrm>
            <a:off x="5151119" y="3558539"/>
            <a:ext cx="990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a:solidFill>
                  <a:schemeClr val="bg1"/>
                </a:solidFill>
                <a:cs typeface="Arial"/>
              </a:rPr>
              <a:t>Content engagement</a:t>
            </a:r>
            <a:endParaRPr lang="en-US">
              <a:solidFill>
                <a:schemeClr val="bg1"/>
              </a:solidFill>
              <a:cs typeface="Arial" panose="020B0604020202020204"/>
            </a:endParaRPr>
          </a:p>
        </p:txBody>
      </p:sp>
      <p:sp>
        <p:nvSpPr>
          <p:cNvPr id="6003" name="Rectangle 6002">
            <a:extLst>
              <a:ext uri="{FF2B5EF4-FFF2-40B4-BE49-F238E27FC236}">
                <a16:creationId xmlns:a16="http://schemas.microsoft.com/office/drawing/2014/main" id="{96C8DFA6-939B-1595-E4B5-C6D1F8DCBA11}"/>
              </a:ext>
            </a:extLst>
          </p:cNvPr>
          <p:cNvSpPr/>
          <p:nvPr/>
        </p:nvSpPr>
        <p:spPr>
          <a:xfrm>
            <a:off x="-619" y="5926254"/>
            <a:ext cx="1827561" cy="92926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04" name="Rectangle: Rounded Corners 6003">
            <a:extLst>
              <a:ext uri="{FF2B5EF4-FFF2-40B4-BE49-F238E27FC236}">
                <a16:creationId xmlns:a16="http://schemas.microsoft.com/office/drawing/2014/main" id="{9E95EA68-D6B2-96ED-8FC3-6A1032039CF3}"/>
              </a:ext>
            </a:extLst>
          </p:cNvPr>
          <p:cNvSpPr/>
          <p:nvPr/>
        </p:nvSpPr>
        <p:spPr>
          <a:xfrm>
            <a:off x="120184" y="6012366"/>
            <a:ext cx="737219" cy="29117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a:cs typeface="Arial"/>
              </a:rPr>
              <a:t>Site collection</a:t>
            </a:r>
            <a:endParaRPr lang="en-US" sz="900">
              <a:cs typeface="Arial"/>
            </a:endParaRPr>
          </a:p>
        </p:txBody>
      </p:sp>
      <p:sp>
        <p:nvSpPr>
          <p:cNvPr id="6005" name="Rectangle: Rounded Corners 6004">
            <a:extLst>
              <a:ext uri="{FF2B5EF4-FFF2-40B4-BE49-F238E27FC236}">
                <a16:creationId xmlns:a16="http://schemas.microsoft.com/office/drawing/2014/main" id="{A7BD419C-F376-0AC4-AB6B-20D71B2DC654}"/>
              </a:ext>
            </a:extLst>
          </p:cNvPr>
          <p:cNvSpPr/>
          <p:nvPr/>
        </p:nvSpPr>
        <p:spPr>
          <a:xfrm>
            <a:off x="120184" y="6464608"/>
            <a:ext cx="737219" cy="291170"/>
          </a:xfrm>
          <a:prstGeom prst="roundRect">
            <a:avLst/>
          </a:prstGeom>
          <a:solidFill>
            <a:schemeClr val="tx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a:cs typeface="Arial"/>
              </a:rPr>
              <a:t>Page</a:t>
            </a:r>
          </a:p>
        </p:txBody>
      </p:sp>
      <p:sp>
        <p:nvSpPr>
          <p:cNvPr id="6006" name="Rectangle: Rounded Corners 6005">
            <a:extLst>
              <a:ext uri="{FF2B5EF4-FFF2-40B4-BE49-F238E27FC236}">
                <a16:creationId xmlns:a16="http://schemas.microsoft.com/office/drawing/2014/main" id="{BF960F2C-253E-56D4-59A8-9DAE64D7FF8E}"/>
              </a:ext>
            </a:extLst>
          </p:cNvPr>
          <p:cNvSpPr/>
          <p:nvPr/>
        </p:nvSpPr>
        <p:spPr>
          <a:xfrm>
            <a:off x="981304" y="6006169"/>
            <a:ext cx="737219" cy="291170"/>
          </a:xfrm>
          <a:prstGeom prst="roundRect">
            <a:avLst/>
          </a:prstGeom>
          <a:solidFill>
            <a:schemeClr val="accent2">
              <a:lumMod val="25000"/>
              <a:lumOff val="7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a:solidFill>
                  <a:schemeClr val="tx1"/>
                </a:solidFill>
                <a:cs typeface="Arial"/>
              </a:rPr>
              <a:t>List</a:t>
            </a:r>
          </a:p>
        </p:txBody>
      </p:sp>
      <p:sp>
        <p:nvSpPr>
          <p:cNvPr id="4823" name="Rectangle: Rounded Corners 4822">
            <a:extLst>
              <a:ext uri="{FF2B5EF4-FFF2-40B4-BE49-F238E27FC236}">
                <a16:creationId xmlns:a16="http://schemas.microsoft.com/office/drawing/2014/main" id="{F2B24750-D0EB-A752-84AF-5AB5F23B0BD0}"/>
              </a:ext>
            </a:extLst>
          </p:cNvPr>
          <p:cNvSpPr/>
          <p:nvPr/>
        </p:nvSpPr>
        <p:spPr>
          <a:xfrm>
            <a:off x="981303" y="6439827"/>
            <a:ext cx="737219" cy="291170"/>
          </a:xfrm>
          <a:prstGeom prst="roundRect">
            <a:avLst/>
          </a:prstGeom>
          <a:solidFill>
            <a:schemeClr val="bg1">
              <a:lumMod val="9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a:solidFill>
                  <a:schemeClr val="tx1"/>
                </a:solidFill>
                <a:cs typeface="Arial"/>
              </a:rPr>
              <a:t>Document library</a:t>
            </a:r>
          </a:p>
        </p:txBody>
      </p:sp>
    </p:spTree>
    <p:extLst>
      <p:ext uri="{BB962C8B-B14F-4D97-AF65-F5344CB8AC3E}">
        <p14:creationId xmlns:p14="http://schemas.microsoft.com/office/powerpoint/2010/main" val="12321726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AF8E-9559-FA57-C629-7290E922472F}"/>
              </a:ext>
            </a:extLst>
          </p:cNvPr>
          <p:cNvSpPr>
            <a:spLocks noGrp="1"/>
          </p:cNvSpPr>
          <p:nvPr>
            <p:ph type="title"/>
          </p:nvPr>
        </p:nvSpPr>
        <p:spPr>
          <a:xfrm>
            <a:off x="499507" y="475258"/>
            <a:ext cx="8025928" cy="480131"/>
          </a:xfrm>
        </p:spPr>
        <p:txBody>
          <a:bodyPr/>
          <a:lstStyle/>
          <a:p>
            <a:r>
              <a:rPr lang="en-GB" dirty="0"/>
              <a:t>[Navigation]</a:t>
            </a:r>
            <a:r>
              <a:rPr lang="en-GB" dirty="0">
                <a:cs typeface="Arial"/>
              </a:rPr>
              <a:t> – </a:t>
            </a:r>
            <a:r>
              <a:rPr lang="en-GB" dirty="0"/>
              <a:t>Search</a:t>
            </a:r>
            <a:endParaRPr lang="en-GB" dirty="0">
              <a:cs typeface="Arial"/>
            </a:endParaRPr>
          </a:p>
        </p:txBody>
      </p:sp>
      <p:sp>
        <p:nvSpPr>
          <p:cNvPr id="9" name="Textfeld 12">
            <a:extLst>
              <a:ext uri="{FF2B5EF4-FFF2-40B4-BE49-F238E27FC236}">
                <a16:creationId xmlns:a16="http://schemas.microsoft.com/office/drawing/2014/main" id="{724A4260-33A7-9D90-2CB7-BF332D046DE3}"/>
              </a:ext>
            </a:extLst>
          </p:cNvPr>
          <p:cNvSpPr txBox="1"/>
          <p:nvPr/>
        </p:nvSpPr>
        <p:spPr>
          <a:xfrm>
            <a:off x="7813418" y="1873335"/>
            <a:ext cx="2185943" cy="584775"/>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Arial"/>
              </a:rPr>
              <a:t>Kick-off a search from the global navigation.</a:t>
            </a:r>
            <a:endParaRPr lang="en-US"/>
          </a:p>
        </p:txBody>
      </p:sp>
      <p:sp>
        <p:nvSpPr>
          <p:cNvPr id="13" name="Freeform: Shape 16">
            <a:extLst>
              <a:ext uri="{FF2B5EF4-FFF2-40B4-BE49-F238E27FC236}">
                <a16:creationId xmlns:a16="http://schemas.microsoft.com/office/drawing/2014/main" id="{6987E736-1C49-E370-7306-682284D66B10}"/>
              </a:ext>
            </a:extLst>
          </p:cNvPr>
          <p:cNvSpPr/>
          <p:nvPr/>
        </p:nvSpPr>
        <p:spPr>
          <a:xfrm rot="18485043" flipH="1" flipV="1">
            <a:off x="7064050" y="236970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3" name="Picture 2">
            <a:extLst>
              <a:ext uri="{FF2B5EF4-FFF2-40B4-BE49-F238E27FC236}">
                <a16:creationId xmlns:a16="http://schemas.microsoft.com/office/drawing/2014/main" id="{2E88A2D0-E728-F40D-4B3D-5B41EEA7C431}"/>
              </a:ext>
            </a:extLst>
          </p:cNvPr>
          <p:cNvPicPr>
            <a:picLocks noChangeAspect="1"/>
          </p:cNvPicPr>
          <p:nvPr/>
        </p:nvPicPr>
        <p:blipFill>
          <a:blip r:embed="rId2"/>
          <a:stretch>
            <a:fillRect/>
          </a:stretch>
        </p:blipFill>
        <p:spPr>
          <a:xfrm>
            <a:off x="3052916" y="2849991"/>
            <a:ext cx="7591732" cy="457470"/>
          </a:xfrm>
          <a:prstGeom prst="rect">
            <a:avLst/>
          </a:prstGeom>
        </p:spPr>
      </p:pic>
      <p:pic>
        <p:nvPicPr>
          <p:cNvPr id="5" name="Picture 4" descr="image">
            <a:extLst>
              <a:ext uri="{FF2B5EF4-FFF2-40B4-BE49-F238E27FC236}">
                <a16:creationId xmlns:a16="http://schemas.microsoft.com/office/drawing/2014/main" id="{D1FBC2A1-2419-92A7-1FB2-16A2726992BE}"/>
              </a:ext>
            </a:extLst>
          </p:cNvPr>
          <p:cNvPicPr>
            <a:picLocks noChangeAspect="1"/>
          </p:cNvPicPr>
          <p:nvPr/>
        </p:nvPicPr>
        <p:blipFill rotWithShape="1">
          <a:blip r:embed="rId3"/>
          <a:srcRect t="10477" r="212" b="79395"/>
          <a:stretch/>
        </p:blipFill>
        <p:spPr>
          <a:xfrm>
            <a:off x="1700123" y="4192035"/>
            <a:ext cx="5778183" cy="534459"/>
          </a:xfrm>
          <a:prstGeom prst="rect">
            <a:avLst/>
          </a:prstGeom>
        </p:spPr>
      </p:pic>
      <p:cxnSp>
        <p:nvCxnSpPr>
          <p:cNvPr id="8" name="Straight Arrow Connector 7">
            <a:extLst>
              <a:ext uri="{FF2B5EF4-FFF2-40B4-BE49-F238E27FC236}">
                <a16:creationId xmlns:a16="http://schemas.microsoft.com/office/drawing/2014/main" id="{E81F7AFE-81EB-D42F-415A-2CF213B4D72F}"/>
              </a:ext>
            </a:extLst>
          </p:cNvPr>
          <p:cNvCxnSpPr/>
          <p:nvPr/>
        </p:nvCxnSpPr>
        <p:spPr>
          <a:xfrm flipV="1">
            <a:off x="4544962" y="3376152"/>
            <a:ext cx="926690" cy="738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560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6EA166-E291-162A-8F6B-61331DD10448}"/>
              </a:ext>
            </a:extLst>
          </p:cNvPr>
          <p:cNvPicPr>
            <a:picLocks noChangeAspect="1"/>
          </p:cNvPicPr>
          <p:nvPr/>
        </p:nvPicPr>
        <p:blipFill>
          <a:blip r:embed="rId2"/>
          <a:stretch>
            <a:fillRect/>
          </a:stretch>
        </p:blipFill>
        <p:spPr>
          <a:xfrm>
            <a:off x="4681682" y="1770548"/>
            <a:ext cx="7190028" cy="4612194"/>
          </a:xfrm>
          <a:prstGeom prst="rect">
            <a:avLst/>
          </a:prstGeom>
        </p:spPr>
      </p:pic>
      <p:sp>
        <p:nvSpPr>
          <p:cNvPr id="9" name="Title 1">
            <a:extLst>
              <a:ext uri="{FF2B5EF4-FFF2-40B4-BE49-F238E27FC236}">
                <a16:creationId xmlns:a16="http://schemas.microsoft.com/office/drawing/2014/main" id="{FB0DDCB9-6AA9-7921-B388-918C1BB51C20}"/>
              </a:ext>
            </a:extLst>
          </p:cNvPr>
          <p:cNvSpPr txBox="1">
            <a:spLocks/>
          </p:cNvSpPr>
          <p:nvPr/>
        </p:nvSpPr>
        <p:spPr>
          <a:xfrm>
            <a:off x="499507" y="475258"/>
            <a:ext cx="8025928"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GB" dirty="0"/>
              <a:t>[Navigation]</a:t>
            </a:r>
            <a:r>
              <a:rPr lang="en-GB" dirty="0">
                <a:cs typeface="Arial"/>
              </a:rPr>
              <a:t> – </a:t>
            </a:r>
            <a:r>
              <a:rPr lang="en-GB" dirty="0"/>
              <a:t>User profile</a:t>
            </a:r>
            <a:endParaRPr lang="en-GB" dirty="0">
              <a:cs typeface="Arial"/>
            </a:endParaRPr>
          </a:p>
        </p:txBody>
      </p:sp>
      <p:pic>
        <p:nvPicPr>
          <p:cNvPr id="10" name="Content Placeholder 5" descr="A purple background with white icons&#10;&#10;Description automatically generated">
            <a:extLst>
              <a:ext uri="{FF2B5EF4-FFF2-40B4-BE49-F238E27FC236}">
                <a16:creationId xmlns:a16="http://schemas.microsoft.com/office/drawing/2014/main" id="{2CCC36F7-8C50-48CD-A8EF-F49401CC8E1F}"/>
              </a:ext>
            </a:extLst>
          </p:cNvPr>
          <p:cNvPicPr>
            <a:picLocks noChangeAspect="1"/>
          </p:cNvPicPr>
          <p:nvPr/>
        </p:nvPicPr>
        <p:blipFill rotWithShape="1">
          <a:blip r:embed="rId3"/>
          <a:srcRect l="38911" r="136" b="84439"/>
          <a:stretch/>
        </p:blipFill>
        <p:spPr>
          <a:xfrm>
            <a:off x="162974" y="3809441"/>
            <a:ext cx="4045232" cy="534407"/>
          </a:xfrm>
          <a:prstGeom prst="rect">
            <a:avLst/>
          </a:prstGeom>
        </p:spPr>
      </p:pic>
      <p:sp>
        <p:nvSpPr>
          <p:cNvPr id="11" name="Textfeld 12">
            <a:extLst>
              <a:ext uri="{FF2B5EF4-FFF2-40B4-BE49-F238E27FC236}">
                <a16:creationId xmlns:a16="http://schemas.microsoft.com/office/drawing/2014/main" id="{CD4A69B4-5BD0-401B-58BF-AF7C6D8972FA}"/>
              </a:ext>
            </a:extLst>
          </p:cNvPr>
          <p:cNvSpPr txBox="1"/>
          <p:nvPr/>
        </p:nvSpPr>
        <p:spPr>
          <a:xfrm>
            <a:off x="1692701" y="4814263"/>
            <a:ext cx="2809428" cy="1323439"/>
          </a:xfrm>
          <a:prstGeom prst="rect">
            <a:avLst/>
          </a:prstGeom>
          <a:noFill/>
        </p:spPr>
        <p:txBody>
          <a:bodyPr wrap="square" lIns="91440" tIns="45720" rIns="91440" bIns="45720" rtlCol="0" anchor="t">
            <a:spAutoFit/>
          </a:bodyPr>
          <a:lstStyle/>
          <a:p>
            <a:r>
              <a:rPr lang="en-US" sz="1600" dirty="0">
                <a:solidFill>
                  <a:srgbClr val="2E2442"/>
                </a:solidFill>
                <a:latin typeface="Arial"/>
                <a:ea typeface="+mn-lt"/>
                <a:cs typeface="Arial"/>
              </a:rPr>
              <a:t>View and edit your user profile properties such as skills and interests</a:t>
            </a:r>
            <a:r>
              <a:rPr lang="en-DE" sz="1600" dirty="0">
                <a:solidFill>
                  <a:srgbClr val="2E2442"/>
                </a:solidFill>
                <a:latin typeface="Arial"/>
                <a:ea typeface="+mn-lt"/>
                <a:cs typeface="Arial"/>
              </a:rPr>
              <a:t>. Plus, access your favourite apps, see your badges, and more.</a:t>
            </a:r>
            <a:endParaRPr lang="en-US" dirty="0">
              <a:latin typeface="Arial"/>
              <a:cs typeface="Arial"/>
            </a:endParaRPr>
          </a:p>
        </p:txBody>
      </p:sp>
      <p:sp>
        <p:nvSpPr>
          <p:cNvPr id="15" name="Freeform: Shape 16">
            <a:extLst>
              <a:ext uri="{FF2B5EF4-FFF2-40B4-BE49-F238E27FC236}">
                <a16:creationId xmlns:a16="http://schemas.microsoft.com/office/drawing/2014/main" id="{5D54D4EC-F309-BA76-78D1-F3E579ABF340}"/>
              </a:ext>
            </a:extLst>
          </p:cNvPr>
          <p:cNvSpPr/>
          <p:nvPr/>
        </p:nvSpPr>
        <p:spPr>
          <a:xfrm rot="18600371" flipV="1">
            <a:off x="1344051" y="4561632"/>
            <a:ext cx="817612" cy="529136"/>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DA8164B8-2176-5FBB-B0AC-70A971127860}"/>
              </a:ext>
            </a:extLst>
          </p:cNvPr>
          <p:cNvSpPr/>
          <p:nvPr/>
        </p:nvSpPr>
        <p:spPr>
          <a:xfrm rot="20671722" flipV="1">
            <a:off x="1829082" y="2436493"/>
            <a:ext cx="2849200" cy="95508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7" name="Freeform: Shape 16">
            <a:extLst>
              <a:ext uri="{FF2B5EF4-FFF2-40B4-BE49-F238E27FC236}">
                <a16:creationId xmlns:a16="http://schemas.microsoft.com/office/drawing/2014/main" id="{6A1E77FF-4890-5436-5483-67CE69F3CA56}"/>
              </a:ext>
            </a:extLst>
          </p:cNvPr>
          <p:cNvSpPr/>
          <p:nvPr/>
        </p:nvSpPr>
        <p:spPr>
          <a:xfrm rot="5229963" flipV="1">
            <a:off x="8486928" y="1708825"/>
            <a:ext cx="1426415" cy="939306"/>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9" name="Textfeld 12">
            <a:extLst>
              <a:ext uri="{FF2B5EF4-FFF2-40B4-BE49-F238E27FC236}">
                <a16:creationId xmlns:a16="http://schemas.microsoft.com/office/drawing/2014/main" id="{571F7199-D685-1349-2C52-939C5FCBD940}"/>
              </a:ext>
            </a:extLst>
          </p:cNvPr>
          <p:cNvSpPr txBox="1"/>
          <p:nvPr/>
        </p:nvSpPr>
        <p:spPr>
          <a:xfrm>
            <a:off x="7072825" y="1021960"/>
            <a:ext cx="2631652" cy="584775"/>
          </a:xfrm>
          <a:prstGeom prst="rect">
            <a:avLst/>
          </a:prstGeom>
          <a:noFill/>
        </p:spPr>
        <p:txBody>
          <a:bodyPr wrap="square" lIns="91440" tIns="45720" rIns="91440" bIns="45720" rtlCol="0" anchor="t">
            <a:spAutoFit/>
          </a:bodyPr>
          <a:lstStyle/>
          <a:p>
            <a:r>
              <a:rPr lang="en-DE" sz="1600" dirty="0">
                <a:solidFill>
                  <a:srgbClr val="2E2442"/>
                </a:solidFill>
                <a:latin typeface="Arial"/>
                <a:ea typeface="+mn-lt"/>
                <a:cs typeface="Arial"/>
              </a:rPr>
              <a:t>Access to the org cart from the user profile.</a:t>
            </a:r>
            <a:endParaRPr lang="en-US" dirty="0">
              <a:latin typeface="Arial"/>
              <a:cs typeface="Arial"/>
            </a:endParaRPr>
          </a:p>
        </p:txBody>
      </p:sp>
    </p:spTree>
    <p:extLst>
      <p:ext uri="{BB962C8B-B14F-4D97-AF65-F5344CB8AC3E}">
        <p14:creationId xmlns:p14="http://schemas.microsoft.com/office/powerpoint/2010/main" val="3355526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9A36-DA1D-4532-285B-03E6C1977B22}"/>
              </a:ext>
            </a:extLst>
          </p:cNvPr>
          <p:cNvSpPr>
            <a:spLocks noGrp="1"/>
          </p:cNvSpPr>
          <p:nvPr>
            <p:ph type="title"/>
          </p:nvPr>
        </p:nvSpPr>
        <p:spPr>
          <a:xfrm>
            <a:off x="499507" y="482913"/>
            <a:ext cx="10515600" cy="580791"/>
          </a:xfrm>
        </p:spPr>
        <p:txBody>
          <a:bodyPr anchor="t">
            <a:normAutofit/>
          </a:bodyPr>
          <a:lstStyle/>
          <a:p>
            <a:r>
              <a:rPr lang="en-GB"/>
              <a:t>Footer</a:t>
            </a:r>
          </a:p>
        </p:txBody>
      </p:sp>
      <p:pic>
        <p:nvPicPr>
          <p:cNvPr id="8" name="Picture 7">
            <a:extLst>
              <a:ext uri="{FF2B5EF4-FFF2-40B4-BE49-F238E27FC236}">
                <a16:creationId xmlns:a16="http://schemas.microsoft.com/office/drawing/2014/main" id="{A0D54A68-C46D-D322-57EB-50C98C06A902}"/>
              </a:ext>
            </a:extLst>
          </p:cNvPr>
          <p:cNvPicPr>
            <a:picLocks noChangeAspect="1"/>
          </p:cNvPicPr>
          <p:nvPr/>
        </p:nvPicPr>
        <p:blipFill>
          <a:blip r:embed="rId2"/>
          <a:stretch>
            <a:fillRect/>
          </a:stretch>
        </p:blipFill>
        <p:spPr>
          <a:xfrm>
            <a:off x="499507" y="2121620"/>
            <a:ext cx="7319962" cy="3056083"/>
          </a:xfrm>
          <a:prstGeom prst="rect">
            <a:avLst/>
          </a:prstGeom>
          <a:noFill/>
        </p:spPr>
      </p:pic>
      <p:sp>
        <p:nvSpPr>
          <p:cNvPr id="3" name="Content Placeholder 2">
            <a:extLst>
              <a:ext uri="{FF2B5EF4-FFF2-40B4-BE49-F238E27FC236}">
                <a16:creationId xmlns:a16="http://schemas.microsoft.com/office/drawing/2014/main" id="{BCF17A1D-BCA2-B25C-CE3D-CCA158BA02BA}"/>
              </a:ext>
            </a:extLst>
          </p:cNvPr>
          <p:cNvSpPr>
            <a:spLocks noGrp="1"/>
          </p:cNvSpPr>
          <p:nvPr>
            <p:ph sz="quarter" idx="12"/>
          </p:nvPr>
        </p:nvSpPr>
        <p:spPr>
          <a:xfrm>
            <a:off x="8089900" y="1253331"/>
            <a:ext cx="3602038" cy="4792663"/>
          </a:xfrm>
        </p:spPr>
        <p:txBody>
          <a:bodyPr>
            <a:normAutofit/>
          </a:bodyPr>
          <a:lstStyle/>
          <a:p>
            <a:r>
              <a:rPr lang="en-GB"/>
              <a:t>1 Footer per instance</a:t>
            </a:r>
          </a:p>
          <a:p>
            <a:r>
              <a:rPr lang="en-GB"/>
              <a:t>2 level navigation</a:t>
            </a:r>
          </a:p>
          <a:p>
            <a:r>
              <a:rPr lang="en-GB"/>
              <a:t>Social media icons – optional</a:t>
            </a:r>
          </a:p>
          <a:p>
            <a:r>
              <a:rPr lang="en-GB"/>
              <a:t>Provides colour configuration options in term store</a:t>
            </a:r>
          </a:p>
        </p:txBody>
      </p:sp>
      <p:sp>
        <p:nvSpPr>
          <p:cNvPr id="9" name="Freeform: Shape 16">
            <a:extLst>
              <a:ext uri="{FF2B5EF4-FFF2-40B4-BE49-F238E27FC236}">
                <a16:creationId xmlns:a16="http://schemas.microsoft.com/office/drawing/2014/main" id="{7C7205C4-CFD5-0646-14EA-00A030738517}"/>
              </a:ext>
            </a:extLst>
          </p:cNvPr>
          <p:cNvSpPr/>
          <p:nvPr/>
        </p:nvSpPr>
        <p:spPr>
          <a:xfrm rot="9371299" flipV="1">
            <a:off x="7926032" y="4378300"/>
            <a:ext cx="1160108" cy="194910"/>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962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9C8C-0B3F-BE9B-6E6B-DADF3714FE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2DC5B7-A789-FC91-EA87-EAF4917E97BD}"/>
              </a:ext>
            </a:extLst>
          </p:cNvPr>
          <p:cNvSpPr>
            <a:spLocks noGrp="1"/>
          </p:cNvSpPr>
          <p:nvPr>
            <p:ph type="title"/>
          </p:nvPr>
        </p:nvSpPr>
        <p:spPr>
          <a:xfrm>
            <a:off x="466850" y="976001"/>
            <a:ext cx="5717516" cy="757130"/>
          </a:xfrm>
        </p:spPr>
        <p:txBody>
          <a:bodyPr/>
          <a:lstStyle/>
          <a:p>
            <a:r>
              <a:rPr lang="en-GB" sz="4800">
                <a:cs typeface="Arial"/>
              </a:rPr>
              <a:t>Multilingual</a:t>
            </a:r>
            <a:endParaRPr lang="en-US"/>
          </a:p>
        </p:txBody>
      </p:sp>
    </p:spTree>
    <p:extLst>
      <p:ext uri="{BB962C8B-B14F-4D97-AF65-F5344CB8AC3E}">
        <p14:creationId xmlns:p14="http://schemas.microsoft.com/office/powerpoint/2010/main" val="322014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009E-F7D3-55F1-4A3E-B727D03BD467}"/>
              </a:ext>
            </a:extLst>
          </p:cNvPr>
          <p:cNvSpPr>
            <a:spLocks noGrp="1"/>
          </p:cNvSpPr>
          <p:nvPr>
            <p:ph type="title"/>
          </p:nvPr>
        </p:nvSpPr>
        <p:spPr>
          <a:xfrm>
            <a:off x="499507" y="475258"/>
            <a:ext cx="8025928" cy="535531"/>
          </a:xfrm>
        </p:spPr>
        <p:txBody>
          <a:bodyPr wrap="square" anchor="t">
            <a:normAutofit/>
          </a:bodyPr>
          <a:lstStyle/>
          <a:p>
            <a:r>
              <a:rPr lang="en-GB"/>
              <a:t>Auto translate</a:t>
            </a:r>
          </a:p>
        </p:txBody>
      </p:sp>
      <p:sp>
        <p:nvSpPr>
          <p:cNvPr id="3" name="Content Placeholder 2">
            <a:extLst>
              <a:ext uri="{FF2B5EF4-FFF2-40B4-BE49-F238E27FC236}">
                <a16:creationId xmlns:a16="http://schemas.microsoft.com/office/drawing/2014/main" id="{37899A2C-C8D2-169D-3BF2-75EEDB732C53}"/>
              </a:ext>
            </a:extLst>
          </p:cNvPr>
          <p:cNvSpPr>
            <a:spLocks noGrp="1"/>
          </p:cNvSpPr>
          <p:nvPr>
            <p:ph idx="12"/>
          </p:nvPr>
        </p:nvSpPr>
        <p:spPr>
          <a:xfrm>
            <a:off x="499507" y="1273366"/>
            <a:ext cx="5232699" cy="4538649"/>
          </a:xfrm>
        </p:spPr>
        <p:txBody>
          <a:bodyPr>
            <a:normAutofit/>
          </a:bodyPr>
          <a:lstStyle/>
          <a:p>
            <a:r>
              <a:rPr lang="en-GB" dirty="0"/>
              <a:t>Translates textual content on the page to the current user’s translation language</a:t>
            </a:r>
          </a:p>
          <a:p>
            <a:r>
              <a:rPr lang="en-GB" dirty="0"/>
              <a:t>Azure Cognitive Services</a:t>
            </a:r>
          </a:p>
          <a:p>
            <a:r>
              <a:rPr lang="en-GB" dirty="0"/>
              <a:t>Custom user profile property – Translation language</a:t>
            </a:r>
          </a:p>
          <a:p>
            <a:r>
              <a:rPr lang="en-GB" dirty="0"/>
              <a:t>Users can choose translation language or it can be set for them</a:t>
            </a:r>
          </a:p>
        </p:txBody>
      </p:sp>
      <p:pic>
        <p:nvPicPr>
          <p:cNvPr id="6" name="Content Placeholder 5">
            <a:extLst>
              <a:ext uri="{FF2B5EF4-FFF2-40B4-BE49-F238E27FC236}">
                <a16:creationId xmlns:a16="http://schemas.microsoft.com/office/drawing/2014/main" id="{8FA0A76D-0781-653C-D609-0CAE689989FC}"/>
              </a:ext>
            </a:extLst>
          </p:cNvPr>
          <p:cNvPicPr>
            <a:picLocks noGrp="1" noChangeAspect="1"/>
          </p:cNvPicPr>
          <p:nvPr>
            <p:ph idx="13"/>
          </p:nvPr>
        </p:nvPicPr>
        <p:blipFill>
          <a:blip r:embed="rId2"/>
          <a:stretch>
            <a:fillRect/>
          </a:stretch>
        </p:blipFill>
        <p:spPr>
          <a:xfrm>
            <a:off x="6370370" y="1449612"/>
            <a:ext cx="5232699" cy="4186157"/>
          </a:xfrm>
          <a:noFill/>
        </p:spPr>
      </p:pic>
    </p:spTree>
    <p:extLst>
      <p:ext uri="{BB962C8B-B14F-4D97-AF65-F5344CB8AC3E}">
        <p14:creationId xmlns:p14="http://schemas.microsoft.com/office/powerpoint/2010/main" val="213226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7FAA-323F-619B-D1C9-2CFF66DA607B}"/>
              </a:ext>
            </a:extLst>
          </p:cNvPr>
          <p:cNvSpPr>
            <a:spLocks noGrp="1"/>
          </p:cNvSpPr>
          <p:nvPr>
            <p:ph type="title"/>
          </p:nvPr>
        </p:nvSpPr>
        <p:spPr/>
        <p:txBody>
          <a:bodyPr/>
          <a:lstStyle/>
          <a:p>
            <a:r>
              <a:rPr lang="en-GB"/>
              <a:t>Translated product labels</a:t>
            </a:r>
          </a:p>
        </p:txBody>
      </p:sp>
      <p:sp>
        <p:nvSpPr>
          <p:cNvPr id="3" name="Content Placeholder 2">
            <a:extLst>
              <a:ext uri="{FF2B5EF4-FFF2-40B4-BE49-F238E27FC236}">
                <a16:creationId xmlns:a16="http://schemas.microsoft.com/office/drawing/2014/main" id="{38434E5C-F77D-896A-5E0B-9A36C5D62A40}"/>
              </a:ext>
            </a:extLst>
          </p:cNvPr>
          <p:cNvSpPr>
            <a:spLocks noGrp="1"/>
          </p:cNvSpPr>
          <p:nvPr>
            <p:ph idx="1"/>
          </p:nvPr>
        </p:nvSpPr>
        <p:spPr>
          <a:xfrm>
            <a:off x="496925" y="1655667"/>
            <a:ext cx="10515600" cy="400110"/>
          </a:xfrm>
        </p:spPr>
        <p:txBody>
          <a:bodyPr vert="horz" wrap="square" lIns="91440" tIns="45720" rIns="91440" bIns="45720" rtlCol="0" anchor="t">
            <a:spAutoFit/>
          </a:bodyPr>
          <a:lstStyle/>
          <a:p>
            <a:pPr marL="0" indent="0">
              <a:buNone/>
            </a:pPr>
            <a:r>
              <a:rPr lang="en-GB"/>
              <a:t>Set labels in code supports the following languages</a:t>
            </a:r>
            <a:r>
              <a:rPr lang="en-DE"/>
              <a:t>:</a:t>
            </a:r>
            <a:endParaRPr lang="en-GB"/>
          </a:p>
        </p:txBody>
      </p:sp>
      <p:pic>
        <p:nvPicPr>
          <p:cNvPr id="6" name="Content Placeholder 5">
            <a:extLst>
              <a:ext uri="{FF2B5EF4-FFF2-40B4-BE49-F238E27FC236}">
                <a16:creationId xmlns:a16="http://schemas.microsoft.com/office/drawing/2014/main" id="{17078769-E8BC-60B8-FDEA-47FF50B2A8C1}"/>
              </a:ext>
            </a:extLst>
          </p:cNvPr>
          <p:cNvPicPr>
            <a:picLocks noGrp="1" noChangeAspect="1"/>
          </p:cNvPicPr>
          <p:nvPr>
            <p:ph idx="4294967295"/>
          </p:nvPr>
        </p:nvPicPr>
        <p:blipFill>
          <a:blip r:embed="rId2"/>
          <a:stretch>
            <a:fillRect/>
          </a:stretch>
        </p:blipFill>
        <p:spPr>
          <a:xfrm>
            <a:off x="7555124" y="1125505"/>
            <a:ext cx="4238625" cy="2627313"/>
          </a:xfrm>
        </p:spPr>
      </p:pic>
      <p:pic>
        <p:nvPicPr>
          <p:cNvPr id="8" name="Picture 7">
            <a:extLst>
              <a:ext uri="{FF2B5EF4-FFF2-40B4-BE49-F238E27FC236}">
                <a16:creationId xmlns:a16="http://schemas.microsoft.com/office/drawing/2014/main" id="{F4B80C53-B23A-E77F-141A-AC5E7491EDDD}"/>
              </a:ext>
            </a:extLst>
          </p:cNvPr>
          <p:cNvPicPr>
            <a:picLocks noChangeAspect="1"/>
          </p:cNvPicPr>
          <p:nvPr/>
        </p:nvPicPr>
        <p:blipFill>
          <a:blip r:embed="rId3"/>
          <a:stretch>
            <a:fillRect/>
          </a:stretch>
        </p:blipFill>
        <p:spPr>
          <a:xfrm>
            <a:off x="6588947" y="3752037"/>
            <a:ext cx="4588576" cy="2849641"/>
          </a:xfrm>
          <a:prstGeom prst="rect">
            <a:avLst/>
          </a:prstGeom>
        </p:spPr>
      </p:pic>
      <p:sp>
        <p:nvSpPr>
          <p:cNvPr id="7" name="Content Placeholder 2">
            <a:extLst>
              <a:ext uri="{FF2B5EF4-FFF2-40B4-BE49-F238E27FC236}">
                <a16:creationId xmlns:a16="http://schemas.microsoft.com/office/drawing/2014/main" id="{267B8030-7EAB-2CCB-5867-4818C66AF9E5}"/>
              </a:ext>
            </a:extLst>
          </p:cNvPr>
          <p:cNvSpPr txBox="1">
            <a:spLocks/>
          </p:cNvSpPr>
          <p:nvPr/>
        </p:nvSpPr>
        <p:spPr>
          <a:xfrm>
            <a:off x="496925" y="2200681"/>
            <a:ext cx="2552783" cy="2375009"/>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800">
                <a:solidFill>
                  <a:schemeClr val="tx1"/>
                </a:solidFill>
              </a:rPr>
              <a:t>Czech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Dutch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English UK</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cs typeface="Arial"/>
              </a:rPr>
              <a:t>English US (default)</a:t>
            </a:r>
            <a:r>
              <a:rPr lang="en-US" sz="1800">
                <a:solidFill>
                  <a:schemeClr val="tx1"/>
                </a:solidFill>
                <a:cs typeface="Arial"/>
              </a:rPr>
              <a:t> </a:t>
            </a:r>
          </a:p>
          <a:p>
            <a:pPr>
              <a:spcBef>
                <a:spcPts val="0"/>
              </a:spcBef>
              <a:spcAft>
                <a:spcPts val="0"/>
              </a:spcAft>
            </a:pPr>
            <a:r>
              <a:rPr lang="en-GB" sz="1800">
                <a:solidFill>
                  <a:schemeClr val="tx1"/>
                </a:solidFill>
              </a:rPr>
              <a:t>Finnish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French</a:t>
            </a:r>
            <a:r>
              <a:rPr lang="en-US" sz="1800">
                <a:solidFill>
                  <a:schemeClr val="tx1"/>
                </a:solidFill>
              </a:rPr>
              <a:t> </a:t>
            </a:r>
            <a:endParaRPr lang="en-US" sz="1800">
              <a:solidFill>
                <a:schemeClr val="tx1"/>
              </a:solidFill>
              <a:cs typeface="Arial"/>
            </a:endParaRPr>
          </a:p>
          <a:p>
            <a:endParaRPr lang="en-GB" sz="3200">
              <a:solidFill>
                <a:schemeClr val="tx1"/>
              </a:solidFill>
              <a:cs typeface="Arial"/>
            </a:endParaRPr>
          </a:p>
        </p:txBody>
      </p:sp>
      <p:sp>
        <p:nvSpPr>
          <p:cNvPr id="10" name="Content Placeholder 2">
            <a:extLst>
              <a:ext uri="{FF2B5EF4-FFF2-40B4-BE49-F238E27FC236}">
                <a16:creationId xmlns:a16="http://schemas.microsoft.com/office/drawing/2014/main" id="{D0BAE2D7-E28D-2B30-9BA1-C3C1C1580B84}"/>
              </a:ext>
            </a:extLst>
          </p:cNvPr>
          <p:cNvSpPr txBox="1">
            <a:spLocks/>
          </p:cNvSpPr>
          <p:nvPr/>
        </p:nvSpPr>
        <p:spPr>
          <a:xfrm>
            <a:off x="3056729" y="2203264"/>
            <a:ext cx="2546326" cy="1754326"/>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1800">
                <a:solidFill>
                  <a:schemeClr val="tx1"/>
                </a:solidFill>
              </a:rPr>
              <a:t>French (Canadian)</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German</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Polish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Spanish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Swedish</a:t>
            </a:r>
            <a:r>
              <a:rPr lang="en-US" sz="1800">
                <a:solidFill>
                  <a:schemeClr val="tx1"/>
                </a:solidFill>
              </a:rPr>
              <a:t> </a:t>
            </a:r>
            <a:endParaRPr lang="en-US" sz="1800">
              <a:solidFill>
                <a:schemeClr val="tx1"/>
              </a:solidFill>
              <a:cs typeface="Arial"/>
            </a:endParaRPr>
          </a:p>
          <a:p>
            <a:pPr>
              <a:spcBef>
                <a:spcPts val="0"/>
              </a:spcBef>
              <a:spcAft>
                <a:spcPts val="0"/>
              </a:spcAft>
            </a:pPr>
            <a:r>
              <a:rPr lang="en-GB" sz="1800">
                <a:solidFill>
                  <a:schemeClr val="tx1"/>
                </a:solidFill>
              </a:rPr>
              <a:t>Turkish</a:t>
            </a:r>
            <a:endParaRPr lang="en-GB" sz="1800">
              <a:solidFill>
                <a:schemeClr val="tx1"/>
              </a:solidFill>
              <a:cs typeface="Arial"/>
            </a:endParaRPr>
          </a:p>
        </p:txBody>
      </p:sp>
    </p:spTree>
    <p:extLst>
      <p:ext uri="{BB962C8B-B14F-4D97-AF65-F5344CB8AC3E}">
        <p14:creationId xmlns:p14="http://schemas.microsoft.com/office/powerpoint/2010/main" val="3738894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D367-E3E6-A47A-6E54-485475F77D78}"/>
              </a:ext>
            </a:extLst>
          </p:cNvPr>
          <p:cNvSpPr>
            <a:spLocks noGrp="1"/>
          </p:cNvSpPr>
          <p:nvPr>
            <p:ph type="title"/>
          </p:nvPr>
        </p:nvSpPr>
        <p:spPr/>
        <p:txBody>
          <a:bodyPr/>
          <a:lstStyle/>
          <a:p>
            <a:r>
              <a:rPr lang="en-GB"/>
              <a:t>Translated navigation</a:t>
            </a:r>
          </a:p>
        </p:txBody>
      </p:sp>
      <p:sp>
        <p:nvSpPr>
          <p:cNvPr id="3" name="Content Placeholder 2">
            <a:extLst>
              <a:ext uri="{FF2B5EF4-FFF2-40B4-BE49-F238E27FC236}">
                <a16:creationId xmlns:a16="http://schemas.microsoft.com/office/drawing/2014/main" id="{C1B715D1-9FFC-A3FB-6A94-5465155CAF39}"/>
              </a:ext>
            </a:extLst>
          </p:cNvPr>
          <p:cNvSpPr>
            <a:spLocks noGrp="1"/>
          </p:cNvSpPr>
          <p:nvPr>
            <p:ph idx="1"/>
          </p:nvPr>
        </p:nvSpPr>
        <p:spPr>
          <a:xfrm>
            <a:off x="499507" y="1253331"/>
            <a:ext cx="4809611" cy="4351338"/>
          </a:xfrm>
        </p:spPr>
        <p:txBody>
          <a:bodyPr/>
          <a:lstStyle/>
          <a:p>
            <a:r>
              <a:rPr lang="en-GB"/>
              <a:t>Navigation links can be translated in the term store and are displayed in the end user’s set display language</a:t>
            </a:r>
          </a:p>
        </p:txBody>
      </p:sp>
      <p:pic>
        <p:nvPicPr>
          <p:cNvPr id="6" name="Content Placeholder 5">
            <a:extLst>
              <a:ext uri="{FF2B5EF4-FFF2-40B4-BE49-F238E27FC236}">
                <a16:creationId xmlns:a16="http://schemas.microsoft.com/office/drawing/2014/main" id="{220B6BF5-62DE-1457-7399-493D803058EB}"/>
              </a:ext>
            </a:extLst>
          </p:cNvPr>
          <p:cNvPicPr>
            <a:picLocks noGrp="1" noChangeAspect="1"/>
          </p:cNvPicPr>
          <p:nvPr>
            <p:ph idx="4294967295"/>
          </p:nvPr>
        </p:nvPicPr>
        <p:blipFill>
          <a:blip r:embed="rId2"/>
          <a:stretch>
            <a:fillRect/>
          </a:stretch>
        </p:blipFill>
        <p:spPr>
          <a:xfrm>
            <a:off x="5215812" y="3388286"/>
            <a:ext cx="6178550" cy="1743075"/>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D4B87F9-D414-F36A-AADB-124F881965A7}"/>
              </a:ext>
            </a:extLst>
          </p:cNvPr>
          <p:cNvPicPr>
            <a:picLocks noChangeAspect="1"/>
          </p:cNvPicPr>
          <p:nvPr/>
        </p:nvPicPr>
        <p:blipFill>
          <a:blip r:embed="rId3"/>
          <a:stretch>
            <a:fillRect/>
          </a:stretch>
        </p:blipFill>
        <p:spPr>
          <a:xfrm>
            <a:off x="5724201" y="1432677"/>
            <a:ext cx="6178973" cy="1713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9438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25B0-47B9-A151-8537-A3AB78A16851}"/>
              </a:ext>
            </a:extLst>
          </p:cNvPr>
          <p:cNvSpPr>
            <a:spLocks noGrp="1"/>
          </p:cNvSpPr>
          <p:nvPr>
            <p:ph type="title"/>
          </p:nvPr>
        </p:nvSpPr>
        <p:spPr/>
        <p:txBody>
          <a:bodyPr/>
          <a:lstStyle/>
          <a:p>
            <a:r>
              <a:rPr lang="en-GB"/>
              <a:t>Translation of tags and taxonomy headings</a:t>
            </a:r>
          </a:p>
        </p:txBody>
      </p:sp>
      <p:sp>
        <p:nvSpPr>
          <p:cNvPr id="3" name="Content Placeholder 2">
            <a:extLst>
              <a:ext uri="{FF2B5EF4-FFF2-40B4-BE49-F238E27FC236}">
                <a16:creationId xmlns:a16="http://schemas.microsoft.com/office/drawing/2014/main" id="{05B614B2-596B-93CC-BCF2-E9CCAE449ADC}"/>
              </a:ext>
            </a:extLst>
          </p:cNvPr>
          <p:cNvSpPr>
            <a:spLocks noGrp="1"/>
          </p:cNvSpPr>
          <p:nvPr>
            <p:ph idx="1"/>
          </p:nvPr>
        </p:nvSpPr>
        <p:spPr>
          <a:xfrm>
            <a:off x="499507" y="1253331"/>
            <a:ext cx="4899829" cy="4351338"/>
          </a:xfrm>
        </p:spPr>
        <p:txBody>
          <a:bodyPr/>
          <a:lstStyle/>
          <a:p>
            <a:r>
              <a:rPr lang="en-GB" dirty="0"/>
              <a:t>Functionality which allows Clients to translate “Site column names” and tags to other languages, which are then displayed in the end user’s display language in Fresh features such as Refiners, Page details and more. </a:t>
            </a:r>
          </a:p>
        </p:txBody>
      </p:sp>
      <p:pic>
        <p:nvPicPr>
          <p:cNvPr id="6" name="Content Placeholder 5">
            <a:extLst>
              <a:ext uri="{FF2B5EF4-FFF2-40B4-BE49-F238E27FC236}">
                <a16:creationId xmlns:a16="http://schemas.microsoft.com/office/drawing/2014/main" id="{3EE000BD-A472-DD5E-6176-83720D1C7745}"/>
              </a:ext>
            </a:extLst>
          </p:cNvPr>
          <p:cNvPicPr>
            <a:picLocks noGrp="1" noChangeAspect="1"/>
          </p:cNvPicPr>
          <p:nvPr>
            <p:ph idx="4294967295"/>
          </p:nvPr>
        </p:nvPicPr>
        <p:blipFill>
          <a:blip r:embed="rId2"/>
          <a:stretch>
            <a:fillRect/>
          </a:stretch>
        </p:blipFill>
        <p:spPr>
          <a:xfrm>
            <a:off x="5829300" y="1100138"/>
            <a:ext cx="6362700" cy="1219200"/>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7529597-B094-F177-A835-A1D16BF458D6}"/>
              </a:ext>
            </a:extLst>
          </p:cNvPr>
          <p:cNvPicPr>
            <a:picLocks noChangeAspect="1"/>
          </p:cNvPicPr>
          <p:nvPr/>
        </p:nvPicPr>
        <p:blipFill>
          <a:blip r:embed="rId3"/>
          <a:stretch>
            <a:fillRect/>
          </a:stretch>
        </p:blipFill>
        <p:spPr>
          <a:xfrm>
            <a:off x="5399336" y="2521783"/>
            <a:ext cx="6558015" cy="105510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35D6301C-2493-CA3A-E8FA-E3A1264D1E14}"/>
              </a:ext>
            </a:extLst>
          </p:cNvPr>
          <p:cNvPicPr>
            <a:picLocks noChangeAspect="1"/>
          </p:cNvPicPr>
          <p:nvPr/>
        </p:nvPicPr>
        <p:blipFill>
          <a:blip r:embed="rId4"/>
          <a:stretch>
            <a:fillRect/>
          </a:stretch>
        </p:blipFill>
        <p:spPr>
          <a:xfrm>
            <a:off x="5296214" y="3882142"/>
            <a:ext cx="3905451" cy="2101958"/>
          </a:xfrm>
          <a:prstGeom prst="rect">
            <a:avLst/>
          </a:prstGeom>
        </p:spPr>
      </p:pic>
    </p:spTree>
    <p:extLst>
      <p:ext uri="{BB962C8B-B14F-4D97-AF65-F5344CB8AC3E}">
        <p14:creationId xmlns:p14="http://schemas.microsoft.com/office/powerpoint/2010/main" val="34769360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AC95-24CD-00D0-5F74-D057CCC1B3E8}"/>
              </a:ext>
            </a:extLst>
          </p:cNvPr>
          <p:cNvSpPr>
            <a:spLocks noGrp="1"/>
          </p:cNvSpPr>
          <p:nvPr>
            <p:ph type="title"/>
          </p:nvPr>
        </p:nvSpPr>
        <p:spPr/>
        <p:txBody>
          <a:bodyPr/>
          <a:lstStyle/>
          <a:p>
            <a:r>
              <a:rPr lang="en-GB"/>
              <a:t>SharePoint page translation</a:t>
            </a:r>
            <a:endParaRPr lang="en-GB">
              <a:cs typeface="Arial"/>
            </a:endParaRPr>
          </a:p>
        </p:txBody>
      </p:sp>
      <p:sp>
        <p:nvSpPr>
          <p:cNvPr id="3" name="Content Placeholder 2">
            <a:extLst>
              <a:ext uri="{FF2B5EF4-FFF2-40B4-BE49-F238E27FC236}">
                <a16:creationId xmlns:a16="http://schemas.microsoft.com/office/drawing/2014/main" id="{AC3D235B-835C-E915-5BB2-0A8845709456}"/>
              </a:ext>
            </a:extLst>
          </p:cNvPr>
          <p:cNvSpPr>
            <a:spLocks noGrp="1"/>
          </p:cNvSpPr>
          <p:nvPr>
            <p:ph idx="1"/>
          </p:nvPr>
        </p:nvSpPr>
        <p:spPr>
          <a:xfrm>
            <a:off x="499507" y="1253331"/>
            <a:ext cx="6955652" cy="1323439"/>
          </a:xfrm>
        </p:spPr>
        <p:txBody>
          <a:bodyPr vert="horz" wrap="square" lIns="91440" tIns="45720" rIns="91440" bIns="45720" rtlCol="0" anchor="t">
            <a:spAutoFit/>
          </a:bodyPr>
          <a:lstStyle/>
          <a:p>
            <a:r>
              <a:rPr lang="en-GB"/>
              <a:t>Using SharePoint page translation, Fresh features displays the translated pages (if available) based on the current page’s language, for example, on a French page, it will show pages translated to French. </a:t>
            </a:r>
          </a:p>
        </p:txBody>
      </p:sp>
      <p:pic>
        <p:nvPicPr>
          <p:cNvPr id="6" name="Content Placeholder 5">
            <a:extLst>
              <a:ext uri="{FF2B5EF4-FFF2-40B4-BE49-F238E27FC236}">
                <a16:creationId xmlns:a16="http://schemas.microsoft.com/office/drawing/2014/main" id="{5D98BEF0-9820-CA5A-94A7-9FE2638FCE6F}"/>
              </a:ext>
            </a:extLst>
          </p:cNvPr>
          <p:cNvPicPr>
            <a:picLocks noGrp="1" noChangeAspect="1"/>
          </p:cNvPicPr>
          <p:nvPr>
            <p:ph idx="4294967295"/>
          </p:nvPr>
        </p:nvPicPr>
        <p:blipFill>
          <a:blip r:embed="rId2"/>
          <a:stretch>
            <a:fillRect/>
          </a:stretch>
        </p:blipFill>
        <p:spPr>
          <a:xfrm>
            <a:off x="9476486" y="2484438"/>
            <a:ext cx="2660650" cy="3533775"/>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BD72C3A-57E8-BF1B-6357-A650F97622AA}"/>
              </a:ext>
            </a:extLst>
          </p:cNvPr>
          <p:cNvPicPr>
            <a:picLocks noChangeAspect="1"/>
          </p:cNvPicPr>
          <p:nvPr/>
        </p:nvPicPr>
        <p:blipFill>
          <a:blip r:embed="rId3"/>
          <a:stretch>
            <a:fillRect/>
          </a:stretch>
        </p:blipFill>
        <p:spPr>
          <a:xfrm>
            <a:off x="7652008" y="894520"/>
            <a:ext cx="2831896" cy="3600025"/>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41111CAE-008E-E6A4-D5BF-1A891FC2A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331" y="3197414"/>
            <a:ext cx="6277479" cy="287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8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E3252-26A3-8477-E4C9-26229923FF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4CC767-7F34-8B86-E79F-6FF069F173E8}"/>
              </a:ext>
            </a:extLst>
          </p:cNvPr>
          <p:cNvSpPr>
            <a:spLocks noGrp="1"/>
          </p:cNvSpPr>
          <p:nvPr>
            <p:ph type="title"/>
          </p:nvPr>
        </p:nvSpPr>
        <p:spPr>
          <a:xfrm>
            <a:off x="466850" y="976001"/>
            <a:ext cx="5717516" cy="757130"/>
          </a:xfrm>
        </p:spPr>
        <p:txBody>
          <a:bodyPr/>
          <a:lstStyle/>
          <a:p>
            <a:r>
              <a:rPr lang="en-GB" sz="4800">
                <a:cs typeface="Arial"/>
              </a:rPr>
              <a:t>Personalisation</a:t>
            </a:r>
            <a:endParaRPr lang="en-US"/>
          </a:p>
        </p:txBody>
      </p:sp>
    </p:spTree>
    <p:extLst>
      <p:ext uri="{BB962C8B-B14F-4D97-AF65-F5344CB8AC3E}">
        <p14:creationId xmlns:p14="http://schemas.microsoft.com/office/powerpoint/2010/main" val="9245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Intranet</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6129893" cy="4351338"/>
          </a:xfrm>
        </p:spPr>
        <p:txBody>
          <a:bodyPr vert="horz" wrap="square" lIns="91440" tIns="45720" rIns="91440" bIns="45720" rtlCol="0" anchor="t">
            <a:spAutoFit/>
          </a:bodyPr>
          <a:lstStyle/>
          <a:p>
            <a:pPr marL="0" indent="0">
              <a:buNone/>
            </a:pPr>
            <a:r>
              <a:rPr lang="en-GB" dirty="0"/>
              <a:t>Intranet* is the main building block that is deployed as part of a Fresh Intranet installation. </a:t>
            </a:r>
            <a:endParaRPr lang="en-US" dirty="0"/>
          </a:p>
          <a:p>
            <a:pPr marL="0" indent="0">
              <a:buNone/>
            </a:pPr>
            <a:r>
              <a:rPr lang="en-GB" dirty="0"/>
              <a:t>Contains the following components:</a:t>
            </a:r>
            <a:endParaRPr lang="en-GB" dirty="0">
              <a:cs typeface="Arial"/>
            </a:endParaRPr>
          </a:p>
          <a:p>
            <a:r>
              <a:rPr lang="en-GB" dirty="0"/>
              <a:t>Intranet homepage</a:t>
            </a:r>
            <a:endParaRPr lang="en-GB" dirty="0">
              <a:cs typeface="Arial"/>
            </a:endParaRPr>
          </a:p>
          <a:p>
            <a:r>
              <a:rPr lang="en-GB" dirty="0"/>
              <a:t>Tools list </a:t>
            </a:r>
            <a:endParaRPr lang="en-GB" dirty="0">
              <a:cs typeface="Arial"/>
            </a:endParaRPr>
          </a:p>
          <a:p>
            <a:r>
              <a:rPr lang="en-GB" dirty="0"/>
              <a:t>Directories/Landing pages</a:t>
            </a:r>
            <a:endParaRPr lang="en-GB" dirty="0">
              <a:cs typeface="Arial"/>
            </a:endParaRPr>
          </a:p>
          <a:p>
            <a:r>
              <a:rPr lang="en-GB" dirty="0"/>
              <a:t>Optional</a:t>
            </a:r>
            <a:endParaRPr lang="en-GB" dirty="0">
              <a:cs typeface="Arial"/>
            </a:endParaRPr>
          </a:p>
          <a:p>
            <a:pPr lvl="1"/>
            <a:r>
              <a:rPr lang="en-GB" dirty="0"/>
              <a:t>Badges</a:t>
            </a:r>
            <a:endParaRPr lang="en-GB" dirty="0">
              <a:cs typeface="Arial"/>
            </a:endParaRPr>
          </a:p>
          <a:p>
            <a:pPr lvl="1"/>
            <a:r>
              <a:rPr lang="en-GB" dirty="0"/>
              <a:t>Kudos</a:t>
            </a:r>
            <a:endParaRPr lang="en-GB" dirty="0">
              <a:cs typeface="Arial"/>
            </a:endParaRPr>
          </a:p>
          <a:p>
            <a:pPr lvl="1"/>
            <a:r>
              <a:rPr lang="en-GB" dirty="0"/>
              <a:t>Feedback</a:t>
            </a:r>
            <a:endParaRPr lang="en-GB" dirty="0">
              <a:cs typeface="Arial"/>
            </a:endParaRPr>
          </a:p>
        </p:txBody>
      </p:sp>
      <p:pic>
        <p:nvPicPr>
          <p:cNvPr id="5" name="Content Placeholder 4">
            <a:extLst>
              <a:ext uri="{FF2B5EF4-FFF2-40B4-BE49-F238E27FC236}">
                <a16:creationId xmlns:a16="http://schemas.microsoft.com/office/drawing/2014/main" id="{0FA0684B-7E5C-56AC-97CC-F18F30FBE121}"/>
              </a:ext>
            </a:extLst>
          </p:cNvPr>
          <p:cNvPicPr>
            <a:picLocks noGrp="1" noChangeAspect="1"/>
          </p:cNvPicPr>
          <p:nvPr>
            <p:ph idx="4294967295"/>
          </p:nvPr>
        </p:nvPicPr>
        <p:blipFill>
          <a:blip r:embed="rId2"/>
          <a:stretch>
            <a:fillRect/>
          </a:stretch>
        </p:blipFill>
        <p:spPr>
          <a:xfrm>
            <a:off x="6835129" y="1010789"/>
            <a:ext cx="4032250" cy="5297488"/>
          </a:xfrm>
          <a:prstGeom prst="rect">
            <a:avLst/>
          </a:prstGeom>
        </p:spPr>
      </p:pic>
      <p:sp>
        <p:nvSpPr>
          <p:cNvPr id="6" name="Content Placeholder 2">
            <a:extLst>
              <a:ext uri="{FF2B5EF4-FFF2-40B4-BE49-F238E27FC236}">
                <a16:creationId xmlns:a16="http://schemas.microsoft.com/office/drawing/2014/main" id="{E5714565-060E-D53E-06C2-9EB94D30FC34}"/>
              </a:ext>
            </a:extLst>
          </p:cNvPr>
          <p:cNvSpPr txBox="1">
            <a:spLocks/>
          </p:cNvSpPr>
          <p:nvPr/>
        </p:nvSpPr>
        <p:spPr>
          <a:xfrm>
            <a:off x="0" y="6062056"/>
            <a:ext cx="3032772"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ea typeface="+mn-lt"/>
                <a:cs typeface="+mn-lt"/>
              </a:rPr>
              <a:t>* Required site in a Fresh Intranet installation.</a:t>
            </a:r>
            <a:endParaRPr lang="en-GB" sz="1000">
              <a:cs typeface="Arial"/>
            </a:endParaRPr>
          </a:p>
        </p:txBody>
      </p:sp>
    </p:spTree>
    <p:extLst>
      <p:ext uri="{BB962C8B-B14F-4D97-AF65-F5344CB8AC3E}">
        <p14:creationId xmlns:p14="http://schemas.microsoft.com/office/powerpoint/2010/main" val="1910030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B712C-435B-9E1A-C3A5-0EA2EDF7D440}"/>
              </a:ext>
            </a:extLst>
          </p:cNvPr>
          <p:cNvSpPr>
            <a:spLocks noGrp="1"/>
          </p:cNvSpPr>
          <p:nvPr>
            <p:ph type="title"/>
          </p:nvPr>
        </p:nvSpPr>
        <p:spPr>
          <a:xfrm>
            <a:off x="499507" y="475258"/>
            <a:ext cx="8025928" cy="535531"/>
          </a:xfrm>
        </p:spPr>
        <p:txBody>
          <a:bodyPr wrap="square" anchor="t">
            <a:normAutofit/>
          </a:bodyPr>
          <a:lstStyle/>
          <a:p>
            <a:r>
              <a:rPr lang="en-GB" dirty="0"/>
              <a:t>Custom user profile properties</a:t>
            </a:r>
          </a:p>
        </p:txBody>
      </p:sp>
      <p:sp>
        <p:nvSpPr>
          <p:cNvPr id="3" name="Content Placeholder 2">
            <a:extLst>
              <a:ext uri="{FF2B5EF4-FFF2-40B4-BE49-F238E27FC236}">
                <a16:creationId xmlns:a16="http://schemas.microsoft.com/office/drawing/2014/main" id="{D3347C6A-5FAD-372C-3921-3725FA1B194C}"/>
              </a:ext>
            </a:extLst>
          </p:cNvPr>
          <p:cNvSpPr>
            <a:spLocks noGrp="1"/>
          </p:cNvSpPr>
          <p:nvPr>
            <p:ph idx="12"/>
          </p:nvPr>
        </p:nvSpPr>
        <p:spPr>
          <a:xfrm>
            <a:off x="499507" y="1273366"/>
            <a:ext cx="5232699" cy="4538649"/>
          </a:xfrm>
        </p:spPr>
        <p:txBody>
          <a:bodyPr>
            <a:normAutofit/>
          </a:bodyPr>
          <a:lstStyle/>
          <a:p>
            <a:r>
              <a:rPr lang="en-GB"/>
              <a:t>Custom properties are deployed to allow enhanced personalisation in Fresh features. </a:t>
            </a:r>
          </a:p>
          <a:p>
            <a:r>
              <a:rPr lang="en-GB"/>
              <a:t>Additional properties can be created and used based on Client specific requirements</a:t>
            </a:r>
          </a:p>
        </p:txBody>
      </p:sp>
      <p:pic>
        <p:nvPicPr>
          <p:cNvPr id="6" name="Content Placeholder 5">
            <a:extLst>
              <a:ext uri="{FF2B5EF4-FFF2-40B4-BE49-F238E27FC236}">
                <a16:creationId xmlns:a16="http://schemas.microsoft.com/office/drawing/2014/main" id="{B34EFAF4-3E87-07A3-F4F8-A078978382D4}"/>
              </a:ext>
            </a:extLst>
          </p:cNvPr>
          <p:cNvPicPr>
            <a:picLocks noGrp="1" noChangeAspect="1"/>
          </p:cNvPicPr>
          <p:nvPr>
            <p:ph idx="13"/>
          </p:nvPr>
        </p:nvPicPr>
        <p:blipFill>
          <a:blip r:embed="rId2"/>
          <a:stretch>
            <a:fillRect/>
          </a:stretch>
        </p:blipFill>
        <p:spPr>
          <a:xfrm>
            <a:off x="6370370" y="1541183"/>
            <a:ext cx="5232699" cy="4003014"/>
          </a:xfrm>
          <a:noFill/>
        </p:spPr>
      </p:pic>
    </p:spTree>
    <p:extLst>
      <p:ext uri="{BB962C8B-B14F-4D97-AF65-F5344CB8AC3E}">
        <p14:creationId xmlns:p14="http://schemas.microsoft.com/office/powerpoint/2010/main" val="1830457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DA3F-0F33-E834-B617-E3F80609797F}"/>
              </a:ext>
            </a:extLst>
          </p:cNvPr>
          <p:cNvSpPr>
            <a:spLocks noGrp="1"/>
          </p:cNvSpPr>
          <p:nvPr>
            <p:ph type="title"/>
          </p:nvPr>
        </p:nvSpPr>
        <p:spPr>
          <a:xfrm>
            <a:off x="499507" y="581260"/>
            <a:ext cx="6289641" cy="482444"/>
          </a:xfrm>
        </p:spPr>
        <p:txBody>
          <a:bodyPr anchor="t">
            <a:normAutofit/>
          </a:bodyPr>
          <a:lstStyle/>
          <a:p>
            <a:r>
              <a:rPr lang="en-GB" dirty="0"/>
              <a:t>Profile panel</a:t>
            </a:r>
          </a:p>
        </p:txBody>
      </p:sp>
      <p:sp>
        <p:nvSpPr>
          <p:cNvPr id="3" name="Content Placeholder 2">
            <a:extLst>
              <a:ext uri="{FF2B5EF4-FFF2-40B4-BE49-F238E27FC236}">
                <a16:creationId xmlns:a16="http://schemas.microsoft.com/office/drawing/2014/main" id="{19E7FCEA-D3FC-B126-03CA-689ACEC456DA}"/>
              </a:ext>
            </a:extLst>
          </p:cNvPr>
          <p:cNvSpPr>
            <a:spLocks noGrp="1"/>
          </p:cNvSpPr>
          <p:nvPr>
            <p:ph sz="quarter" idx="12"/>
          </p:nvPr>
        </p:nvSpPr>
        <p:spPr>
          <a:xfrm>
            <a:off x="377534" y="1698599"/>
            <a:ext cx="3602038" cy="3984446"/>
          </a:xfrm>
        </p:spPr>
        <p:txBody>
          <a:bodyPr>
            <a:normAutofit/>
          </a:bodyPr>
          <a:lstStyle/>
          <a:p>
            <a:pPr marL="0" indent="0">
              <a:buNone/>
            </a:pPr>
            <a:r>
              <a:rPr lang="en-GB" dirty="0"/>
              <a:t>Connected to the user’s profile, it can be configured to display useful information to the user, as well as allow users to edit information such as skills and interests.</a:t>
            </a:r>
            <a:endParaRPr lang="en-DE" dirty="0"/>
          </a:p>
          <a:p>
            <a:pPr marL="0" indent="0">
              <a:buNone/>
            </a:pPr>
            <a:r>
              <a:rPr lang="en-GB" dirty="0"/>
              <a:t>If enabled, users can see information about their colleagues in the same panel from features such as People search and Page details. </a:t>
            </a:r>
          </a:p>
        </p:txBody>
      </p:sp>
      <p:pic>
        <p:nvPicPr>
          <p:cNvPr id="5" name="Picture 4">
            <a:extLst>
              <a:ext uri="{FF2B5EF4-FFF2-40B4-BE49-F238E27FC236}">
                <a16:creationId xmlns:a16="http://schemas.microsoft.com/office/drawing/2014/main" id="{F8661687-7D15-B05A-CAD0-232C0E16E36F}"/>
              </a:ext>
            </a:extLst>
          </p:cNvPr>
          <p:cNvPicPr>
            <a:picLocks noChangeAspect="1"/>
          </p:cNvPicPr>
          <p:nvPr/>
        </p:nvPicPr>
        <p:blipFill>
          <a:blip r:embed="rId2"/>
          <a:stretch>
            <a:fillRect/>
          </a:stretch>
        </p:blipFill>
        <p:spPr>
          <a:xfrm>
            <a:off x="4770172" y="1202901"/>
            <a:ext cx="7190028" cy="4612194"/>
          </a:xfrm>
          <a:prstGeom prst="rect">
            <a:avLst/>
          </a:prstGeom>
        </p:spPr>
      </p:pic>
      <p:sp>
        <p:nvSpPr>
          <p:cNvPr id="6" name="Freeform: Shape 16">
            <a:extLst>
              <a:ext uri="{FF2B5EF4-FFF2-40B4-BE49-F238E27FC236}">
                <a16:creationId xmlns:a16="http://schemas.microsoft.com/office/drawing/2014/main" id="{C7EF9036-DD23-C206-E56E-5E36CDF708BC}"/>
              </a:ext>
            </a:extLst>
          </p:cNvPr>
          <p:cNvSpPr/>
          <p:nvPr/>
        </p:nvSpPr>
        <p:spPr>
          <a:xfrm rot="708427" flipV="1">
            <a:off x="3689813" y="2267735"/>
            <a:ext cx="817612" cy="529136"/>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E24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6880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79B3-498E-1154-A82C-B7B35C10F198}"/>
              </a:ext>
            </a:extLst>
          </p:cNvPr>
          <p:cNvSpPr>
            <a:spLocks noGrp="1"/>
          </p:cNvSpPr>
          <p:nvPr>
            <p:ph type="title"/>
          </p:nvPr>
        </p:nvSpPr>
        <p:spPr/>
        <p:txBody>
          <a:bodyPr wrap="square" anchor="t">
            <a:normAutofit/>
          </a:bodyPr>
          <a:lstStyle/>
          <a:p>
            <a:r>
              <a:rPr lang="en-GB"/>
              <a:t>Favourite tools</a:t>
            </a:r>
          </a:p>
        </p:txBody>
      </p:sp>
      <p:pic>
        <p:nvPicPr>
          <p:cNvPr id="6" name="Content Placeholder 5">
            <a:extLst>
              <a:ext uri="{FF2B5EF4-FFF2-40B4-BE49-F238E27FC236}">
                <a16:creationId xmlns:a16="http://schemas.microsoft.com/office/drawing/2014/main" id="{1E6D1341-58A1-8CEF-C183-2C2B6463BE25}"/>
              </a:ext>
            </a:extLst>
          </p:cNvPr>
          <p:cNvPicPr>
            <a:picLocks noGrp="1" noChangeAspect="1"/>
          </p:cNvPicPr>
          <p:nvPr>
            <p:ph idx="1"/>
          </p:nvPr>
        </p:nvPicPr>
        <p:blipFill>
          <a:blip r:embed="rId2"/>
          <a:stretch>
            <a:fillRect/>
          </a:stretch>
        </p:blipFill>
        <p:spPr>
          <a:xfrm>
            <a:off x="499507" y="1191922"/>
            <a:ext cx="9054988" cy="3966114"/>
          </a:xfrm>
          <a:noFill/>
        </p:spPr>
      </p:pic>
      <p:sp>
        <p:nvSpPr>
          <p:cNvPr id="3" name="Content Placeholder 2">
            <a:extLst>
              <a:ext uri="{FF2B5EF4-FFF2-40B4-BE49-F238E27FC236}">
                <a16:creationId xmlns:a16="http://schemas.microsoft.com/office/drawing/2014/main" id="{9A8CEE8F-F7FF-2C30-AEB1-31ABC91B770B}"/>
              </a:ext>
            </a:extLst>
          </p:cNvPr>
          <p:cNvSpPr>
            <a:spLocks noGrp="1"/>
          </p:cNvSpPr>
          <p:nvPr>
            <p:ph idx="4294967295"/>
          </p:nvPr>
        </p:nvSpPr>
        <p:spPr>
          <a:xfrm>
            <a:off x="6437086" y="5339170"/>
            <a:ext cx="5232400" cy="1520825"/>
          </a:xfrm>
        </p:spPr>
        <p:txBody>
          <a:bodyPr wrap="square">
            <a:normAutofit/>
          </a:bodyPr>
          <a:lstStyle/>
          <a:p>
            <a:pPr marL="0" indent="0">
              <a:buNone/>
            </a:pPr>
            <a:r>
              <a:rPr lang="en-GB"/>
              <a:t>Using Tools admin, end users can choose their favourite tools, which can be displayed in other tools web parts such as Tabbed tools and Tool cards. </a:t>
            </a:r>
          </a:p>
        </p:txBody>
      </p:sp>
      <p:sp>
        <p:nvSpPr>
          <p:cNvPr id="7" name="Freeform: Shape 16">
            <a:extLst>
              <a:ext uri="{FF2B5EF4-FFF2-40B4-BE49-F238E27FC236}">
                <a16:creationId xmlns:a16="http://schemas.microsoft.com/office/drawing/2014/main" id="{F9AAB35F-44EF-A90D-D3A2-1C09759E86E7}"/>
              </a:ext>
            </a:extLst>
          </p:cNvPr>
          <p:cNvSpPr/>
          <p:nvPr/>
        </p:nvSpPr>
        <p:spPr>
          <a:xfrm rot="13036751" flipV="1">
            <a:off x="5280475" y="5489465"/>
            <a:ext cx="1160108" cy="194910"/>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4478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4697D-7B99-6BC3-E60E-6711464FC6F4}"/>
              </a:ext>
            </a:extLst>
          </p:cNvPr>
          <p:cNvSpPr>
            <a:spLocks noGrp="1"/>
          </p:cNvSpPr>
          <p:nvPr>
            <p:ph type="title"/>
          </p:nvPr>
        </p:nvSpPr>
        <p:spPr>
          <a:xfrm>
            <a:off x="499507" y="475258"/>
            <a:ext cx="8025928" cy="535531"/>
          </a:xfrm>
        </p:spPr>
        <p:txBody>
          <a:bodyPr wrap="square" anchor="t">
            <a:normAutofit/>
          </a:bodyPr>
          <a:lstStyle/>
          <a:p>
            <a:r>
              <a:rPr lang="en-GB"/>
              <a:t>Profile property targeting</a:t>
            </a:r>
          </a:p>
        </p:txBody>
      </p:sp>
      <p:sp>
        <p:nvSpPr>
          <p:cNvPr id="3" name="Content Placeholder 2">
            <a:extLst>
              <a:ext uri="{FF2B5EF4-FFF2-40B4-BE49-F238E27FC236}">
                <a16:creationId xmlns:a16="http://schemas.microsoft.com/office/drawing/2014/main" id="{987A3428-3268-0883-8C6B-F6CC1797F709}"/>
              </a:ext>
            </a:extLst>
          </p:cNvPr>
          <p:cNvSpPr>
            <a:spLocks noGrp="1"/>
          </p:cNvSpPr>
          <p:nvPr>
            <p:ph idx="12"/>
          </p:nvPr>
        </p:nvSpPr>
        <p:spPr>
          <a:xfrm>
            <a:off x="609001" y="1547686"/>
            <a:ext cx="5232699" cy="1755861"/>
          </a:xfrm>
        </p:spPr>
        <p:txBody>
          <a:bodyPr>
            <a:normAutofit/>
          </a:bodyPr>
          <a:lstStyle/>
          <a:p>
            <a:pPr marL="0" indent="0">
              <a:buNone/>
            </a:pPr>
            <a:r>
              <a:rPr lang="en-GB" dirty="0"/>
              <a:t>The Query builder in search-based card web parts can be configured to display content based on end user profile information, for example where the user’s department or location matches the tag set on an item.</a:t>
            </a:r>
          </a:p>
        </p:txBody>
      </p:sp>
      <p:pic>
        <p:nvPicPr>
          <p:cNvPr id="6" name="Content Placeholder 5">
            <a:extLst>
              <a:ext uri="{FF2B5EF4-FFF2-40B4-BE49-F238E27FC236}">
                <a16:creationId xmlns:a16="http://schemas.microsoft.com/office/drawing/2014/main" id="{6434C53F-162B-BE8F-25C5-8448C387876F}"/>
              </a:ext>
            </a:extLst>
          </p:cNvPr>
          <p:cNvPicPr>
            <a:picLocks noGrp="1" noChangeAspect="1"/>
          </p:cNvPicPr>
          <p:nvPr>
            <p:ph idx="13"/>
          </p:nvPr>
        </p:nvPicPr>
        <p:blipFill>
          <a:blip r:embed="rId2"/>
          <a:stretch>
            <a:fillRect/>
          </a:stretch>
        </p:blipFill>
        <p:spPr>
          <a:xfrm>
            <a:off x="6078763" y="1586825"/>
            <a:ext cx="4175556" cy="4538649"/>
          </a:xfrm>
          <a:noFill/>
        </p:spPr>
      </p:pic>
      <p:sp>
        <p:nvSpPr>
          <p:cNvPr id="4" name="Freeform: Shape 16">
            <a:extLst>
              <a:ext uri="{FF2B5EF4-FFF2-40B4-BE49-F238E27FC236}">
                <a16:creationId xmlns:a16="http://schemas.microsoft.com/office/drawing/2014/main" id="{1A3FF21A-33ED-62AC-B170-D068368CDEEC}"/>
              </a:ext>
            </a:extLst>
          </p:cNvPr>
          <p:cNvSpPr/>
          <p:nvPr/>
        </p:nvSpPr>
        <p:spPr>
          <a:xfrm rot="12018251" flipH="1" flipV="1">
            <a:off x="5042456" y="329926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575719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08ED-D01C-AA25-4BDF-0794BAC4D6D3}"/>
              </a:ext>
            </a:extLst>
          </p:cNvPr>
          <p:cNvSpPr>
            <a:spLocks noGrp="1"/>
          </p:cNvSpPr>
          <p:nvPr>
            <p:ph type="title"/>
          </p:nvPr>
        </p:nvSpPr>
        <p:spPr/>
        <p:txBody>
          <a:bodyPr/>
          <a:lstStyle/>
          <a:p>
            <a:r>
              <a:rPr lang="en-GB"/>
              <a:t>Audience targeting</a:t>
            </a:r>
          </a:p>
        </p:txBody>
      </p:sp>
      <p:sp>
        <p:nvSpPr>
          <p:cNvPr id="3" name="Content Placeholder 2">
            <a:extLst>
              <a:ext uri="{FF2B5EF4-FFF2-40B4-BE49-F238E27FC236}">
                <a16:creationId xmlns:a16="http://schemas.microsoft.com/office/drawing/2014/main" id="{271A1F1A-320D-553D-7D2E-82AFB1E2FEA0}"/>
              </a:ext>
            </a:extLst>
          </p:cNvPr>
          <p:cNvSpPr>
            <a:spLocks noGrp="1"/>
          </p:cNvSpPr>
          <p:nvPr>
            <p:ph idx="1"/>
          </p:nvPr>
        </p:nvSpPr>
        <p:spPr>
          <a:xfrm>
            <a:off x="499507" y="1253331"/>
            <a:ext cx="5994599" cy="4351338"/>
          </a:xfrm>
        </p:spPr>
        <p:txBody>
          <a:bodyPr/>
          <a:lstStyle/>
          <a:p>
            <a:r>
              <a:rPr lang="en-GB"/>
              <a:t>Using group targeting to ensure the correct audience is seeing the content.</a:t>
            </a:r>
          </a:p>
          <a:p>
            <a:r>
              <a:rPr lang="en-GB"/>
              <a:t>Use</a:t>
            </a:r>
            <a:r>
              <a:rPr lang="en-DE"/>
              <a:t> it on:</a:t>
            </a:r>
            <a:endParaRPr lang="en-GB"/>
          </a:p>
          <a:p>
            <a:pPr lvl="1"/>
            <a:r>
              <a:rPr lang="en-GB"/>
              <a:t>Pages</a:t>
            </a:r>
          </a:p>
          <a:p>
            <a:pPr lvl="1"/>
            <a:r>
              <a:rPr lang="en-GB"/>
              <a:t>Documents</a:t>
            </a:r>
          </a:p>
          <a:p>
            <a:pPr lvl="1"/>
            <a:r>
              <a:rPr lang="en-GB"/>
              <a:t>Alerts</a:t>
            </a:r>
          </a:p>
          <a:p>
            <a:pPr lvl="1"/>
            <a:r>
              <a:rPr lang="en-GB"/>
              <a:t>Events</a:t>
            </a:r>
          </a:p>
          <a:p>
            <a:pPr lvl="1"/>
            <a:r>
              <a:rPr lang="en-GB"/>
              <a:t>Tools</a:t>
            </a:r>
          </a:p>
        </p:txBody>
      </p:sp>
      <p:pic>
        <p:nvPicPr>
          <p:cNvPr id="6" name="Content Placeholder 5">
            <a:extLst>
              <a:ext uri="{FF2B5EF4-FFF2-40B4-BE49-F238E27FC236}">
                <a16:creationId xmlns:a16="http://schemas.microsoft.com/office/drawing/2014/main" id="{0AECE5EE-0AAF-CFF1-18C1-7C30374F4C56}"/>
              </a:ext>
            </a:extLst>
          </p:cNvPr>
          <p:cNvPicPr>
            <a:picLocks noGrp="1" noChangeAspect="1"/>
          </p:cNvPicPr>
          <p:nvPr>
            <p:ph idx="4294967295"/>
          </p:nvPr>
        </p:nvPicPr>
        <p:blipFill>
          <a:blip r:embed="rId2"/>
          <a:stretch>
            <a:fillRect/>
          </a:stretch>
        </p:blipFill>
        <p:spPr>
          <a:xfrm>
            <a:off x="6383528" y="1597422"/>
            <a:ext cx="5232400" cy="2647950"/>
          </a:xfr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48403C2-12CE-48D7-896D-8011543F1CBF}"/>
              </a:ext>
            </a:extLst>
          </p:cNvPr>
          <p:cNvPicPr>
            <a:picLocks noChangeAspect="1"/>
          </p:cNvPicPr>
          <p:nvPr/>
        </p:nvPicPr>
        <p:blipFill>
          <a:blip r:embed="rId3"/>
          <a:stretch>
            <a:fillRect/>
          </a:stretch>
        </p:blipFill>
        <p:spPr>
          <a:xfrm>
            <a:off x="6025078" y="4714833"/>
            <a:ext cx="5156465" cy="8191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4488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2DC2-F4CF-023D-0764-3AD7BE3BB6EA}"/>
              </a:ext>
            </a:extLst>
          </p:cNvPr>
          <p:cNvSpPr>
            <a:spLocks noGrp="1"/>
          </p:cNvSpPr>
          <p:nvPr>
            <p:ph type="title"/>
          </p:nvPr>
        </p:nvSpPr>
        <p:spPr/>
        <p:txBody>
          <a:bodyPr/>
          <a:lstStyle/>
          <a:p>
            <a:r>
              <a:rPr lang="en-GB"/>
              <a:t>Followed sites</a:t>
            </a:r>
          </a:p>
        </p:txBody>
      </p:sp>
      <p:sp>
        <p:nvSpPr>
          <p:cNvPr id="3" name="Content Placeholder 2">
            <a:extLst>
              <a:ext uri="{FF2B5EF4-FFF2-40B4-BE49-F238E27FC236}">
                <a16:creationId xmlns:a16="http://schemas.microsoft.com/office/drawing/2014/main" id="{24870530-D7A5-8DF0-B205-A04F6D5D67BC}"/>
              </a:ext>
            </a:extLst>
          </p:cNvPr>
          <p:cNvSpPr>
            <a:spLocks noGrp="1"/>
          </p:cNvSpPr>
          <p:nvPr>
            <p:ph idx="1"/>
          </p:nvPr>
        </p:nvSpPr>
        <p:spPr>
          <a:xfrm>
            <a:off x="499507" y="1253331"/>
            <a:ext cx="5518738" cy="2413481"/>
          </a:xfrm>
        </p:spPr>
        <p:txBody>
          <a:bodyPr vert="horz" wrap="square" lIns="91440" tIns="45720" rIns="91440" bIns="45720" rtlCol="0" anchor="t">
            <a:spAutoFit/>
          </a:bodyPr>
          <a:lstStyle/>
          <a:p>
            <a:r>
              <a:rPr lang="en-GB"/>
              <a:t>Users can follow sites using out-of-the-box SharePoint functionality or in Fresh features such as global navigation or web parts such as Site cards. </a:t>
            </a:r>
          </a:p>
          <a:p>
            <a:r>
              <a:rPr lang="en-GB"/>
              <a:t>Followed sites can be highlighted in Sites web parts and the web part can also be configured to only display followed sites. </a:t>
            </a:r>
          </a:p>
        </p:txBody>
      </p:sp>
      <p:pic>
        <p:nvPicPr>
          <p:cNvPr id="6" name="Content Placeholder 5">
            <a:extLst>
              <a:ext uri="{FF2B5EF4-FFF2-40B4-BE49-F238E27FC236}">
                <a16:creationId xmlns:a16="http://schemas.microsoft.com/office/drawing/2014/main" id="{0DB208D8-C5A6-ACDC-AE17-7EB61F25F434}"/>
              </a:ext>
            </a:extLst>
          </p:cNvPr>
          <p:cNvPicPr>
            <a:picLocks noGrp="1" noChangeAspect="1"/>
          </p:cNvPicPr>
          <p:nvPr>
            <p:ph idx="4294967295"/>
          </p:nvPr>
        </p:nvPicPr>
        <p:blipFill>
          <a:blip r:embed="rId2"/>
          <a:stretch>
            <a:fillRect/>
          </a:stretch>
        </p:blipFill>
        <p:spPr>
          <a:xfrm>
            <a:off x="6173757" y="1253331"/>
            <a:ext cx="5653087" cy="317817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994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518F5-1F93-FCEB-080B-F98E24399397}"/>
              </a:ext>
            </a:extLst>
          </p:cNvPr>
          <p:cNvSpPr>
            <a:spLocks noGrp="1"/>
          </p:cNvSpPr>
          <p:nvPr>
            <p:ph type="title"/>
          </p:nvPr>
        </p:nvSpPr>
        <p:spPr/>
        <p:txBody>
          <a:bodyPr/>
          <a:lstStyle/>
          <a:p>
            <a:r>
              <a:rPr lang="en-GB"/>
              <a:t>My profile</a:t>
            </a:r>
          </a:p>
        </p:txBody>
      </p:sp>
      <p:sp>
        <p:nvSpPr>
          <p:cNvPr id="3" name="Content Placeholder 2">
            <a:extLst>
              <a:ext uri="{FF2B5EF4-FFF2-40B4-BE49-F238E27FC236}">
                <a16:creationId xmlns:a16="http://schemas.microsoft.com/office/drawing/2014/main" id="{AA47F5D6-51E8-7AB9-BDD8-A5F57A17D5F0}"/>
              </a:ext>
            </a:extLst>
          </p:cNvPr>
          <p:cNvSpPr>
            <a:spLocks noGrp="1"/>
          </p:cNvSpPr>
          <p:nvPr>
            <p:ph idx="1"/>
          </p:nvPr>
        </p:nvSpPr>
        <p:spPr>
          <a:xfrm>
            <a:off x="499507" y="1253331"/>
            <a:ext cx="5596493" cy="4351338"/>
          </a:xfrm>
        </p:spPr>
        <p:txBody>
          <a:bodyPr/>
          <a:lstStyle/>
          <a:p>
            <a:r>
              <a:rPr lang="en-GB" dirty="0"/>
              <a:t>Web part focused on the current user, displaying content such as </a:t>
            </a:r>
          </a:p>
          <a:p>
            <a:pPr lvl="1"/>
            <a:r>
              <a:rPr lang="en-GB" dirty="0"/>
              <a:t>Badges</a:t>
            </a:r>
          </a:p>
          <a:p>
            <a:pPr lvl="1"/>
            <a:r>
              <a:rPr lang="en-GB" dirty="0"/>
              <a:t>Kudos</a:t>
            </a:r>
          </a:p>
          <a:p>
            <a:pPr lvl="1"/>
            <a:r>
              <a:rPr lang="en-GB" dirty="0"/>
              <a:t>Interests</a:t>
            </a:r>
          </a:p>
          <a:p>
            <a:pPr lvl="1"/>
            <a:r>
              <a:rPr lang="en-GB" dirty="0"/>
              <a:t>Skills</a:t>
            </a:r>
          </a:p>
          <a:p>
            <a:pPr lvl="1"/>
            <a:r>
              <a:rPr lang="en-GB" dirty="0"/>
              <a:t>Personal bookmarks</a:t>
            </a:r>
          </a:p>
          <a:p>
            <a:pPr lvl="1"/>
            <a:r>
              <a:rPr lang="en-GB" dirty="0"/>
              <a:t>Frequent sites</a:t>
            </a:r>
          </a:p>
          <a:p>
            <a:pPr lvl="1"/>
            <a:endParaRPr lang="en-GB" dirty="0"/>
          </a:p>
          <a:p>
            <a:r>
              <a:rPr lang="en-GB" dirty="0"/>
              <a:t>Configured to display only relevant sections</a:t>
            </a:r>
          </a:p>
        </p:txBody>
      </p:sp>
      <p:pic>
        <p:nvPicPr>
          <p:cNvPr id="6" name="Content Placeholder 5">
            <a:extLst>
              <a:ext uri="{FF2B5EF4-FFF2-40B4-BE49-F238E27FC236}">
                <a16:creationId xmlns:a16="http://schemas.microsoft.com/office/drawing/2014/main" id="{820927CD-C99C-30FA-6975-C2129A0F2A2E}"/>
              </a:ext>
            </a:extLst>
          </p:cNvPr>
          <p:cNvPicPr>
            <a:picLocks noGrp="1" noChangeAspect="1"/>
          </p:cNvPicPr>
          <p:nvPr>
            <p:ph idx="4294967295"/>
          </p:nvPr>
        </p:nvPicPr>
        <p:blipFill>
          <a:blip r:embed="rId2"/>
          <a:stretch>
            <a:fillRect/>
          </a:stretch>
        </p:blipFill>
        <p:spPr>
          <a:xfrm>
            <a:off x="9476791" y="1404938"/>
            <a:ext cx="2409825" cy="4538662"/>
          </a:xfrm>
        </p:spPr>
      </p:pic>
      <p:grpSp>
        <p:nvGrpSpPr>
          <p:cNvPr id="7" name="Group 6">
            <a:extLst>
              <a:ext uri="{FF2B5EF4-FFF2-40B4-BE49-F238E27FC236}">
                <a16:creationId xmlns:a16="http://schemas.microsoft.com/office/drawing/2014/main" id="{4FC83B57-11F2-803F-EFA2-92F0CEAE2E96}"/>
              </a:ext>
            </a:extLst>
          </p:cNvPr>
          <p:cNvGrpSpPr/>
          <p:nvPr/>
        </p:nvGrpSpPr>
        <p:grpSpPr>
          <a:xfrm>
            <a:off x="6559420" y="373224"/>
            <a:ext cx="2453951" cy="5570376"/>
            <a:chOff x="6559420" y="373224"/>
            <a:chExt cx="2453951" cy="5570376"/>
          </a:xfrm>
        </p:grpSpPr>
        <p:pic>
          <p:nvPicPr>
            <p:cNvPr id="8" name="Picture 7">
              <a:extLst>
                <a:ext uri="{FF2B5EF4-FFF2-40B4-BE49-F238E27FC236}">
                  <a16:creationId xmlns:a16="http://schemas.microsoft.com/office/drawing/2014/main" id="{848B4046-F656-9B0B-6AED-2161FFAB65AC}"/>
                </a:ext>
              </a:extLst>
            </p:cNvPr>
            <p:cNvPicPr>
              <a:picLocks noChangeAspect="1"/>
            </p:cNvPicPr>
            <p:nvPr/>
          </p:nvPicPr>
          <p:blipFill rotWithShape="1">
            <a:blip r:embed="rId3"/>
            <a:srcRect l="3739" t="285" r="4172" b="2441"/>
            <a:stretch/>
          </p:blipFill>
          <p:spPr>
            <a:xfrm>
              <a:off x="6559420" y="373224"/>
              <a:ext cx="2453951" cy="5570376"/>
            </a:xfrm>
            <a:prstGeom prst="rect">
              <a:avLst/>
            </a:prstGeom>
          </p:spPr>
        </p:pic>
        <p:pic>
          <p:nvPicPr>
            <p:cNvPr id="5" name="Picture 4">
              <a:extLst>
                <a:ext uri="{FF2B5EF4-FFF2-40B4-BE49-F238E27FC236}">
                  <a16:creationId xmlns:a16="http://schemas.microsoft.com/office/drawing/2014/main" id="{9627F4A9-E882-97E6-5C21-35977F0DD9FF}"/>
                </a:ext>
              </a:extLst>
            </p:cNvPr>
            <p:cNvPicPr>
              <a:picLocks noChangeAspect="1"/>
            </p:cNvPicPr>
            <p:nvPr/>
          </p:nvPicPr>
          <p:blipFill rotWithShape="1">
            <a:blip r:embed="rId4"/>
            <a:srcRect l="2445" t="10369" r="2498"/>
            <a:stretch/>
          </p:blipFill>
          <p:spPr>
            <a:xfrm>
              <a:off x="6559420" y="373224"/>
              <a:ext cx="2453951" cy="569353"/>
            </a:xfrm>
            <a:prstGeom prst="rect">
              <a:avLst/>
            </a:prstGeom>
          </p:spPr>
        </p:pic>
      </p:grpSp>
    </p:spTree>
    <p:extLst>
      <p:ext uri="{BB962C8B-B14F-4D97-AF65-F5344CB8AC3E}">
        <p14:creationId xmlns:p14="http://schemas.microsoft.com/office/powerpoint/2010/main" val="19353803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FBAA1-978B-C5C2-F40C-FE96682DFE9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66BD3BB-AE82-EC0A-499E-23D7AC58CADD}"/>
              </a:ext>
            </a:extLst>
          </p:cNvPr>
          <p:cNvSpPr>
            <a:spLocks noGrp="1"/>
          </p:cNvSpPr>
          <p:nvPr>
            <p:ph type="title"/>
          </p:nvPr>
        </p:nvSpPr>
        <p:spPr>
          <a:xfrm>
            <a:off x="466850" y="976001"/>
            <a:ext cx="9546101" cy="1421928"/>
          </a:xfrm>
        </p:spPr>
        <p:txBody>
          <a:bodyPr/>
          <a:lstStyle/>
          <a:p>
            <a:r>
              <a:rPr lang="en-GB" sz="4800" dirty="0">
                <a:cs typeface="Arial"/>
              </a:rPr>
              <a:t>Teams</a:t>
            </a:r>
            <a:endParaRPr lang="en-GB" sz="4800" b="0" dirty="0">
              <a:cs typeface="Arial"/>
            </a:endParaRPr>
          </a:p>
          <a:p>
            <a:endParaRPr lang="en-GB" sz="4800" dirty="0">
              <a:cs typeface="Arial"/>
            </a:endParaRPr>
          </a:p>
        </p:txBody>
      </p:sp>
    </p:spTree>
    <p:extLst>
      <p:ext uri="{BB962C8B-B14F-4D97-AF65-F5344CB8AC3E}">
        <p14:creationId xmlns:p14="http://schemas.microsoft.com/office/powerpoint/2010/main" val="2968343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3E1E0-220C-0C80-C6FB-3EE308B6E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03840A-C493-3453-BA67-ADEAD19F6267}"/>
              </a:ext>
            </a:extLst>
          </p:cNvPr>
          <p:cNvSpPr>
            <a:spLocks noGrp="1"/>
          </p:cNvSpPr>
          <p:nvPr>
            <p:ph type="title"/>
          </p:nvPr>
        </p:nvSpPr>
        <p:spPr>
          <a:xfrm>
            <a:off x="499507" y="475258"/>
            <a:ext cx="8025928" cy="480131"/>
          </a:xfrm>
        </p:spPr>
        <p:txBody>
          <a:bodyPr/>
          <a:lstStyle/>
          <a:p>
            <a:r>
              <a:rPr lang="de-DE" dirty="0">
                <a:cs typeface="Arial"/>
              </a:rPr>
              <a:t>Fresh Teams intranet app</a:t>
            </a:r>
            <a:endParaRPr lang="en-GB" dirty="0">
              <a:cs typeface="Arial"/>
            </a:endParaRPr>
          </a:p>
        </p:txBody>
      </p:sp>
      <p:sp>
        <p:nvSpPr>
          <p:cNvPr id="19" name="Rectangle 18">
            <a:extLst>
              <a:ext uri="{FF2B5EF4-FFF2-40B4-BE49-F238E27FC236}">
                <a16:creationId xmlns:a16="http://schemas.microsoft.com/office/drawing/2014/main" id="{7D9CCBB3-BF46-9AD9-BC75-58617C593D59}"/>
              </a:ext>
            </a:extLst>
          </p:cNvPr>
          <p:cNvSpPr/>
          <p:nvPr/>
        </p:nvSpPr>
        <p:spPr>
          <a:xfrm>
            <a:off x="0" y="0"/>
            <a:ext cx="1576316" cy="3169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cs typeface="Arial"/>
              </a:rPr>
              <a:t>New in V202</a:t>
            </a:r>
            <a:r>
              <a:rPr lang="en-DE" sz="1400" dirty="0">
                <a:cs typeface="Arial"/>
              </a:rPr>
              <a:t>5</a:t>
            </a:r>
            <a:r>
              <a:rPr lang="en-GB" sz="1400" dirty="0">
                <a:cs typeface="Arial"/>
              </a:rPr>
              <a:t>-</a:t>
            </a:r>
            <a:r>
              <a:rPr lang="de-DE" sz="1400" dirty="0">
                <a:cs typeface="Arial"/>
              </a:rPr>
              <a:t>R3</a:t>
            </a:r>
            <a:endParaRPr lang="en-GB" sz="1400" dirty="0">
              <a:cs typeface="Arial"/>
            </a:endParaRPr>
          </a:p>
        </p:txBody>
      </p:sp>
      <p:pic>
        <p:nvPicPr>
          <p:cNvPr id="6" name="Picture 5">
            <a:extLst>
              <a:ext uri="{FF2B5EF4-FFF2-40B4-BE49-F238E27FC236}">
                <a16:creationId xmlns:a16="http://schemas.microsoft.com/office/drawing/2014/main" id="{BB85F7D1-F046-B8A4-05AE-3E731792E590}"/>
              </a:ext>
            </a:extLst>
          </p:cNvPr>
          <p:cNvPicPr>
            <a:picLocks noChangeAspect="1"/>
          </p:cNvPicPr>
          <p:nvPr/>
        </p:nvPicPr>
        <p:blipFill>
          <a:blip r:embed="rId2"/>
          <a:stretch>
            <a:fillRect/>
          </a:stretch>
        </p:blipFill>
        <p:spPr>
          <a:xfrm>
            <a:off x="2879337" y="1186908"/>
            <a:ext cx="6144568" cy="5144930"/>
          </a:xfrm>
          <a:prstGeom prst="rect">
            <a:avLst/>
          </a:prstGeom>
        </p:spPr>
      </p:pic>
      <p:sp>
        <p:nvSpPr>
          <p:cNvPr id="12" name="Textfeld 8">
            <a:extLst>
              <a:ext uri="{FF2B5EF4-FFF2-40B4-BE49-F238E27FC236}">
                <a16:creationId xmlns:a16="http://schemas.microsoft.com/office/drawing/2014/main" id="{0DD9F72A-6424-88C5-D630-A2C57C4F2E9A}"/>
              </a:ext>
            </a:extLst>
          </p:cNvPr>
          <p:cNvSpPr txBox="1"/>
          <p:nvPr/>
        </p:nvSpPr>
        <p:spPr>
          <a:xfrm>
            <a:off x="9137885" y="2450683"/>
            <a:ext cx="2727901" cy="1200329"/>
          </a:xfrm>
          <a:prstGeom prst="rect">
            <a:avLst/>
          </a:prstGeom>
          <a:noFill/>
        </p:spPr>
        <p:txBody>
          <a:bodyPr wrap="square" lIns="91440" tIns="45720" rIns="91440" bIns="45720" rtlCol="0" anchor="t">
            <a:spAutoFit/>
          </a:bodyPr>
          <a:lstStyle/>
          <a:p>
            <a:pPr marL="0" marR="0" lvl="1" algn="l" defTabSz="914400" rtl="0" eaLnBrk="1" fontAlgn="auto" latinLnBrk="0" hangingPunct="1">
              <a:lnSpc>
                <a:spcPct val="90000"/>
              </a:lnSpc>
              <a:spcBef>
                <a:spcPts val="1000"/>
              </a:spcBef>
              <a:spcAft>
                <a:spcPts val="500"/>
              </a:spcAft>
              <a:buClr>
                <a:srgbClr val="C10E73"/>
              </a:buClr>
              <a:buSzTx/>
              <a:tabLst/>
              <a:defRPr/>
            </a:pPr>
            <a:r>
              <a:rPr kumimoji="0" lang="de-DE" sz="1600" b="0" i="0" u="none" strike="noStrike" kern="1200" cap="none" spc="0" normalizeH="0" baseline="0" noProof="0" dirty="0">
                <a:ln>
                  <a:noFill/>
                </a:ln>
                <a:solidFill>
                  <a:srgbClr val="2E2441"/>
                </a:solidFill>
                <a:effectLst/>
                <a:uLnTx/>
                <a:uFillTx/>
                <a:latin typeface="Arial"/>
                <a:ea typeface="+mn-ea"/>
                <a:cs typeface="Arial"/>
              </a:rPr>
              <a:t>Provide individual landing experiences (e.g., home page, department page, and a news post) for employees</a:t>
            </a:r>
            <a:r>
              <a:rPr kumimoji="0" lang="en-DE" sz="1600" b="0" i="0" u="none" strike="noStrike" kern="1200" cap="none" spc="0" normalizeH="0" baseline="0" noProof="0" dirty="0">
                <a:ln>
                  <a:noFill/>
                </a:ln>
                <a:solidFill>
                  <a:srgbClr val="2E2441"/>
                </a:solidFill>
                <a:effectLst/>
                <a:uLnTx/>
                <a:uFillTx/>
                <a:latin typeface="Arial"/>
                <a:ea typeface="+mn-ea"/>
                <a:cs typeface="Arial"/>
              </a:rPr>
              <a:t>.</a:t>
            </a:r>
            <a:endParaRPr kumimoji="0" lang="en-GB" sz="1600" b="0" i="0" u="none" strike="noStrike" kern="1200" cap="none" spc="0" normalizeH="0" baseline="0" noProof="0" dirty="0">
              <a:ln>
                <a:noFill/>
              </a:ln>
              <a:solidFill>
                <a:srgbClr val="2E2441"/>
              </a:solidFill>
              <a:effectLst/>
              <a:uLnTx/>
              <a:uFillTx/>
              <a:latin typeface="Arial"/>
              <a:ea typeface="+mn-ea"/>
              <a:cs typeface="Arial"/>
            </a:endParaRPr>
          </a:p>
        </p:txBody>
      </p:sp>
      <p:sp>
        <p:nvSpPr>
          <p:cNvPr id="14" name="Freeform: Shape 16">
            <a:extLst>
              <a:ext uri="{FF2B5EF4-FFF2-40B4-BE49-F238E27FC236}">
                <a16:creationId xmlns:a16="http://schemas.microsoft.com/office/drawing/2014/main" id="{72C1229D-25FF-3C6E-F967-588105A24180}"/>
              </a:ext>
            </a:extLst>
          </p:cNvPr>
          <p:cNvSpPr/>
          <p:nvPr/>
        </p:nvSpPr>
        <p:spPr>
          <a:xfrm rot="1065472" flipH="1" flipV="1">
            <a:off x="8893907" y="207868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15" name="Textfeld 12">
            <a:extLst>
              <a:ext uri="{FF2B5EF4-FFF2-40B4-BE49-F238E27FC236}">
                <a16:creationId xmlns:a16="http://schemas.microsoft.com/office/drawing/2014/main" id="{12BF4FFD-377A-E748-395A-54B55CC383A4}"/>
              </a:ext>
            </a:extLst>
          </p:cNvPr>
          <p:cNvSpPr txBox="1"/>
          <p:nvPr/>
        </p:nvSpPr>
        <p:spPr>
          <a:xfrm>
            <a:off x="326214" y="3363287"/>
            <a:ext cx="2553123" cy="757130"/>
          </a:xfrm>
          <a:prstGeom prst="rect">
            <a:avLst/>
          </a:prstGeom>
          <a:noFill/>
        </p:spPr>
        <p:txBody>
          <a:bodyPr wrap="square" lIns="91440" tIns="45720" rIns="91440" bIns="45720" rtlCol="0" anchor="t">
            <a:spAutoFit/>
          </a:bodyPr>
          <a:lstStyle/>
          <a:p>
            <a:pPr marL="0" marR="0" lvl="1" algn="l" defTabSz="914400" rtl="0" eaLnBrk="1" fontAlgn="auto" latinLnBrk="0" hangingPunct="1">
              <a:lnSpc>
                <a:spcPct val="90000"/>
              </a:lnSpc>
              <a:spcBef>
                <a:spcPts val="1000"/>
              </a:spcBef>
              <a:spcAft>
                <a:spcPts val="500"/>
              </a:spcAft>
              <a:buClr>
                <a:srgbClr val="C10E73"/>
              </a:buClr>
              <a:buSzTx/>
              <a:tabLst/>
              <a:defRPr/>
            </a:pPr>
            <a:r>
              <a:rPr kumimoji="0" lang="de-DE" sz="1600" b="0" i="0" u="none" strike="noStrike" kern="1200" cap="none" spc="0" normalizeH="0" baseline="0" noProof="0" dirty="0">
                <a:ln>
                  <a:noFill/>
                </a:ln>
                <a:solidFill>
                  <a:srgbClr val="2E2441"/>
                </a:solidFill>
                <a:effectLst/>
                <a:uLnTx/>
                <a:uFillTx/>
                <a:latin typeface="Arial"/>
                <a:ea typeface="+mn-ea"/>
                <a:cs typeface="Arial"/>
              </a:rPr>
              <a:t>Access the intranet from Microsoft Teams without using Viva Connections</a:t>
            </a:r>
            <a:r>
              <a:rPr kumimoji="0" lang="en-US" sz="1600" b="0" i="0" u="none" strike="noStrike" kern="1200" cap="none" spc="0" normalizeH="0" baseline="0" noProof="0" dirty="0">
                <a:ln>
                  <a:noFill/>
                </a:ln>
                <a:solidFill>
                  <a:srgbClr val="2E2441"/>
                </a:solidFill>
                <a:effectLst/>
                <a:uLnTx/>
                <a:uFillTx/>
                <a:latin typeface="Arial"/>
                <a:ea typeface="+mn-ea"/>
                <a:cs typeface="Arial"/>
              </a:rPr>
              <a:t>.</a:t>
            </a:r>
            <a:endParaRPr kumimoji="0" lang="en-DE" sz="1600" b="0" i="0" u="none" strike="noStrike" kern="1200" cap="none" spc="0" normalizeH="0" baseline="0" noProof="0" dirty="0">
              <a:ln>
                <a:noFill/>
              </a:ln>
              <a:solidFill>
                <a:srgbClr val="2E2441"/>
              </a:solidFill>
              <a:effectLst/>
              <a:uLnTx/>
              <a:uFillTx/>
              <a:latin typeface="Arial"/>
              <a:ea typeface="+mn-ea"/>
              <a:cs typeface="Arial"/>
            </a:endParaRPr>
          </a:p>
        </p:txBody>
      </p:sp>
      <p:sp>
        <p:nvSpPr>
          <p:cNvPr id="16" name="Freeform: Shape 16">
            <a:extLst>
              <a:ext uri="{FF2B5EF4-FFF2-40B4-BE49-F238E27FC236}">
                <a16:creationId xmlns:a16="http://schemas.microsoft.com/office/drawing/2014/main" id="{E92E4834-8C9D-7B15-3FB3-011C30063E36}"/>
              </a:ext>
            </a:extLst>
          </p:cNvPr>
          <p:cNvSpPr/>
          <p:nvPr/>
        </p:nvSpPr>
        <p:spPr>
          <a:xfrm rot="19855753" flipV="1">
            <a:off x="2108044" y="2966608"/>
            <a:ext cx="814577" cy="21214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92245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2A94-6A4E-67C3-AD3E-4AF2D8D1EF6E}"/>
              </a:ext>
            </a:extLst>
          </p:cNvPr>
          <p:cNvSpPr>
            <a:spLocks noGrp="1"/>
          </p:cNvSpPr>
          <p:nvPr>
            <p:ph type="title"/>
          </p:nvPr>
        </p:nvSpPr>
        <p:spPr>
          <a:xfrm>
            <a:off x="499507" y="475258"/>
            <a:ext cx="8025928" cy="480131"/>
          </a:xfrm>
        </p:spPr>
        <p:txBody>
          <a:bodyPr/>
          <a:lstStyle/>
          <a:p>
            <a:r>
              <a:rPr lang="de-DE" dirty="0"/>
              <a:t>Announcements in Teams</a:t>
            </a:r>
            <a:endParaRPr lang="en-GB" dirty="0"/>
          </a:p>
        </p:txBody>
      </p:sp>
      <p:pic>
        <p:nvPicPr>
          <p:cNvPr id="12" name="Picture 11">
            <a:extLst>
              <a:ext uri="{FF2B5EF4-FFF2-40B4-BE49-F238E27FC236}">
                <a16:creationId xmlns:a16="http://schemas.microsoft.com/office/drawing/2014/main" id="{EFABF31A-C676-D9C3-AF40-1B1D2F8F2C88}"/>
              </a:ext>
            </a:extLst>
          </p:cNvPr>
          <p:cNvPicPr>
            <a:picLocks noChangeAspect="1"/>
          </p:cNvPicPr>
          <p:nvPr/>
        </p:nvPicPr>
        <p:blipFill>
          <a:blip r:embed="rId2"/>
          <a:stretch>
            <a:fillRect/>
          </a:stretch>
        </p:blipFill>
        <p:spPr>
          <a:xfrm>
            <a:off x="2973461" y="1229909"/>
            <a:ext cx="4718785" cy="5392096"/>
          </a:xfrm>
          <a:prstGeom prst="rect">
            <a:avLst/>
          </a:prstGeom>
        </p:spPr>
      </p:pic>
      <p:sp>
        <p:nvSpPr>
          <p:cNvPr id="13" name="Textfeld 12">
            <a:extLst>
              <a:ext uri="{FF2B5EF4-FFF2-40B4-BE49-F238E27FC236}">
                <a16:creationId xmlns:a16="http://schemas.microsoft.com/office/drawing/2014/main" id="{24619202-F68F-39AD-0880-3FE18B3D3789}"/>
              </a:ext>
            </a:extLst>
          </p:cNvPr>
          <p:cNvSpPr txBox="1"/>
          <p:nvPr/>
        </p:nvSpPr>
        <p:spPr>
          <a:xfrm>
            <a:off x="199380" y="3344494"/>
            <a:ext cx="2715879" cy="1600438"/>
          </a:xfrm>
          <a:prstGeom prst="rect">
            <a:avLst/>
          </a:prstGeom>
          <a:noFill/>
        </p:spPr>
        <p:txBody>
          <a:bodyPr wrap="square" lIns="91440" tIns="45720" rIns="91440" bIns="45720" rtlCol="0" anchor="t">
            <a:spAutoFit/>
          </a:bodyPr>
          <a:lstStyle/>
          <a:p>
            <a:r>
              <a:rPr lang="de-DE" sz="1600" dirty="0">
                <a:solidFill>
                  <a:srgbClr val="2E2442"/>
                </a:solidFill>
                <a:ea typeface="+mn-lt"/>
                <a:cs typeface="+mn-lt"/>
              </a:rPr>
              <a:t>Receive messages in the Teams web or desktop client</a:t>
            </a:r>
            <a:r>
              <a:rPr lang="en-GB" sz="1600" dirty="0">
                <a:solidFill>
                  <a:srgbClr val="2E2442"/>
                </a:solidFill>
                <a:ea typeface="+mn-lt"/>
                <a:cs typeface="+mn-lt"/>
              </a:rPr>
              <a:t>. For more information, see [</a:t>
            </a:r>
            <a:r>
              <a:rPr lang="en-DE" sz="1600" dirty="0">
                <a:solidFill>
                  <a:srgbClr val="2E2442"/>
                </a:solidFill>
                <a:ea typeface="+mn-lt"/>
                <a:cs typeface="+mn-lt"/>
              </a:rPr>
              <a:t>Announcements</a:t>
            </a:r>
            <a:r>
              <a:rPr lang="en-GB" sz="1600" dirty="0">
                <a:solidFill>
                  <a:srgbClr val="2E2442"/>
                </a:solidFill>
                <a:ea typeface="+mn-lt"/>
                <a:cs typeface="+mn-lt"/>
              </a:rPr>
              <a:t>] – </a:t>
            </a:r>
            <a:r>
              <a:rPr lang="en-DE" sz="1600" dirty="0">
                <a:solidFill>
                  <a:srgbClr val="2E2442"/>
                </a:solidFill>
                <a:ea typeface="+mn-lt"/>
                <a:cs typeface="+mn-lt"/>
              </a:rPr>
              <a:t>Announcements in Teams</a:t>
            </a:r>
            <a:r>
              <a:rPr lang="de-DE" sz="1600" dirty="0">
                <a:solidFill>
                  <a:srgbClr val="2E2442"/>
                </a:solidFill>
                <a:ea typeface="+mn-lt"/>
                <a:cs typeface="+mn-lt"/>
              </a:rPr>
              <a:t>.</a:t>
            </a:r>
            <a:endParaRPr lang="en-GB" sz="1600" dirty="0">
              <a:solidFill>
                <a:srgbClr val="2E2442"/>
              </a:solidFill>
              <a:ea typeface="+mn-lt"/>
              <a:cs typeface="+mn-lt"/>
            </a:endParaRPr>
          </a:p>
          <a:p>
            <a:endParaRPr lang="en-US" dirty="0">
              <a:ea typeface="+mn-lt"/>
              <a:cs typeface="+mn-lt"/>
            </a:endParaRPr>
          </a:p>
        </p:txBody>
      </p:sp>
      <p:sp>
        <p:nvSpPr>
          <p:cNvPr id="14" name="Freeform: Shape 16">
            <a:extLst>
              <a:ext uri="{FF2B5EF4-FFF2-40B4-BE49-F238E27FC236}">
                <a16:creationId xmlns:a16="http://schemas.microsoft.com/office/drawing/2014/main" id="{D6C0E51B-2D95-3B72-F8AA-05FD8BE645FA}"/>
              </a:ext>
            </a:extLst>
          </p:cNvPr>
          <p:cNvSpPr/>
          <p:nvPr/>
        </p:nvSpPr>
        <p:spPr>
          <a:xfrm rot="21348777" flipV="1">
            <a:off x="2094432" y="2865987"/>
            <a:ext cx="806483" cy="4223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73EA7D70-4C94-30CC-D4BC-53949F5CE8B7}"/>
              </a:ext>
            </a:extLst>
          </p:cNvPr>
          <p:cNvSpPr txBox="1"/>
          <p:nvPr/>
        </p:nvSpPr>
        <p:spPr>
          <a:xfrm>
            <a:off x="7245360" y="2369194"/>
            <a:ext cx="2138182" cy="923330"/>
          </a:xfrm>
          <a:prstGeom prst="rect">
            <a:avLst/>
          </a:prstGeom>
          <a:noFill/>
        </p:spPr>
        <p:txBody>
          <a:bodyPr wrap="square">
            <a:spAutoFit/>
          </a:bodyPr>
          <a:lstStyle/>
          <a:p>
            <a:r>
              <a:rPr lang="de-DE" sz="1800" dirty="0">
                <a:solidFill>
                  <a:srgbClr val="2E2442"/>
                </a:solidFill>
                <a:ea typeface="+mn-lt"/>
                <a:cs typeface="+mn-lt"/>
              </a:rPr>
              <a:t>Receive messages in the Teams mobile app.</a:t>
            </a:r>
            <a:endParaRPr lang="en-GB" sz="1800" dirty="0">
              <a:solidFill>
                <a:srgbClr val="2E2442"/>
              </a:solidFill>
              <a:ea typeface="+mn-lt"/>
              <a:cs typeface="+mn-lt"/>
            </a:endParaRPr>
          </a:p>
        </p:txBody>
      </p:sp>
      <p:pic>
        <p:nvPicPr>
          <p:cNvPr id="17" name="Picture 2">
            <a:extLst>
              <a:ext uri="{FF2B5EF4-FFF2-40B4-BE49-F238E27FC236}">
                <a16:creationId xmlns:a16="http://schemas.microsoft.com/office/drawing/2014/main" id="{DCE3EBF3-EA78-D17D-1C35-BA33F4F23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92" t="2000" r="4626" b="2247"/>
          <a:stretch/>
        </p:blipFill>
        <p:spPr bwMode="auto">
          <a:xfrm>
            <a:off x="9383542" y="2126481"/>
            <a:ext cx="1782135" cy="3897383"/>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Shape 16">
            <a:extLst>
              <a:ext uri="{FF2B5EF4-FFF2-40B4-BE49-F238E27FC236}">
                <a16:creationId xmlns:a16="http://schemas.microsoft.com/office/drawing/2014/main" id="{F4D3EB96-597C-C362-6D12-18436633C2AE}"/>
              </a:ext>
            </a:extLst>
          </p:cNvPr>
          <p:cNvSpPr/>
          <p:nvPr/>
        </p:nvSpPr>
        <p:spPr>
          <a:xfrm rot="11987564" flipH="1" flipV="1">
            <a:off x="8584194" y="316297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5324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dirty="0"/>
              <a:t>Comms centre</a:t>
            </a:r>
            <a:endParaRPr lang="en-GB" dirty="0">
              <a:cs typeface="Arial"/>
            </a:endParaRP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5947013" cy="4351338"/>
          </a:xfrm>
        </p:spPr>
        <p:txBody>
          <a:bodyPr vert="horz" wrap="square" lIns="91440" tIns="45720" rIns="91440" bIns="45720" rtlCol="0" anchor="t">
            <a:spAutoFit/>
          </a:bodyPr>
          <a:lstStyle/>
          <a:p>
            <a:pPr marL="0" indent="0">
              <a:buNone/>
            </a:pPr>
            <a:r>
              <a:rPr lang="en-GB" dirty="0"/>
              <a:t>Comms centre* is a central place where the communication content can be created and managed.</a:t>
            </a:r>
          </a:p>
          <a:p>
            <a:pPr marL="0" indent="0">
              <a:buNone/>
            </a:pPr>
            <a:r>
              <a:rPr lang="en-GB" dirty="0">
                <a:cs typeface="Arial"/>
              </a:rPr>
              <a:t>Contains the three main components:</a:t>
            </a:r>
            <a:endParaRPr lang="en-GB" dirty="0"/>
          </a:p>
          <a:p>
            <a:r>
              <a:rPr lang="en-GB" dirty="0">
                <a:cs typeface="Arial"/>
              </a:rPr>
              <a:t>Alerts</a:t>
            </a:r>
          </a:p>
          <a:p>
            <a:r>
              <a:rPr lang="en-GB" dirty="0">
                <a:cs typeface="Arial"/>
              </a:rPr>
              <a:t>Events</a:t>
            </a:r>
          </a:p>
          <a:p>
            <a:r>
              <a:rPr lang="en-GB" dirty="0"/>
              <a:t>News </a:t>
            </a:r>
            <a:endParaRPr lang="en-GB" dirty="0">
              <a:cs typeface="Arial"/>
            </a:endParaRPr>
          </a:p>
          <a:p>
            <a:endParaRPr lang="en-GB" dirty="0">
              <a:cs typeface="Arial"/>
            </a:endParaRPr>
          </a:p>
          <a:p>
            <a:endParaRPr lang="en-GB" dirty="0">
              <a:cs typeface="Arial"/>
            </a:endParaRPr>
          </a:p>
          <a:p>
            <a:pPr marL="0" indent="0">
              <a:buNone/>
            </a:pPr>
            <a:endParaRPr lang="en-GB" dirty="0"/>
          </a:p>
        </p:txBody>
      </p:sp>
      <p:pic>
        <p:nvPicPr>
          <p:cNvPr id="6" name="Picture 5">
            <a:extLst>
              <a:ext uri="{FF2B5EF4-FFF2-40B4-BE49-F238E27FC236}">
                <a16:creationId xmlns:a16="http://schemas.microsoft.com/office/drawing/2014/main" id="{D8A8FADA-347B-469B-BC76-C01A50057F40}"/>
              </a:ext>
            </a:extLst>
          </p:cNvPr>
          <p:cNvPicPr>
            <a:picLocks noChangeAspect="1"/>
          </p:cNvPicPr>
          <p:nvPr/>
        </p:nvPicPr>
        <p:blipFill>
          <a:blip r:embed="rId2"/>
          <a:stretch>
            <a:fillRect/>
          </a:stretch>
        </p:blipFill>
        <p:spPr>
          <a:xfrm>
            <a:off x="6223539" y="475258"/>
            <a:ext cx="4603792" cy="6049383"/>
          </a:xfrm>
          <a:prstGeom prst="rect">
            <a:avLst/>
          </a:prstGeom>
        </p:spPr>
      </p:pic>
      <p:sp>
        <p:nvSpPr>
          <p:cNvPr id="5" name="Content Placeholder 2">
            <a:extLst>
              <a:ext uri="{FF2B5EF4-FFF2-40B4-BE49-F238E27FC236}">
                <a16:creationId xmlns:a16="http://schemas.microsoft.com/office/drawing/2014/main" id="{466AF898-5F3A-B55A-2BB3-8581AF9EE805}"/>
              </a:ext>
            </a:extLst>
          </p:cNvPr>
          <p:cNvSpPr txBox="1">
            <a:spLocks/>
          </p:cNvSpPr>
          <p:nvPr/>
        </p:nvSpPr>
        <p:spPr>
          <a:xfrm>
            <a:off x="-36941" y="5992463"/>
            <a:ext cx="5704345"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ea typeface="+mn-lt"/>
                <a:cs typeface="+mn-lt"/>
              </a:rPr>
              <a:t>* Required site in a Fresh Intranet installation.</a:t>
            </a:r>
            <a:endParaRPr lang="en-GB" sz="1000">
              <a:cs typeface="Arial"/>
            </a:endParaRPr>
          </a:p>
        </p:txBody>
      </p:sp>
    </p:spTree>
    <p:extLst>
      <p:ext uri="{BB962C8B-B14F-4D97-AF65-F5344CB8AC3E}">
        <p14:creationId xmlns:p14="http://schemas.microsoft.com/office/powerpoint/2010/main" val="19858953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81406-20DD-F61D-8915-A11322A0A6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87074C-DA7B-3470-2075-F445C3A4D04F}"/>
              </a:ext>
            </a:extLst>
          </p:cNvPr>
          <p:cNvSpPr>
            <a:spLocks noGrp="1"/>
          </p:cNvSpPr>
          <p:nvPr>
            <p:ph type="title"/>
          </p:nvPr>
        </p:nvSpPr>
        <p:spPr>
          <a:xfrm>
            <a:off x="466850" y="976001"/>
            <a:ext cx="9546101" cy="3416320"/>
          </a:xfrm>
        </p:spPr>
        <p:txBody>
          <a:bodyPr/>
          <a:lstStyle/>
          <a:p>
            <a:r>
              <a:rPr lang="en-GB" sz="4800" dirty="0">
                <a:cs typeface="Arial"/>
              </a:rPr>
              <a:t>Viva Connections Cards (ACEs – Adaptive Card Extensions)</a:t>
            </a:r>
            <a:endParaRPr lang="en-GB" sz="4800" b="0" dirty="0">
              <a:cs typeface="Arial"/>
            </a:endParaRPr>
          </a:p>
          <a:p>
            <a:endParaRPr lang="en-GB" sz="4800" dirty="0">
              <a:cs typeface="Arial"/>
            </a:endParaRPr>
          </a:p>
        </p:txBody>
      </p:sp>
    </p:spTree>
    <p:extLst>
      <p:ext uri="{BB962C8B-B14F-4D97-AF65-F5344CB8AC3E}">
        <p14:creationId xmlns:p14="http://schemas.microsoft.com/office/powerpoint/2010/main" val="547389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9C4F8E-6B61-29E7-D4C2-5FA5F6CAC921}"/>
              </a:ext>
            </a:extLst>
          </p:cNvPr>
          <p:cNvSpPr/>
          <p:nvPr/>
        </p:nvSpPr>
        <p:spPr>
          <a:xfrm>
            <a:off x="1337" y="6211637"/>
            <a:ext cx="12191999" cy="6483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314144"/>
            <a:ext cx="8025928" cy="535531"/>
          </a:xfrm>
        </p:spPr>
        <p:txBody>
          <a:bodyPr/>
          <a:lstStyle/>
          <a:p>
            <a:r>
              <a:rPr lang="en-US">
                <a:cs typeface="Arial"/>
              </a:rPr>
              <a:t>Fresh ACEs for Viva Connections</a:t>
            </a:r>
            <a:endParaRPr lang="en-US"/>
          </a:p>
        </p:txBody>
      </p:sp>
      <p:sp>
        <p:nvSpPr>
          <p:cNvPr id="5" name="Textfeld 12">
            <a:extLst>
              <a:ext uri="{FF2B5EF4-FFF2-40B4-BE49-F238E27FC236}">
                <a16:creationId xmlns:a16="http://schemas.microsoft.com/office/drawing/2014/main" id="{8E36C80E-14A2-4211-F29E-6E5E501D50C6}"/>
              </a:ext>
            </a:extLst>
          </p:cNvPr>
          <p:cNvSpPr txBox="1"/>
          <p:nvPr/>
        </p:nvSpPr>
        <p:spPr>
          <a:xfrm>
            <a:off x="9450972" y="4365366"/>
            <a:ext cx="2465266" cy="1077218"/>
          </a:xfrm>
          <a:prstGeom prst="rect">
            <a:avLst/>
          </a:prstGeom>
          <a:noFill/>
        </p:spPr>
        <p:txBody>
          <a:bodyPr wrap="square" lIns="91440" tIns="45720" rIns="91440" bIns="45720" rtlCol="0" anchor="t">
            <a:spAutoFit/>
          </a:bodyPr>
          <a:lstStyle/>
          <a:p>
            <a:r>
              <a:rPr lang="en-US" sz="1600" dirty="0">
                <a:solidFill>
                  <a:srgbClr val="2E2442"/>
                </a:solidFill>
                <a:latin typeface="Arial"/>
                <a:ea typeface="+mn-lt"/>
                <a:cs typeface="Segoe UI Semilight"/>
              </a:rPr>
              <a:t>Choose from 1</a:t>
            </a:r>
            <a:r>
              <a:rPr lang="en-DE" sz="1600" dirty="0">
                <a:solidFill>
                  <a:srgbClr val="2E2442"/>
                </a:solidFill>
                <a:latin typeface="Arial"/>
                <a:ea typeface="+mn-lt"/>
                <a:cs typeface="Segoe UI Semilight"/>
              </a:rPr>
              <a:t>4</a:t>
            </a:r>
            <a:r>
              <a:rPr lang="en-US" sz="1600" dirty="0">
                <a:solidFill>
                  <a:srgbClr val="2E2442"/>
                </a:solidFill>
                <a:latin typeface="Arial"/>
                <a:ea typeface="+mn-lt"/>
                <a:cs typeface="Segoe UI Semilight"/>
              </a:rPr>
              <a:t> different Fresh ACEs to complete your Viva Connections dashboard.</a:t>
            </a:r>
            <a:endParaRPr lang="en-US" dirty="0"/>
          </a:p>
        </p:txBody>
      </p:sp>
      <p:sp>
        <p:nvSpPr>
          <p:cNvPr id="6" name="Textfeld 9">
            <a:extLst>
              <a:ext uri="{FF2B5EF4-FFF2-40B4-BE49-F238E27FC236}">
                <a16:creationId xmlns:a16="http://schemas.microsoft.com/office/drawing/2014/main" id="{87240B7F-E6CB-3D11-3EEA-B0CFB7371E98}"/>
              </a:ext>
            </a:extLst>
          </p:cNvPr>
          <p:cNvSpPr txBox="1"/>
          <p:nvPr/>
        </p:nvSpPr>
        <p:spPr>
          <a:xfrm>
            <a:off x="9451247" y="2022766"/>
            <a:ext cx="2462438" cy="1077218"/>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Fresh ACEs are available on the mobile and desktop versions of Viva Connections.</a:t>
            </a:r>
            <a:endParaRPr lang="en-US" sz="1600">
              <a:solidFill>
                <a:srgbClr val="2E2442"/>
              </a:solidFill>
              <a:cs typeface="Segoe UI Semilight"/>
            </a:endParaRPr>
          </a:p>
        </p:txBody>
      </p:sp>
      <p:grpSp>
        <p:nvGrpSpPr>
          <p:cNvPr id="14" name="Group 13">
            <a:extLst>
              <a:ext uri="{FF2B5EF4-FFF2-40B4-BE49-F238E27FC236}">
                <a16:creationId xmlns:a16="http://schemas.microsoft.com/office/drawing/2014/main" id="{251706BF-43B6-A0F2-3422-F204293806D4}"/>
              </a:ext>
            </a:extLst>
          </p:cNvPr>
          <p:cNvGrpSpPr/>
          <p:nvPr/>
        </p:nvGrpSpPr>
        <p:grpSpPr>
          <a:xfrm>
            <a:off x="2095813" y="912140"/>
            <a:ext cx="7211420" cy="5885400"/>
            <a:chOff x="2095813" y="912140"/>
            <a:chExt cx="7211420" cy="5885400"/>
          </a:xfrm>
        </p:grpSpPr>
        <p:pic>
          <p:nvPicPr>
            <p:cNvPr id="2" name="Picture 1">
              <a:extLst>
                <a:ext uri="{FF2B5EF4-FFF2-40B4-BE49-F238E27FC236}">
                  <a16:creationId xmlns:a16="http://schemas.microsoft.com/office/drawing/2014/main" id="{EDC5C2D0-3641-8C44-BB69-A3F9371EE7E7}"/>
                </a:ext>
              </a:extLst>
            </p:cNvPr>
            <p:cNvPicPr>
              <a:picLocks noChangeAspect="1"/>
            </p:cNvPicPr>
            <p:nvPr/>
          </p:nvPicPr>
          <p:blipFill>
            <a:blip r:embed="rId2"/>
            <a:stretch>
              <a:fillRect/>
            </a:stretch>
          </p:blipFill>
          <p:spPr>
            <a:xfrm>
              <a:off x="2095813" y="912140"/>
              <a:ext cx="7211420" cy="4044784"/>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0FA65DAB-1FAB-069C-3C09-D86E8F3B7661}"/>
                </a:ext>
              </a:extLst>
            </p:cNvPr>
            <p:cNvPicPr>
              <a:picLocks noChangeAspect="1"/>
            </p:cNvPicPr>
            <p:nvPr/>
          </p:nvPicPr>
          <p:blipFill>
            <a:blip r:embed="rId3"/>
            <a:stretch>
              <a:fillRect/>
            </a:stretch>
          </p:blipFill>
          <p:spPr>
            <a:xfrm>
              <a:off x="3045215" y="2740526"/>
              <a:ext cx="5586885" cy="405063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8B966E9B-F7B0-FC23-6B95-26017E3126A7}"/>
                </a:ext>
              </a:extLst>
            </p:cNvPr>
            <p:cNvPicPr>
              <a:picLocks noChangeAspect="1"/>
            </p:cNvPicPr>
            <p:nvPr/>
          </p:nvPicPr>
          <p:blipFill rotWithShape="1">
            <a:blip r:embed="rId2"/>
            <a:srcRect t="79339" r="88971" b="-165"/>
            <a:stretch/>
          </p:blipFill>
          <p:spPr>
            <a:xfrm>
              <a:off x="2095813" y="4945838"/>
              <a:ext cx="795334" cy="1851702"/>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C681F9F9-4041-F954-4337-9FD593D6F583}"/>
                </a:ext>
              </a:extLst>
            </p:cNvPr>
            <p:cNvPicPr>
              <a:picLocks noChangeAspect="1"/>
            </p:cNvPicPr>
            <p:nvPr/>
          </p:nvPicPr>
          <p:blipFill rotWithShape="1">
            <a:blip r:embed="rId2"/>
            <a:srcRect l="90533" t="58347" r="93" b="-331"/>
            <a:stretch/>
          </p:blipFill>
          <p:spPr>
            <a:xfrm>
              <a:off x="8625293" y="4945837"/>
              <a:ext cx="669398" cy="1845202"/>
            </a:xfrm>
            <a:prstGeom prst="rect">
              <a:avLst/>
            </a:prstGeom>
          </p:spPr>
        </p:pic>
        <p:sp>
          <p:nvSpPr>
            <p:cNvPr id="11" name="Rectangle 10">
              <a:extLst>
                <a:ext uri="{FF2B5EF4-FFF2-40B4-BE49-F238E27FC236}">
                  <a16:creationId xmlns:a16="http://schemas.microsoft.com/office/drawing/2014/main" id="{7C56B7B8-8F38-017B-389F-3E8E434186E2}"/>
                </a:ext>
              </a:extLst>
            </p:cNvPr>
            <p:cNvSpPr/>
            <p:nvPr/>
          </p:nvSpPr>
          <p:spPr>
            <a:xfrm>
              <a:off x="2855495" y="5108743"/>
              <a:ext cx="193842" cy="16777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14">
            <a:extLst>
              <a:ext uri="{FF2B5EF4-FFF2-40B4-BE49-F238E27FC236}">
                <a16:creationId xmlns:a16="http://schemas.microsoft.com/office/drawing/2014/main" id="{32012C69-338E-A82C-4B90-14A4A639ECAB}"/>
              </a:ext>
            </a:extLst>
          </p:cNvPr>
          <p:cNvPicPr>
            <a:picLocks noChangeAspect="1"/>
          </p:cNvPicPr>
          <p:nvPr/>
        </p:nvPicPr>
        <p:blipFill>
          <a:blip r:embed="rId4"/>
          <a:stretch>
            <a:fillRect/>
          </a:stretch>
        </p:blipFill>
        <p:spPr>
          <a:xfrm>
            <a:off x="6795320" y="5796444"/>
            <a:ext cx="1817431" cy="979341"/>
          </a:xfrm>
          <a:prstGeom prst="rect">
            <a:avLst/>
          </a:prstGeom>
        </p:spPr>
      </p:pic>
      <p:sp>
        <p:nvSpPr>
          <p:cNvPr id="7" name="Freeform: Shape 16">
            <a:extLst>
              <a:ext uri="{FF2B5EF4-FFF2-40B4-BE49-F238E27FC236}">
                <a16:creationId xmlns:a16="http://schemas.microsoft.com/office/drawing/2014/main" id="{ACA2F327-200C-6C51-6F53-D0E9B996283E}"/>
              </a:ext>
            </a:extLst>
          </p:cNvPr>
          <p:cNvSpPr/>
          <p:nvPr/>
        </p:nvSpPr>
        <p:spPr>
          <a:xfrm rot="1065472" flipH="1" flipV="1">
            <a:off x="9072098" y="398156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9AF407A8-4C33-4AC4-77B7-F232BFB0C19C}"/>
              </a:ext>
            </a:extLst>
          </p:cNvPr>
          <p:cNvSpPr/>
          <p:nvPr/>
        </p:nvSpPr>
        <p:spPr>
          <a:xfrm rot="10169851" flipV="1">
            <a:off x="9076393" y="327659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14070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E53B7B8A-2673-106F-DCAB-FF2849D82C13}"/>
              </a:ext>
            </a:extLst>
          </p:cNvPr>
          <p:cNvPicPr>
            <a:picLocks noChangeAspect="1"/>
          </p:cNvPicPr>
          <p:nvPr/>
        </p:nvPicPr>
        <p:blipFill>
          <a:blip r:embed="rId2">
            <a:extLst>
              <a:ext uri="{28A0092B-C50C-407E-A947-70E740481C1C}">
                <a14:useLocalDpi xmlns:a14="http://schemas.microsoft.com/office/drawing/2010/main" val="0"/>
              </a:ext>
            </a:extLst>
          </a:blip>
          <a:srcRect l="4464" t="26598" r="4544" b="54714"/>
          <a:stretch/>
        </p:blipFill>
        <p:spPr>
          <a:xfrm>
            <a:off x="2313799" y="3432373"/>
            <a:ext cx="3655405" cy="1624259"/>
          </a:xfrm>
          <a:prstGeom prst="rect">
            <a:avLst/>
          </a:prstGeom>
        </p:spPr>
      </p:pic>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AI</a:t>
            </a:r>
            <a:r>
              <a:rPr lang="en-GB" dirty="0">
                <a:cs typeface="Arial"/>
              </a:rPr>
              <a:t>] –</a:t>
            </a:r>
            <a:r>
              <a:rPr lang="en-DE" dirty="0">
                <a:cs typeface="Arial"/>
              </a:rPr>
              <a:t> Q&amp;A bot</a:t>
            </a:r>
            <a:endParaRPr lang="en-GB" dirty="0">
              <a:cs typeface="Arial"/>
            </a:endParaRPr>
          </a:p>
        </p:txBody>
      </p:sp>
      <p:sp>
        <p:nvSpPr>
          <p:cNvPr id="13" name="Textfeld 12">
            <a:extLst>
              <a:ext uri="{FF2B5EF4-FFF2-40B4-BE49-F238E27FC236}">
                <a16:creationId xmlns:a16="http://schemas.microsoft.com/office/drawing/2014/main" id="{CE65E06F-655D-AFED-86BD-477CC3F87D7A}"/>
              </a:ext>
            </a:extLst>
          </p:cNvPr>
          <p:cNvSpPr txBox="1"/>
          <p:nvPr/>
        </p:nvSpPr>
        <p:spPr>
          <a:xfrm>
            <a:off x="415252" y="5145297"/>
            <a:ext cx="3326168"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600" b="0" i="0" u="none" strike="noStrike" kern="1200" cap="none" spc="0" normalizeH="0" baseline="0" noProof="0" dirty="0">
                <a:ln>
                  <a:noFill/>
                </a:ln>
                <a:solidFill>
                  <a:srgbClr val="2E2442"/>
                </a:solidFill>
                <a:effectLst/>
                <a:uLnTx/>
                <a:uFillTx/>
                <a:latin typeface="Arial"/>
                <a:ea typeface="+mn-ea"/>
                <a:cs typeface="Arial"/>
              </a:rPr>
              <a:t>Create scope-based Q&amp;A chatbot experiences that can be targeted to different audiences.</a:t>
            </a:r>
            <a:endParaRPr kumimoji="0" lang="en-US" sz="1600" b="0" i="0" u="none" strike="noStrike" kern="1200" cap="none" spc="0" normalizeH="0" baseline="0" noProof="0" dirty="0">
              <a:ln>
                <a:noFill/>
              </a:ln>
              <a:solidFill>
                <a:srgbClr val="2E2442"/>
              </a:solidFill>
              <a:effectLst/>
              <a:uLnTx/>
              <a:uFillTx/>
              <a:latin typeface="Arial"/>
              <a:ea typeface="+mn-ea"/>
              <a:cs typeface="Arial"/>
            </a:endParaRPr>
          </a:p>
        </p:txBody>
      </p:sp>
      <p:sp>
        <p:nvSpPr>
          <p:cNvPr id="11" name="Freeform: Shape 16">
            <a:extLst>
              <a:ext uri="{FF2B5EF4-FFF2-40B4-BE49-F238E27FC236}">
                <a16:creationId xmlns:a16="http://schemas.microsoft.com/office/drawing/2014/main" id="{D5C20EF9-19E2-0039-0BF3-2C3691AD296B}"/>
              </a:ext>
            </a:extLst>
          </p:cNvPr>
          <p:cNvSpPr/>
          <p:nvPr/>
        </p:nvSpPr>
        <p:spPr>
          <a:xfrm rot="19855753" flipV="1">
            <a:off x="1618276" y="4588528"/>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pic>
        <p:nvPicPr>
          <p:cNvPr id="1030" name="Picture 6">
            <a:extLst>
              <a:ext uri="{FF2B5EF4-FFF2-40B4-BE49-F238E27FC236}">
                <a16:creationId xmlns:a16="http://schemas.microsoft.com/office/drawing/2014/main" id="{1F683446-2911-E634-7A72-F3E9C8EDA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603"/>
          <a:stretch/>
        </p:blipFill>
        <p:spPr bwMode="auto">
          <a:xfrm>
            <a:off x="6953972" y="1687445"/>
            <a:ext cx="2657221" cy="370355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16">
            <a:extLst>
              <a:ext uri="{FF2B5EF4-FFF2-40B4-BE49-F238E27FC236}">
                <a16:creationId xmlns:a16="http://schemas.microsoft.com/office/drawing/2014/main" id="{E37967DB-AAD2-081E-5C85-B28B69E2D955}"/>
              </a:ext>
            </a:extLst>
          </p:cNvPr>
          <p:cNvSpPr/>
          <p:nvPr/>
        </p:nvSpPr>
        <p:spPr>
          <a:xfrm rot="19855753" flipV="1">
            <a:off x="5651612" y="3498698"/>
            <a:ext cx="1198968" cy="219792"/>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9" name="Textfeld 8">
            <a:extLst>
              <a:ext uri="{FF2B5EF4-FFF2-40B4-BE49-F238E27FC236}">
                <a16:creationId xmlns:a16="http://schemas.microsoft.com/office/drawing/2014/main" id="{988D1599-A546-CA67-769E-7C181EFF94DD}"/>
              </a:ext>
            </a:extLst>
          </p:cNvPr>
          <p:cNvSpPr txBox="1"/>
          <p:nvPr/>
        </p:nvSpPr>
        <p:spPr>
          <a:xfrm>
            <a:off x="8526782" y="5400139"/>
            <a:ext cx="317906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600" b="0" i="0" u="none" strike="noStrike" kern="1200" cap="none" spc="0" normalizeH="0" baseline="0" noProof="0" dirty="0">
                <a:ln>
                  <a:noFill/>
                </a:ln>
                <a:solidFill>
                  <a:srgbClr val="2E2442"/>
                </a:solidFill>
                <a:effectLst/>
                <a:uLnTx/>
                <a:uFillTx/>
                <a:latin typeface="Arial"/>
                <a:ea typeface="+mn-ea"/>
                <a:cs typeface="Arial"/>
              </a:rPr>
              <a:t>Reference links to source content used in the bot answers.</a:t>
            </a:r>
            <a:endParaRPr kumimoji="0" lang="en-US" sz="1600" b="0" i="0" u="none" strike="noStrike" kern="1200" cap="none" spc="0" normalizeH="0" baseline="0" noProof="0" dirty="0">
              <a:ln>
                <a:noFill/>
              </a:ln>
              <a:solidFill>
                <a:srgbClr val="2E2442"/>
              </a:solidFill>
              <a:effectLst/>
              <a:uLnTx/>
              <a:uFillTx/>
              <a:latin typeface="Arial"/>
              <a:ea typeface="+mn-ea"/>
              <a:cs typeface="Arial"/>
            </a:endParaRPr>
          </a:p>
        </p:txBody>
      </p:sp>
      <p:sp>
        <p:nvSpPr>
          <p:cNvPr id="10" name="Freeform: Shape 16">
            <a:extLst>
              <a:ext uri="{FF2B5EF4-FFF2-40B4-BE49-F238E27FC236}">
                <a16:creationId xmlns:a16="http://schemas.microsoft.com/office/drawing/2014/main" id="{EB74EF2F-B6B6-0125-28C6-452EDEF3888B}"/>
              </a:ext>
            </a:extLst>
          </p:cNvPr>
          <p:cNvSpPr/>
          <p:nvPr/>
        </p:nvSpPr>
        <p:spPr>
          <a:xfrm rot="1065472" flipH="1" flipV="1">
            <a:off x="9107037" y="502814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sp>
        <p:nvSpPr>
          <p:cNvPr id="4" name="Textfeld 12">
            <a:extLst>
              <a:ext uri="{FF2B5EF4-FFF2-40B4-BE49-F238E27FC236}">
                <a16:creationId xmlns:a16="http://schemas.microsoft.com/office/drawing/2014/main" id="{127C0C12-8936-6D82-7345-361CB03A1430}"/>
              </a:ext>
            </a:extLst>
          </p:cNvPr>
          <p:cNvSpPr txBox="1"/>
          <p:nvPr/>
        </p:nvSpPr>
        <p:spPr>
          <a:xfrm>
            <a:off x="437117" y="2076943"/>
            <a:ext cx="3130829" cy="830997"/>
          </a:xfrm>
          <a:prstGeom prst="rect">
            <a:avLst/>
          </a:prstGeom>
          <a:noFill/>
        </p:spPr>
        <p:txBody>
          <a:bodyPr wrap="square" lIns="91440" tIns="45720" rIns="91440" bIns="45720" rtlCol="0" anchor="t">
            <a:spAutoFit/>
          </a:bodyPr>
          <a:lstStyle/>
          <a:p>
            <a:r>
              <a:rPr lang="en-DE" sz="1600" dirty="0">
                <a:solidFill>
                  <a:srgbClr val="2E2442"/>
                </a:solidFill>
                <a:ea typeface="+mn-lt"/>
                <a:cs typeface="+mn-lt"/>
              </a:rPr>
              <a:t>Answer can be based on people and intranet content, such as pages and documents.</a:t>
            </a:r>
            <a:endParaRPr lang="en-US" dirty="0"/>
          </a:p>
        </p:txBody>
      </p:sp>
      <p:sp>
        <p:nvSpPr>
          <p:cNvPr id="5" name="Freeform: Shape 16">
            <a:extLst>
              <a:ext uri="{FF2B5EF4-FFF2-40B4-BE49-F238E27FC236}">
                <a16:creationId xmlns:a16="http://schemas.microsoft.com/office/drawing/2014/main" id="{3362BEFC-5FE6-7D7D-1DDC-D978F8737B5B}"/>
              </a:ext>
            </a:extLst>
          </p:cNvPr>
          <p:cNvSpPr/>
          <p:nvPr/>
        </p:nvSpPr>
        <p:spPr>
          <a:xfrm rot="4244079" flipV="1">
            <a:off x="2730549" y="2828022"/>
            <a:ext cx="768512" cy="36334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886188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[Alerts] – Alerts ACE</a:t>
            </a:r>
            <a:endParaRPr lang="en-US"/>
          </a:p>
        </p:txBody>
      </p:sp>
      <p:sp>
        <p:nvSpPr>
          <p:cNvPr id="13" name="Textfeld 12">
            <a:extLst>
              <a:ext uri="{FF2B5EF4-FFF2-40B4-BE49-F238E27FC236}">
                <a16:creationId xmlns:a16="http://schemas.microsoft.com/office/drawing/2014/main" id="{CE65E06F-655D-AFED-86BD-477CC3F87D7A}"/>
              </a:ext>
            </a:extLst>
          </p:cNvPr>
          <p:cNvSpPr txBox="1"/>
          <p:nvPr/>
        </p:nvSpPr>
        <p:spPr>
          <a:xfrm>
            <a:off x="4487166" y="4755319"/>
            <a:ext cx="2995827"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Bring time-sensitive information to your intranet users in Viva Connections.</a:t>
            </a:r>
            <a:endParaRPr lang="en-US">
              <a:latin typeface="Arial"/>
            </a:endParaRPr>
          </a:p>
        </p:txBody>
      </p:sp>
      <p:sp>
        <p:nvSpPr>
          <p:cNvPr id="10" name="Freeform: Shape 16">
            <a:extLst>
              <a:ext uri="{FF2B5EF4-FFF2-40B4-BE49-F238E27FC236}">
                <a16:creationId xmlns:a16="http://schemas.microsoft.com/office/drawing/2014/main" id="{9E200230-C558-85D0-2A16-227708FA3A0D}"/>
              </a:ext>
            </a:extLst>
          </p:cNvPr>
          <p:cNvSpPr/>
          <p:nvPr/>
        </p:nvSpPr>
        <p:spPr>
          <a:xfrm rot="6385264" flipH="1" flipV="1">
            <a:off x="6968946" y="466719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2" name="Picture 11" descr="Graphical user interface, text, application&#10;&#10;Description automatically generated">
            <a:extLst>
              <a:ext uri="{FF2B5EF4-FFF2-40B4-BE49-F238E27FC236}">
                <a16:creationId xmlns:a16="http://schemas.microsoft.com/office/drawing/2014/main" id="{C080EFF4-0A79-F944-0BB4-B7D12AE285DB}"/>
              </a:ext>
            </a:extLst>
          </p:cNvPr>
          <p:cNvPicPr>
            <a:picLocks noChangeAspect="1"/>
          </p:cNvPicPr>
          <p:nvPr/>
        </p:nvPicPr>
        <p:blipFill rotWithShape="1">
          <a:blip r:embed="rId2"/>
          <a:srcRect l="868" t="2206" r="65863" b="4412"/>
          <a:stretch/>
        </p:blipFill>
        <p:spPr>
          <a:xfrm>
            <a:off x="2319647" y="1548384"/>
            <a:ext cx="3414986" cy="2512919"/>
          </a:xfrm>
          <a:prstGeom prst="rect">
            <a:avLst/>
          </a:prstGeom>
        </p:spPr>
      </p:pic>
      <p:sp>
        <p:nvSpPr>
          <p:cNvPr id="15" name="Freeform: Shape 16">
            <a:extLst>
              <a:ext uri="{FF2B5EF4-FFF2-40B4-BE49-F238E27FC236}">
                <a16:creationId xmlns:a16="http://schemas.microsoft.com/office/drawing/2014/main" id="{27C2A181-7A57-C40C-93D0-8F6BBDA19EB6}"/>
              </a:ext>
            </a:extLst>
          </p:cNvPr>
          <p:cNvSpPr/>
          <p:nvPr/>
        </p:nvSpPr>
        <p:spPr>
          <a:xfrm rot="1065472" flipH="1" flipV="1">
            <a:off x="5798123" y="231354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Picture 3" descr="A screenshot of a computer error message&#10;&#10;Description automatically generated">
            <a:extLst>
              <a:ext uri="{FF2B5EF4-FFF2-40B4-BE49-F238E27FC236}">
                <a16:creationId xmlns:a16="http://schemas.microsoft.com/office/drawing/2014/main" id="{B67405C6-46BF-9CD4-2FA7-B0522A0FE4BE}"/>
              </a:ext>
            </a:extLst>
          </p:cNvPr>
          <p:cNvPicPr>
            <a:picLocks noChangeAspect="1"/>
          </p:cNvPicPr>
          <p:nvPr/>
        </p:nvPicPr>
        <p:blipFill>
          <a:blip r:embed="rId3"/>
          <a:stretch>
            <a:fillRect/>
          </a:stretch>
        </p:blipFill>
        <p:spPr>
          <a:xfrm>
            <a:off x="6251073" y="2729414"/>
            <a:ext cx="3145590" cy="1686594"/>
          </a:xfrm>
          <a:prstGeom prst="rect">
            <a:avLst/>
          </a:prstGeom>
        </p:spPr>
      </p:pic>
    </p:spTree>
    <p:extLst>
      <p:ext uri="{BB962C8B-B14F-4D97-AF65-F5344CB8AC3E}">
        <p14:creationId xmlns:p14="http://schemas.microsoft.com/office/powerpoint/2010/main" val="21029655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DBFCA-9FA2-750A-61F4-D336C3BB01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65F045-AFC3-0185-2DE6-A857B1151BF3}"/>
              </a:ext>
            </a:extLst>
          </p:cNvPr>
          <p:cNvSpPr>
            <a:spLocks noGrp="1"/>
          </p:cNvSpPr>
          <p:nvPr>
            <p:ph type="title"/>
          </p:nvPr>
        </p:nvSpPr>
        <p:spPr/>
        <p:txBody>
          <a:bodyPr/>
          <a:lstStyle/>
          <a:p>
            <a:r>
              <a:rPr lang="en-GB">
                <a:cs typeface="Arial"/>
              </a:rPr>
              <a:t>[Cards] – Curated documents ACE</a:t>
            </a:r>
            <a:endParaRPr lang="en-US"/>
          </a:p>
        </p:txBody>
      </p:sp>
      <p:sp>
        <p:nvSpPr>
          <p:cNvPr id="13" name="Textfeld 12">
            <a:extLst>
              <a:ext uri="{FF2B5EF4-FFF2-40B4-BE49-F238E27FC236}">
                <a16:creationId xmlns:a16="http://schemas.microsoft.com/office/drawing/2014/main" id="{D2E4F876-7507-B8D6-E2F4-3A91CFC019F1}"/>
              </a:ext>
            </a:extLst>
          </p:cNvPr>
          <p:cNvSpPr txBox="1"/>
          <p:nvPr/>
        </p:nvSpPr>
        <p:spPr>
          <a:xfrm>
            <a:off x="8494714" y="4584810"/>
            <a:ext cx="3243229" cy="1077218"/>
          </a:xfrm>
          <a:prstGeom prst="rect">
            <a:avLst/>
          </a:prstGeom>
          <a:noFill/>
        </p:spPr>
        <p:txBody>
          <a:bodyPr wrap="square" lIns="91440" tIns="45720" rIns="91440" bIns="45720" rtlCol="0" anchor="t">
            <a:spAutoFit/>
          </a:bodyPr>
          <a:lstStyle/>
          <a:p>
            <a:r>
              <a:rPr lang="en-US" sz="1600">
                <a:solidFill>
                  <a:srgbClr val="2E2442"/>
                </a:solidFill>
                <a:ea typeface="+mn-lt"/>
                <a:cs typeface="+mn-lt"/>
              </a:rPr>
              <a:t>Display a manual selection of documents for a specific business scenario, such as policies, in Viva Connections. </a:t>
            </a:r>
            <a:endParaRPr lang="en-US"/>
          </a:p>
        </p:txBody>
      </p:sp>
      <p:sp>
        <p:nvSpPr>
          <p:cNvPr id="9" name="Freeform: Shape 16">
            <a:extLst>
              <a:ext uri="{FF2B5EF4-FFF2-40B4-BE49-F238E27FC236}">
                <a16:creationId xmlns:a16="http://schemas.microsoft.com/office/drawing/2014/main" id="{B29095E4-5C30-92F3-21D1-979A74DF4E0C}"/>
              </a:ext>
            </a:extLst>
          </p:cNvPr>
          <p:cNvSpPr/>
          <p:nvPr/>
        </p:nvSpPr>
        <p:spPr>
          <a:xfrm rot="1065472" flipH="1" flipV="1">
            <a:off x="9209985" y="421486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6" name="Freeform: Shape 16">
            <a:extLst>
              <a:ext uri="{FF2B5EF4-FFF2-40B4-BE49-F238E27FC236}">
                <a16:creationId xmlns:a16="http://schemas.microsoft.com/office/drawing/2014/main" id="{047D4C24-A31F-76DB-D3EF-BFAF83F24854}"/>
              </a:ext>
            </a:extLst>
          </p:cNvPr>
          <p:cNvSpPr/>
          <p:nvPr/>
        </p:nvSpPr>
        <p:spPr>
          <a:xfrm rot="1065472" flipH="1" flipV="1">
            <a:off x="4717396" y="291590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0" name="Freeform: Shape 16">
            <a:extLst>
              <a:ext uri="{FF2B5EF4-FFF2-40B4-BE49-F238E27FC236}">
                <a16:creationId xmlns:a16="http://schemas.microsoft.com/office/drawing/2014/main" id="{F0E1140B-BA84-6013-B590-79992FF8F557}"/>
              </a:ext>
            </a:extLst>
          </p:cNvPr>
          <p:cNvSpPr/>
          <p:nvPr/>
        </p:nvSpPr>
        <p:spPr>
          <a:xfrm rot="19855753" flipV="1">
            <a:off x="1865555" y="3685217"/>
            <a:ext cx="768512" cy="36334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2" name="Picture 21" descr="A close-up of a document&#10;&#10;Description automatically generated">
            <a:extLst>
              <a:ext uri="{FF2B5EF4-FFF2-40B4-BE49-F238E27FC236}">
                <a16:creationId xmlns:a16="http://schemas.microsoft.com/office/drawing/2014/main" id="{583F90ED-00C2-7A3D-597A-B068BD02BEB1}"/>
              </a:ext>
            </a:extLst>
          </p:cNvPr>
          <p:cNvPicPr>
            <a:picLocks noChangeAspect="1"/>
          </p:cNvPicPr>
          <p:nvPr/>
        </p:nvPicPr>
        <p:blipFill>
          <a:blip r:embed="rId2"/>
          <a:stretch>
            <a:fillRect/>
          </a:stretch>
        </p:blipFill>
        <p:spPr>
          <a:xfrm>
            <a:off x="2545426" y="1296097"/>
            <a:ext cx="2191050" cy="4765288"/>
          </a:xfrm>
          <a:prstGeom prst="rect">
            <a:avLst/>
          </a:prstGeom>
        </p:spPr>
      </p:pic>
      <p:pic>
        <p:nvPicPr>
          <p:cNvPr id="24" name="Picture 23" descr="A white background with black text&#10;&#10;Description automatically generated">
            <a:extLst>
              <a:ext uri="{FF2B5EF4-FFF2-40B4-BE49-F238E27FC236}">
                <a16:creationId xmlns:a16="http://schemas.microsoft.com/office/drawing/2014/main" id="{8AABC937-845A-C379-DCB9-273BCE0011BA}"/>
              </a:ext>
            </a:extLst>
          </p:cNvPr>
          <p:cNvPicPr>
            <a:picLocks noChangeAspect="1"/>
          </p:cNvPicPr>
          <p:nvPr/>
        </p:nvPicPr>
        <p:blipFill>
          <a:blip r:embed="rId3"/>
          <a:stretch>
            <a:fillRect/>
          </a:stretch>
        </p:blipFill>
        <p:spPr>
          <a:xfrm>
            <a:off x="5531663" y="2436115"/>
            <a:ext cx="3674869" cy="1985769"/>
          </a:xfrm>
          <a:prstGeom prst="rect">
            <a:avLst/>
          </a:prstGeom>
        </p:spPr>
      </p:pic>
      <p:sp>
        <p:nvSpPr>
          <p:cNvPr id="26" name="Textfeld 12">
            <a:extLst>
              <a:ext uri="{FF2B5EF4-FFF2-40B4-BE49-F238E27FC236}">
                <a16:creationId xmlns:a16="http://schemas.microsoft.com/office/drawing/2014/main" id="{989B5352-FA17-F303-2649-C5F0C3533C6B}"/>
              </a:ext>
            </a:extLst>
          </p:cNvPr>
          <p:cNvSpPr txBox="1"/>
          <p:nvPr/>
        </p:nvSpPr>
        <p:spPr>
          <a:xfrm>
            <a:off x="62187" y="4224210"/>
            <a:ext cx="2500217"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Open documents natively in the Viva Connections experience. </a:t>
            </a:r>
            <a:endParaRPr lang="en-US"/>
          </a:p>
        </p:txBody>
      </p:sp>
    </p:spTree>
    <p:extLst>
      <p:ext uri="{BB962C8B-B14F-4D97-AF65-F5344CB8AC3E}">
        <p14:creationId xmlns:p14="http://schemas.microsoft.com/office/powerpoint/2010/main" val="186151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[Cards] – Curated pages ACE</a:t>
            </a:r>
            <a:endParaRPr lang="en-US"/>
          </a:p>
        </p:txBody>
      </p:sp>
      <p:sp>
        <p:nvSpPr>
          <p:cNvPr id="13" name="Textfeld 12">
            <a:extLst>
              <a:ext uri="{FF2B5EF4-FFF2-40B4-BE49-F238E27FC236}">
                <a16:creationId xmlns:a16="http://schemas.microsoft.com/office/drawing/2014/main" id="{CE65E06F-655D-AFED-86BD-477CC3F87D7A}"/>
              </a:ext>
            </a:extLst>
          </p:cNvPr>
          <p:cNvSpPr txBox="1"/>
          <p:nvPr/>
        </p:nvSpPr>
        <p:spPr>
          <a:xfrm>
            <a:off x="8705348" y="4566225"/>
            <a:ext cx="3243229" cy="1077218"/>
          </a:xfrm>
          <a:prstGeom prst="rect">
            <a:avLst/>
          </a:prstGeom>
          <a:noFill/>
        </p:spPr>
        <p:txBody>
          <a:bodyPr wrap="square" lIns="91440" tIns="45720" rIns="91440" bIns="45720" rtlCol="0" anchor="t">
            <a:spAutoFit/>
          </a:bodyPr>
          <a:lstStyle/>
          <a:p>
            <a:r>
              <a:rPr lang="en-US" sz="1600" dirty="0">
                <a:solidFill>
                  <a:srgbClr val="2E2442"/>
                </a:solidFill>
                <a:ea typeface="+mn-lt"/>
                <a:cs typeface="+mn-lt"/>
              </a:rPr>
              <a:t>Display a manual selection of content pages (or news posts) for a specific business scenario in Viva Connections. </a:t>
            </a:r>
            <a:endParaRPr lang="en-US" dirty="0"/>
          </a:p>
        </p:txBody>
      </p:sp>
      <p:sp>
        <p:nvSpPr>
          <p:cNvPr id="5" name="Freeform: Shape 16">
            <a:extLst>
              <a:ext uri="{FF2B5EF4-FFF2-40B4-BE49-F238E27FC236}">
                <a16:creationId xmlns:a16="http://schemas.microsoft.com/office/drawing/2014/main" id="{1A3246C7-4D36-4706-AD9D-52167DB56AD7}"/>
              </a:ext>
            </a:extLst>
          </p:cNvPr>
          <p:cNvSpPr/>
          <p:nvPr/>
        </p:nvSpPr>
        <p:spPr>
          <a:xfrm rot="1065472" flipH="1" flipV="1">
            <a:off x="5213006" y="297165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41B161D9-34D8-25F6-AACA-93EA37AE65EA}"/>
              </a:ext>
            </a:extLst>
          </p:cNvPr>
          <p:cNvSpPr/>
          <p:nvPr/>
        </p:nvSpPr>
        <p:spPr>
          <a:xfrm rot="1065472" flipH="1" flipV="1">
            <a:off x="9544522" y="417150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6" name="Picture 5" descr="A dog lying on a couch&#10;&#10;Description automatically generated">
            <a:extLst>
              <a:ext uri="{FF2B5EF4-FFF2-40B4-BE49-F238E27FC236}">
                <a16:creationId xmlns:a16="http://schemas.microsoft.com/office/drawing/2014/main" id="{A861F7E3-6AB2-2BDD-B536-FC14480878C0}"/>
              </a:ext>
            </a:extLst>
          </p:cNvPr>
          <p:cNvPicPr>
            <a:picLocks noChangeAspect="1"/>
          </p:cNvPicPr>
          <p:nvPr/>
        </p:nvPicPr>
        <p:blipFill>
          <a:blip r:embed="rId2"/>
          <a:stretch>
            <a:fillRect/>
          </a:stretch>
        </p:blipFill>
        <p:spPr>
          <a:xfrm>
            <a:off x="5994128" y="2554635"/>
            <a:ext cx="3542912" cy="1928386"/>
          </a:xfrm>
          <a:prstGeom prst="rect">
            <a:avLst/>
          </a:prstGeom>
        </p:spPr>
      </p:pic>
      <p:pic>
        <p:nvPicPr>
          <p:cNvPr id="10" name="Picture 9" descr="A screenshot of a dog lying on a floor&#10;&#10;Description automatically generated">
            <a:extLst>
              <a:ext uri="{FF2B5EF4-FFF2-40B4-BE49-F238E27FC236}">
                <a16:creationId xmlns:a16="http://schemas.microsoft.com/office/drawing/2014/main" id="{E6E1187B-C826-D985-D04E-8AF5799F1EF5}"/>
              </a:ext>
            </a:extLst>
          </p:cNvPr>
          <p:cNvPicPr>
            <a:picLocks noChangeAspect="1"/>
          </p:cNvPicPr>
          <p:nvPr/>
        </p:nvPicPr>
        <p:blipFill>
          <a:blip r:embed="rId3"/>
          <a:stretch>
            <a:fillRect/>
          </a:stretch>
        </p:blipFill>
        <p:spPr>
          <a:xfrm>
            <a:off x="2945848" y="1113341"/>
            <a:ext cx="2266196" cy="4913970"/>
          </a:xfrm>
          <a:prstGeom prst="rect">
            <a:avLst/>
          </a:prstGeom>
        </p:spPr>
      </p:pic>
      <p:sp>
        <p:nvSpPr>
          <p:cNvPr id="12" name="Textfeld 12">
            <a:extLst>
              <a:ext uri="{FF2B5EF4-FFF2-40B4-BE49-F238E27FC236}">
                <a16:creationId xmlns:a16="http://schemas.microsoft.com/office/drawing/2014/main" id="{F275386A-DDE5-482D-B4B7-5773791C53CF}"/>
              </a:ext>
            </a:extLst>
          </p:cNvPr>
          <p:cNvSpPr txBox="1"/>
          <p:nvPr/>
        </p:nvSpPr>
        <p:spPr>
          <a:xfrm>
            <a:off x="266628" y="4273770"/>
            <a:ext cx="2642705"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Open documents natively in the Viva Connections experience. </a:t>
            </a:r>
            <a:endParaRPr lang="en-US"/>
          </a:p>
        </p:txBody>
      </p:sp>
      <p:sp>
        <p:nvSpPr>
          <p:cNvPr id="15" name="Freeform: Shape 16">
            <a:extLst>
              <a:ext uri="{FF2B5EF4-FFF2-40B4-BE49-F238E27FC236}">
                <a16:creationId xmlns:a16="http://schemas.microsoft.com/office/drawing/2014/main" id="{A728A92B-25B1-FA16-D1D2-41A2DB41C523}"/>
              </a:ext>
            </a:extLst>
          </p:cNvPr>
          <p:cNvSpPr/>
          <p:nvPr/>
        </p:nvSpPr>
        <p:spPr>
          <a:xfrm rot="19855753" flipV="1">
            <a:off x="2113360" y="3747168"/>
            <a:ext cx="768512" cy="36334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CF6FB25F-DD18-02CD-7EA3-745BC5B96A15}"/>
              </a:ext>
            </a:extLst>
          </p:cNvPr>
          <p:cNvPicPr>
            <a:picLocks noChangeAspect="1"/>
          </p:cNvPicPr>
          <p:nvPr/>
        </p:nvPicPr>
        <p:blipFill>
          <a:blip r:embed="rId4"/>
          <a:stretch>
            <a:fillRect/>
          </a:stretch>
        </p:blipFill>
        <p:spPr>
          <a:xfrm>
            <a:off x="3024304" y="3741427"/>
            <a:ext cx="914710" cy="434511"/>
          </a:xfrm>
          <a:prstGeom prst="rect">
            <a:avLst/>
          </a:prstGeom>
        </p:spPr>
      </p:pic>
    </p:spTree>
    <p:extLst>
      <p:ext uri="{BB962C8B-B14F-4D97-AF65-F5344CB8AC3E}">
        <p14:creationId xmlns:p14="http://schemas.microsoft.com/office/powerpoint/2010/main" val="28293401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015A-10E9-D8A1-3132-2D8E9F0199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28C9F23-C461-2954-D70D-EDF40C510666}"/>
              </a:ext>
            </a:extLst>
          </p:cNvPr>
          <p:cNvSpPr>
            <a:spLocks noGrp="1"/>
          </p:cNvSpPr>
          <p:nvPr>
            <p:ph type="title"/>
          </p:nvPr>
        </p:nvSpPr>
        <p:spPr/>
        <p:txBody>
          <a:bodyPr/>
          <a:lstStyle/>
          <a:p>
            <a:r>
              <a:rPr lang="en-GB" dirty="0">
                <a:cs typeface="Arial"/>
              </a:rPr>
              <a:t>[Cards] – Page cards ACE</a:t>
            </a:r>
            <a:endParaRPr lang="en-US" dirty="0"/>
          </a:p>
        </p:txBody>
      </p:sp>
      <p:sp>
        <p:nvSpPr>
          <p:cNvPr id="13" name="Textfeld 12">
            <a:extLst>
              <a:ext uri="{FF2B5EF4-FFF2-40B4-BE49-F238E27FC236}">
                <a16:creationId xmlns:a16="http://schemas.microsoft.com/office/drawing/2014/main" id="{B0A8C108-485D-92C7-3E32-5E79321076CF}"/>
              </a:ext>
            </a:extLst>
          </p:cNvPr>
          <p:cNvSpPr txBox="1"/>
          <p:nvPr/>
        </p:nvSpPr>
        <p:spPr>
          <a:xfrm>
            <a:off x="8234519" y="4436127"/>
            <a:ext cx="3243229"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View and access your intranet pages or company news within the comfort of Viva Connections.</a:t>
            </a:r>
            <a:endParaRPr lang="en-US">
              <a:latin typeface="Arial"/>
            </a:endParaRPr>
          </a:p>
        </p:txBody>
      </p:sp>
      <p:sp>
        <p:nvSpPr>
          <p:cNvPr id="5" name="Freeform: Shape 16">
            <a:extLst>
              <a:ext uri="{FF2B5EF4-FFF2-40B4-BE49-F238E27FC236}">
                <a16:creationId xmlns:a16="http://schemas.microsoft.com/office/drawing/2014/main" id="{76EE5ABC-CAC2-DD9E-9D36-5AF9A2B4DC93}"/>
              </a:ext>
            </a:extLst>
          </p:cNvPr>
          <p:cNvSpPr/>
          <p:nvPr/>
        </p:nvSpPr>
        <p:spPr>
          <a:xfrm rot="1065472" flipH="1" flipV="1">
            <a:off x="4203201" y="291590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7" name="Picture 6" descr="A picture containing graphical user interface&#10;&#10;Description automatically generated">
            <a:extLst>
              <a:ext uri="{FF2B5EF4-FFF2-40B4-BE49-F238E27FC236}">
                <a16:creationId xmlns:a16="http://schemas.microsoft.com/office/drawing/2014/main" id="{40EFA45D-8067-CD85-8ED2-9D2457DF3D77}"/>
              </a:ext>
            </a:extLst>
          </p:cNvPr>
          <p:cNvPicPr>
            <a:picLocks noChangeAspect="1"/>
          </p:cNvPicPr>
          <p:nvPr/>
        </p:nvPicPr>
        <p:blipFill>
          <a:blip r:embed="rId2"/>
          <a:stretch>
            <a:fillRect/>
          </a:stretch>
        </p:blipFill>
        <p:spPr>
          <a:xfrm>
            <a:off x="4961906" y="2272868"/>
            <a:ext cx="3792186" cy="2035172"/>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1FB17C71-1CA5-FC8A-0B70-ED94913E3F69}"/>
              </a:ext>
            </a:extLst>
          </p:cNvPr>
          <p:cNvPicPr>
            <a:picLocks noChangeAspect="1"/>
          </p:cNvPicPr>
          <p:nvPr/>
        </p:nvPicPr>
        <p:blipFill rotWithShape="1">
          <a:blip r:embed="rId3"/>
          <a:srcRect l="921" t="2651" r="66340" b="12860"/>
          <a:stretch/>
        </p:blipFill>
        <p:spPr>
          <a:xfrm>
            <a:off x="1235629" y="1782385"/>
            <a:ext cx="2974837" cy="3776648"/>
          </a:xfrm>
          <a:prstGeom prst="rect">
            <a:avLst/>
          </a:prstGeom>
        </p:spPr>
      </p:pic>
      <p:sp>
        <p:nvSpPr>
          <p:cNvPr id="9" name="Freeform: Shape 16">
            <a:extLst>
              <a:ext uri="{FF2B5EF4-FFF2-40B4-BE49-F238E27FC236}">
                <a16:creationId xmlns:a16="http://schemas.microsoft.com/office/drawing/2014/main" id="{D8A4AE94-7019-E858-BEE2-BEE4EAB4ADC6}"/>
              </a:ext>
            </a:extLst>
          </p:cNvPr>
          <p:cNvSpPr/>
          <p:nvPr/>
        </p:nvSpPr>
        <p:spPr>
          <a:xfrm rot="1065472" flipH="1" flipV="1">
            <a:off x="8844473" y="415291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195248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6618-BE04-F665-273C-2A18E838CA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227E4A-C295-CCCC-FFB7-BAC65EEEE383}"/>
              </a:ext>
            </a:extLst>
          </p:cNvPr>
          <p:cNvSpPr>
            <a:spLocks noGrp="1"/>
          </p:cNvSpPr>
          <p:nvPr>
            <p:ph type="title"/>
          </p:nvPr>
        </p:nvSpPr>
        <p:spPr/>
        <p:txBody>
          <a:bodyPr/>
          <a:lstStyle/>
          <a:p>
            <a:r>
              <a:rPr lang="en-GB">
                <a:cs typeface="Arial"/>
              </a:rPr>
              <a:t>[Cards] – Document cards ACE</a:t>
            </a:r>
            <a:endParaRPr lang="en-US"/>
          </a:p>
        </p:txBody>
      </p:sp>
      <p:sp>
        <p:nvSpPr>
          <p:cNvPr id="13" name="Textfeld 12">
            <a:extLst>
              <a:ext uri="{FF2B5EF4-FFF2-40B4-BE49-F238E27FC236}">
                <a16:creationId xmlns:a16="http://schemas.microsoft.com/office/drawing/2014/main" id="{E7B3DC4C-BEB8-6B9D-9DEA-548A3B795BA9}"/>
              </a:ext>
            </a:extLst>
          </p:cNvPr>
          <p:cNvSpPr txBox="1"/>
          <p:nvPr/>
        </p:nvSpPr>
        <p:spPr>
          <a:xfrm>
            <a:off x="8668177" y="4522859"/>
            <a:ext cx="3243229" cy="1077218"/>
          </a:xfrm>
          <a:prstGeom prst="rect">
            <a:avLst/>
          </a:prstGeom>
          <a:noFill/>
        </p:spPr>
        <p:txBody>
          <a:bodyPr wrap="square" lIns="91440" tIns="45720" rIns="91440" bIns="45720" rtlCol="0" anchor="t">
            <a:spAutoFit/>
          </a:bodyPr>
          <a:lstStyle/>
          <a:p>
            <a:r>
              <a:rPr lang="en-US" sz="1600" dirty="0">
                <a:solidFill>
                  <a:srgbClr val="2E2442"/>
                </a:solidFill>
                <a:cs typeface="Segoe UI Semilight"/>
              </a:rPr>
              <a:t>Display documents in Viva Connections with support for audience targeting based on user profile properties.</a:t>
            </a:r>
          </a:p>
        </p:txBody>
      </p:sp>
      <p:sp>
        <p:nvSpPr>
          <p:cNvPr id="5" name="Freeform: Shape 16">
            <a:extLst>
              <a:ext uri="{FF2B5EF4-FFF2-40B4-BE49-F238E27FC236}">
                <a16:creationId xmlns:a16="http://schemas.microsoft.com/office/drawing/2014/main" id="{AE5E5BC2-461C-CE5D-DD3D-2259D1446C05}"/>
              </a:ext>
            </a:extLst>
          </p:cNvPr>
          <p:cNvSpPr/>
          <p:nvPr/>
        </p:nvSpPr>
        <p:spPr>
          <a:xfrm rot="1065472" flipH="1" flipV="1">
            <a:off x="4717396" y="291590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007FB275-80B4-63E3-90AB-19F3B1C97593}"/>
              </a:ext>
            </a:extLst>
          </p:cNvPr>
          <p:cNvSpPr/>
          <p:nvPr/>
        </p:nvSpPr>
        <p:spPr>
          <a:xfrm rot="1065472" flipH="1" flipV="1">
            <a:off x="9209985" y="4152916"/>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4" name="Textfeld 9">
            <a:extLst>
              <a:ext uri="{FF2B5EF4-FFF2-40B4-BE49-F238E27FC236}">
                <a16:creationId xmlns:a16="http://schemas.microsoft.com/office/drawing/2014/main" id="{02D5A01A-CF33-AA26-8CA7-129D168A00EA}"/>
              </a:ext>
            </a:extLst>
          </p:cNvPr>
          <p:cNvSpPr txBox="1"/>
          <p:nvPr/>
        </p:nvSpPr>
        <p:spPr>
          <a:xfrm>
            <a:off x="9203442" y="1523570"/>
            <a:ext cx="2462438" cy="1323439"/>
          </a:xfrm>
          <a:prstGeom prst="rect">
            <a:avLst/>
          </a:prstGeom>
          <a:noFill/>
        </p:spPr>
        <p:txBody>
          <a:bodyPr wrap="square" lIns="91440" tIns="45720" rIns="91440" bIns="45720" rtlCol="0" anchor="t">
            <a:spAutoFit/>
          </a:bodyPr>
          <a:lstStyle/>
          <a:p>
            <a:r>
              <a:rPr lang="en-US" sz="1600">
                <a:solidFill>
                  <a:srgbClr val="2E2442"/>
                </a:solidFill>
                <a:latin typeface="Arial"/>
                <a:cs typeface="Segoe UI Semilight"/>
              </a:rPr>
              <a:t>Build custom queries to display documents based on file extension, document metadata, and more.</a:t>
            </a:r>
            <a:endParaRPr lang="en-US" sz="1600">
              <a:solidFill>
                <a:srgbClr val="2E2442"/>
              </a:solidFill>
              <a:cs typeface="Segoe UI Semilight"/>
            </a:endParaRPr>
          </a:p>
        </p:txBody>
      </p:sp>
      <p:sp>
        <p:nvSpPr>
          <p:cNvPr id="10" name="Freeform: Shape 16">
            <a:extLst>
              <a:ext uri="{FF2B5EF4-FFF2-40B4-BE49-F238E27FC236}">
                <a16:creationId xmlns:a16="http://schemas.microsoft.com/office/drawing/2014/main" id="{3738D341-50E4-078E-8D8C-7E4D7EE103C0}"/>
              </a:ext>
            </a:extLst>
          </p:cNvPr>
          <p:cNvSpPr/>
          <p:nvPr/>
        </p:nvSpPr>
        <p:spPr>
          <a:xfrm rot="10169851" flipV="1">
            <a:off x="9256381" y="277847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2" name="Textfeld 12">
            <a:extLst>
              <a:ext uri="{FF2B5EF4-FFF2-40B4-BE49-F238E27FC236}">
                <a16:creationId xmlns:a16="http://schemas.microsoft.com/office/drawing/2014/main" id="{E4D17E19-650E-BFFF-48EF-282516AC6494}"/>
              </a:ext>
            </a:extLst>
          </p:cNvPr>
          <p:cNvSpPr txBox="1"/>
          <p:nvPr/>
        </p:nvSpPr>
        <p:spPr>
          <a:xfrm>
            <a:off x="62188" y="4224210"/>
            <a:ext cx="2500217"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Open documents natively in the Viva Connections experience.</a:t>
            </a:r>
          </a:p>
        </p:txBody>
      </p:sp>
      <p:sp>
        <p:nvSpPr>
          <p:cNvPr id="15" name="Freeform: Shape 16">
            <a:extLst>
              <a:ext uri="{FF2B5EF4-FFF2-40B4-BE49-F238E27FC236}">
                <a16:creationId xmlns:a16="http://schemas.microsoft.com/office/drawing/2014/main" id="{A167EFBD-E1F0-4BE3-1015-9B08265FF414}"/>
              </a:ext>
            </a:extLst>
          </p:cNvPr>
          <p:cNvSpPr/>
          <p:nvPr/>
        </p:nvSpPr>
        <p:spPr>
          <a:xfrm rot="19855753" flipV="1">
            <a:off x="1865555" y="3685217"/>
            <a:ext cx="768512" cy="36334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6" name="Picture 15" descr="A close-up of a document&#10;&#10;Description automatically generated">
            <a:extLst>
              <a:ext uri="{FF2B5EF4-FFF2-40B4-BE49-F238E27FC236}">
                <a16:creationId xmlns:a16="http://schemas.microsoft.com/office/drawing/2014/main" id="{F45B71F6-881C-A4AE-3AB7-5DE2449975DA}"/>
              </a:ext>
            </a:extLst>
          </p:cNvPr>
          <p:cNvPicPr>
            <a:picLocks noChangeAspect="1"/>
          </p:cNvPicPr>
          <p:nvPr/>
        </p:nvPicPr>
        <p:blipFill>
          <a:blip r:embed="rId2"/>
          <a:stretch>
            <a:fillRect/>
          </a:stretch>
        </p:blipFill>
        <p:spPr>
          <a:xfrm>
            <a:off x="2545426" y="1296097"/>
            <a:ext cx="2191050" cy="4765288"/>
          </a:xfrm>
          <a:prstGeom prst="rect">
            <a:avLst/>
          </a:prstGeom>
        </p:spPr>
      </p:pic>
      <p:pic>
        <p:nvPicPr>
          <p:cNvPr id="20" name="Picture 19" descr="A white background with black text&#10;&#10;Description automatically generated">
            <a:extLst>
              <a:ext uri="{FF2B5EF4-FFF2-40B4-BE49-F238E27FC236}">
                <a16:creationId xmlns:a16="http://schemas.microsoft.com/office/drawing/2014/main" id="{9D60DAA3-6799-7EE1-C428-84492A76D7C8}"/>
              </a:ext>
            </a:extLst>
          </p:cNvPr>
          <p:cNvPicPr>
            <a:picLocks noChangeAspect="1"/>
          </p:cNvPicPr>
          <p:nvPr/>
        </p:nvPicPr>
        <p:blipFill>
          <a:blip r:embed="rId3"/>
          <a:stretch>
            <a:fillRect/>
          </a:stretch>
        </p:blipFill>
        <p:spPr>
          <a:xfrm>
            <a:off x="5531663" y="2436115"/>
            <a:ext cx="3674869" cy="1985769"/>
          </a:xfrm>
          <a:prstGeom prst="rect">
            <a:avLst/>
          </a:prstGeom>
        </p:spPr>
      </p:pic>
    </p:spTree>
    <p:extLst>
      <p:ext uri="{BB962C8B-B14F-4D97-AF65-F5344CB8AC3E}">
        <p14:creationId xmlns:p14="http://schemas.microsoft.com/office/powerpoint/2010/main" val="3201395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45005-18E9-F28A-8BD4-F56C271674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26003D-D71C-E67D-5C6F-FAFE58639FF9}"/>
              </a:ext>
            </a:extLst>
          </p:cNvPr>
          <p:cNvSpPr>
            <a:spLocks noGrp="1"/>
          </p:cNvSpPr>
          <p:nvPr>
            <p:ph type="title"/>
          </p:nvPr>
        </p:nvSpPr>
        <p:spPr/>
        <p:txBody>
          <a:bodyPr/>
          <a:lstStyle/>
          <a:p>
            <a:r>
              <a:rPr lang="en-GB">
                <a:cs typeface="Arial"/>
              </a:rPr>
              <a:t>[Community] – Viva Engage communities ACE</a:t>
            </a:r>
            <a:endParaRPr lang="en-GB" b="0">
              <a:cs typeface="Arial"/>
            </a:endParaRPr>
          </a:p>
          <a:p>
            <a:endParaRPr lang="en-GB">
              <a:cs typeface="Arial"/>
            </a:endParaRPr>
          </a:p>
        </p:txBody>
      </p:sp>
      <p:sp>
        <p:nvSpPr>
          <p:cNvPr id="13" name="Textfeld 12">
            <a:extLst>
              <a:ext uri="{FF2B5EF4-FFF2-40B4-BE49-F238E27FC236}">
                <a16:creationId xmlns:a16="http://schemas.microsoft.com/office/drawing/2014/main" id="{A23FDD99-EFCC-FB7A-11DF-99B926FBD8BF}"/>
              </a:ext>
            </a:extLst>
          </p:cNvPr>
          <p:cNvSpPr txBox="1"/>
          <p:nvPr/>
        </p:nvSpPr>
        <p:spPr>
          <a:xfrm>
            <a:off x="8215933" y="5142370"/>
            <a:ext cx="3243229"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Display one or more Viva Engage communities in Viva Connections to increase their visibility.</a:t>
            </a:r>
            <a:endParaRPr lang="en-US" sz="1600">
              <a:solidFill>
                <a:srgbClr val="2E2442"/>
              </a:solidFill>
              <a:cs typeface="Arial"/>
            </a:endParaRPr>
          </a:p>
        </p:txBody>
      </p:sp>
      <p:sp>
        <p:nvSpPr>
          <p:cNvPr id="5" name="Freeform: Shape 16">
            <a:extLst>
              <a:ext uri="{FF2B5EF4-FFF2-40B4-BE49-F238E27FC236}">
                <a16:creationId xmlns:a16="http://schemas.microsoft.com/office/drawing/2014/main" id="{8735BE7B-5221-44C0-2C18-4F337DA51FE4}"/>
              </a:ext>
            </a:extLst>
          </p:cNvPr>
          <p:cNvSpPr/>
          <p:nvPr/>
        </p:nvSpPr>
        <p:spPr>
          <a:xfrm rot="1065472" flipH="1" flipV="1">
            <a:off x="5652860" y="270526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410C5FD8-687A-01E6-E12B-F66245211F75}"/>
              </a:ext>
            </a:extLst>
          </p:cNvPr>
          <p:cNvSpPr/>
          <p:nvPr/>
        </p:nvSpPr>
        <p:spPr>
          <a:xfrm rot="1065472" flipH="1" flipV="1">
            <a:off x="9333887" y="474145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Picture 3" descr="A screenshot of a video game&#10;&#10;Description automatically generated">
            <a:extLst>
              <a:ext uri="{FF2B5EF4-FFF2-40B4-BE49-F238E27FC236}">
                <a16:creationId xmlns:a16="http://schemas.microsoft.com/office/drawing/2014/main" id="{002F22B3-7766-E83B-A8F8-3348D7A89339}"/>
              </a:ext>
            </a:extLst>
          </p:cNvPr>
          <p:cNvPicPr>
            <a:picLocks noChangeAspect="1"/>
          </p:cNvPicPr>
          <p:nvPr/>
        </p:nvPicPr>
        <p:blipFill>
          <a:blip r:embed="rId2"/>
          <a:stretch>
            <a:fillRect/>
          </a:stretch>
        </p:blipFill>
        <p:spPr>
          <a:xfrm>
            <a:off x="5930280" y="3075026"/>
            <a:ext cx="3429000" cy="184785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0AD79E9A-6B4D-16A7-1F45-CF7F9FF6554D}"/>
              </a:ext>
            </a:extLst>
          </p:cNvPr>
          <p:cNvPicPr>
            <a:picLocks noChangeAspect="1"/>
          </p:cNvPicPr>
          <p:nvPr/>
        </p:nvPicPr>
        <p:blipFill>
          <a:blip r:embed="rId3"/>
          <a:stretch>
            <a:fillRect/>
          </a:stretch>
        </p:blipFill>
        <p:spPr>
          <a:xfrm>
            <a:off x="2991430" y="1269380"/>
            <a:ext cx="2684115" cy="4901581"/>
          </a:xfrm>
          <a:prstGeom prst="rect">
            <a:avLst/>
          </a:prstGeom>
        </p:spPr>
      </p:pic>
      <p:sp>
        <p:nvSpPr>
          <p:cNvPr id="12" name="Textfeld 12">
            <a:extLst>
              <a:ext uri="{FF2B5EF4-FFF2-40B4-BE49-F238E27FC236}">
                <a16:creationId xmlns:a16="http://schemas.microsoft.com/office/drawing/2014/main" id="{EE15BA86-B2F2-1699-FB1D-C3E56F6887A5}"/>
              </a:ext>
            </a:extLst>
          </p:cNvPr>
          <p:cNvSpPr txBox="1"/>
          <p:nvPr/>
        </p:nvSpPr>
        <p:spPr>
          <a:xfrm>
            <a:off x="502041" y="4577331"/>
            <a:ext cx="2599339"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See recent conversations within the card.</a:t>
            </a:r>
            <a:endParaRPr lang="en-US"/>
          </a:p>
        </p:txBody>
      </p:sp>
      <p:sp>
        <p:nvSpPr>
          <p:cNvPr id="19" name="Freeform: Shape 16">
            <a:extLst>
              <a:ext uri="{FF2B5EF4-FFF2-40B4-BE49-F238E27FC236}">
                <a16:creationId xmlns:a16="http://schemas.microsoft.com/office/drawing/2014/main" id="{EF12E400-5215-95F7-6ED6-C338DC11A656}"/>
              </a:ext>
            </a:extLst>
          </p:cNvPr>
          <p:cNvSpPr/>
          <p:nvPr/>
        </p:nvSpPr>
        <p:spPr>
          <a:xfrm rot="1458115">
            <a:off x="2299536" y="514885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1736045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D982B-805E-7559-159D-7FA1D1429F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7189F86-FB22-6E10-E2EB-BC026A6F9646}"/>
              </a:ext>
            </a:extLst>
          </p:cNvPr>
          <p:cNvSpPr>
            <a:spLocks noGrp="1"/>
          </p:cNvSpPr>
          <p:nvPr>
            <p:ph type="title"/>
          </p:nvPr>
        </p:nvSpPr>
        <p:spPr>
          <a:xfrm>
            <a:off x="499506" y="475258"/>
            <a:ext cx="8406749" cy="535531"/>
          </a:xfrm>
        </p:spPr>
        <p:txBody>
          <a:bodyPr/>
          <a:lstStyle/>
          <a:p>
            <a:r>
              <a:rPr lang="en-GB">
                <a:cs typeface="Arial"/>
              </a:rPr>
              <a:t>[Community] – Viva Engage conversations ACE</a:t>
            </a:r>
            <a:endParaRPr lang="en-GB" b="0">
              <a:cs typeface="Arial"/>
            </a:endParaRPr>
          </a:p>
          <a:p>
            <a:endParaRPr lang="en-GB">
              <a:cs typeface="Arial"/>
            </a:endParaRPr>
          </a:p>
        </p:txBody>
      </p:sp>
      <p:sp>
        <p:nvSpPr>
          <p:cNvPr id="13" name="Textfeld 12">
            <a:extLst>
              <a:ext uri="{FF2B5EF4-FFF2-40B4-BE49-F238E27FC236}">
                <a16:creationId xmlns:a16="http://schemas.microsoft.com/office/drawing/2014/main" id="{E48B3D3A-143C-37A5-D297-7AAA46A6DF28}"/>
              </a:ext>
            </a:extLst>
          </p:cNvPr>
          <p:cNvSpPr txBox="1"/>
          <p:nvPr/>
        </p:nvSpPr>
        <p:spPr>
          <a:xfrm>
            <a:off x="7763689" y="5160956"/>
            <a:ext cx="3243229"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View and access conversations from one or more Viva Engage communities in Viva Connections.</a:t>
            </a:r>
            <a:endParaRPr lang="en-US">
              <a:ea typeface="+mn-lt"/>
              <a:cs typeface="+mn-lt"/>
            </a:endParaRPr>
          </a:p>
        </p:txBody>
      </p:sp>
      <p:sp>
        <p:nvSpPr>
          <p:cNvPr id="5" name="Freeform: Shape 16">
            <a:extLst>
              <a:ext uri="{FF2B5EF4-FFF2-40B4-BE49-F238E27FC236}">
                <a16:creationId xmlns:a16="http://schemas.microsoft.com/office/drawing/2014/main" id="{5BE001AC-3F2C-7254-A7B8-75EB8694373E}"/>
              </a:ext>
            </a:extLst>
          </p:cNvPr>
          <p:cNvSpPr/>
          <p:nvPr/>
        </p:nvSpPr>
        <p:spPr>
          <a:xfrm rot="1065472" flipH="1" flipV="1">
            <a:off x="4166030" y="314512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7B1F45B7-87D3-76B8-B038-7BAA19149857}"/>
              </a:ext>
            </a:extLst>
          </p:cNvPr>
          <p:cNvSpPr/>
          <p:nvPr/>
        </p:nvSpPr>
        <p:spPr>
          <a:xfrm rot="1065472" flipH="1" flipV="1">
            <a:off x="7785107" y="4791014"/>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screenshot of a social media post&#10;&#10;Description automatically generated">
            <a:extLst>
              <a:ext uri="{FF2B5EF4-FFF2-40B4-BE49-F238E27FC236}">
                <a16:creationId xmlns:a16="http://schemas.microsoft.com/office/drawing/2014/main" id="{6450AECF-3809-0076-593C-CE6DC5CBAA04}"/>
              </a:ext>
            </a:extLst>
          </p:cNvPr>
          <p:cNvPicPr>
            <a:picLocks noChangeAspect="1"/>
          </p:cNvPicPr>
          <p:nvPr/>
        </p:nvPicPr>
        <p:blipFill>
          <a:blip r:embed="rId2"/>
          <a:stretch>
            <a:fillRect/>
          </a:stretch>
        </p:blipFill>
        <p:spPr>
          <a:xfrm>
            <a:off x="1007365" y="1371832"/>
            <a:ext cx="3220147" cy="4665702"/>
          </a:xfrm>
          <a:prstGeom prst="rect">
            <a:avLst/>
          </a:prstGeom>
        </p:spPr>
      </p:pic>
      <p:pic>
        <p:nvPicPr>
          <p:cNvPr id="10" name="Picture 9" descr="A white card with black text&#10;&#10;Description automatically generated">
            <a:extLst>
              <a:ext uri="{FF2B5EF4-FFF2-40B4-BE49-F238E27FC236}">
                <a16:creationId xmlns:a16="http://schemas.microsoft.com/office/drawing/2014/main" id="{22442F97-E245-6B32-5F86-88CB5A6B07D5}"/>
              </a:ext>
            </a:extLst>
          </p:cNvPr>
          <p:cNvPicPr>
            <a:picLocks noChangeAspect="1"/>
          </p:cNvPicPr>
          <p:nvPr/>
        </p:nvPicPr>
        <p:blipFill>
          <a:blip r:embed="rId3"/>
          <a:stretch>
            <a:fillRect/>
          </a:stretch>
        </p:blipFill>
        <p:spPr>
          <a:xfrm>
            <a:off x="4421305" y="3535982"/>
            <a:ext cx="3349393" cy="180564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467B39DA-7294-0059-A8A4-A548BB3B3CAE}"/>
              </a:ext>
            </a:extLst>
          </p:cNvPr>
          <p:cNvPicPr>
            <a:picLocks noChangeAspect="1"/>
          </p:cNvPicPr>
          <p:nvPr/>
        </p:nvPicPr>
        <p:blipFill>
          <a:blip r:embed="rId4"/>
          <a:stretch>
            <a:fillRect/>
          </a:stretch>
        </p:blipFill>
        <p:spPr>
          <a:xfrm>
            <a:off x="9200917" y="1304189"/>
            <a:ext cx="2680165" cy="2465427"/>
          </a:xfrm>
          <a:prstGeom prst="rect">
            <a:avLst/>
          </a:prstGeom>
        </p:spPr>
      </p:pic>
      <p:sp>
        <p:nvSpPr>
          <p:cNvPr id="14" name="Textfeld 12">
            <a:extLst>
              <a:ext uri="{FF2B5EF4-FFF2-40B4-BE49-F238E27FC236}">
                <a16:creationId xmlns:a16="http://schemas.microsoft.com/office/drawing/2014/main" id="{F379A5B4-068D-F006-3460-4670E0D5D8E0}"/>
              </a:ext>
            </a:extLst>
          </p:cNvPr>
          <p:cNvSpPr txBox="1"/>
          <p:nvPr/>
        </p:nvSpPr>
        <p:spPr>
          <a:xfrm>
            <a:off x="6114821" y="2173624"/>
            <a:ext cx="2599339" cy="1077218"/>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Choose from five selection modes to display conversations based on your business scenario.</a:t>
            </a:r>
            <a:endParaRPr lang="en-US"/>
          </a:p>
        </p:txBody>
      </p:sp>
      <p:sp>
        <p:nvSpPr>
          <p:cNvPr id="17" name="Freeform: Shape 16">
            <a:extLst>
              <a:ext uri="{FF2B5EF4-FFF2-40B4-BE49-F238E27FC236}">
                <a16:creationId xmlns:a16="http://schemas.microsoft.com/office/drawing/2014/main" id="{F88B6B76-A59E-8E63-36A2-1BC637225B25}"/>
              </a:ext>
            </a:extLst>
          </p:cNvPr>
          <p:cNvSpPr/>
          <p:nvPr/>
        </p:nvSpPr>
        <p:spPr>
          <a:xfrm rot="20534528" flipV="1">
            <a:off x="8429398" y="235013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283536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dirty="0"/>
              <a:t>Admin Portal</a:t>
            </a: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5199888" cy="3978012"/>
          </a:xfrm>
        </p:spPr>
        <p:txBody>
          <a:bodyPr vert="horz" wrap="square" lIns="91440" tIns="45720" rIns="91440" bIns="45720" rtlCol="0" anchor="t">
            <a:spAutoFit/>
          </a:bodyPr>
          <a:lstStyle/>
          <a:p>
            <a:pPr marL="0" indent="0">
              <a:buNone/>
            </a:pPr>
            <a:r>
              <a:rPr lang="en-GB" dirty="0">
                <a:ea typeface="+mn-lt"/>
                <a:cs typeface="+mn-lt"/>
              </a:rPr>
              <a:t>Use the Admin Portal* to manage the major Fresh configuration options and to understand how your content resonates with your intranet audience. </a:t>
            </a:r>
          </a:p>
          <a:p>
            <a:pPr marL="0" indent="0">
              <a:buNone/>
            </a:pPr>
            <a:r>
              <a:rPr lang="en-GB" dirty="0">
                <a:ea typeface="+mn-lt"/>
                <a:cs typeface="+mn-lt"/>
              </a:rPr>
              <a:t>Contains the following components:</a:t>
            </a:r>
          </a:p>
          <a:p>
            <a:pPr>
              <a:buFont typeface="Wingdings"/>
              <a:buChar char="§"/>
            </a:pPr>
            <a:r>
              <a:rPr lang="en-GB" dirty="0">
                <a:ea typeface="+mn-lt"/>
                <a:cs typeface="+mn-lt"/>
              </a:rPr>
              <a:t>Configuration page: Taxonomies, Navigation, Settings, and Utilities.</a:t>
            </a:r>
            <a:endParaRPr lang="en-GB" dirty="0"/>
          </a:p>
          <a:p>
            <a:pPr>
              <a:buFont typeface="Wingdings"/>
              <a:buChar char="§"/>
            </a:pPr>
            <a:r>
              <a:rPr lang="en-GB" dirty="0">
                <a:ea typeface="+mn-lt"/>
                <a:cs typeface="+mn-lt"/>
              </a:rPr>
              <a:t>Web analytics page: All page views, Peak time views, Tools, Engagement, Search, and Newsletter. (Optional and requires Azure)</a:t>
            </a:r>
          </a:p>
        </p:txBody>
      </p:sp>
      <p:sp>
        <p:nvSpPr>
          <p:cNvPr id="8" name="Content Placeholder 2">
            <a:extLst>
              <a:ext uri="{FF2B5EF4-FFF2-40B4-BE49-F238E27FC236}">
                <a16:creationId xmlns:a16="http://schemas.microsoft.com/office/drawing/2014/main" id="{A692DCE9-9BB8-BD01-3C00-932AA6051598}"/>
              </a:ext>
            </a:extLst>
          </p:cNvPr>
          <p:cNvSpPr txBox="1">
            <a:spLocks/>
          </p:cNvSpPr>
          <p:nvPr/>
        </p:nvSpPr>
        <p:spPr>
          <a:xfrm>
            <a:off x="-36941" y="5992463"/>
            <a:ext cx="5704345"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ea typeface="+mn-lt"/>
                <a:cs typeface="+mn-lt"/>
              </a:rPr>
              <a:t>* Required site in a Fresh Intranet installation.</a:t>
            </a:r>
            <a:endParaRPr lang="en-GB" sz="1000">
              <a:cs typeface="Arial"/>
            </a:endParaRPr>
          </a:p>
        </p:txBody>
      </p:sp>
      <p:pic>
        <p:nvPicPr>
          <p:cNvPr id="5" name="Picture 4">
            <a:extLst>
              <a:ext uri="{FF2B5EF4-FFF2-40B4-BE49-F238E27FC236}">
                <a16:creationId xmlns:a16="http://schemas.microsoft.com/office/drawing/2014/main" id="{92A834BB-D3A5-0F8D-CB11-1FCB2365796D}"/>
              </a:ext>
            </a:extLst>
          </p:cNvPr>
          <p:cNvPicPr>
            <a:picLocks noChangeAspect="1"/>
          </p:cNvPicPr>
          <p:nvPr/>
        </p:nvPicPr>
        <p:blipFill>
          <a:blip r:embed="rId2"/>
          <a:stretch>
            <a:fillRect/>
          </a:stretch>
        </p:blipFill>
        <p:spPr>
          <a:xfrm>
            <a:off x="5936777" y="352428"/>
            <a:ext cx="6105098" cy="3706395"/>
          </a:xfrm>
          <a:prstGeom prst="rect">
            <a:avLst/>
          </a:prstGeom>
        </p:spPr>
      </p:pic>
      <p:pic>
        <p:nvPicPr>
          <p:cNvPr id="13" name="Picture 12" descr="image">
            <a:extLst>
              <a:ext uri="{FF2B5EF4-FFF2-40B4-BE49-F238E27FC236}">
                <a16:creationId xmlns:a16="http://schemas.microsoft.com/office/drawing/2014/main" id="{41787F0A-21C5-E6A1-1DB1-90F2D60CED64}"/>
              </a:ext>
            </a:extLst>
          </p:cNvPr>
          <p:cNvPicPr>
            <a:picLocks noChangeAspect="1"/>
          </p:cNvPicPr>
          <p:nvPr/>
        </p:nvPicPr>
        <p:blipFill>
          <a:blip r:embed="rId3"/>
          <a:stretch>
            <a:fillRect/>
          </a:stretch>
        </p:blipFill>
        <p:spPr>
          <a:xfrm>
            <a:off x="5699395" y="2352948"/>
            <a:ext cx="5203555" cy="3551366"/>
          </a:xfrm>
          <a:prstGeom prst="rect">
            <a:avLst/>
          </a:prstGeom>
        </p:spPr>
      </p:pic>
      <p:sp>
        <p:nvSpPr>
          <p:cNvPr id="6" name="Rectangle 5">
            <a:extLst>
              <a:ext uri="{FF2B5EF4-FFF2-40B4-BE49-F238E27FC236}">
                <a16:creationId xmlns:a16="http://schemas.microsoft.com/office/drawing/2014/main" id="{C86FD313-0DB9-1C0B-BEF1-02C493910FAC}"/>
              </a:ext>
            </a:extLst>
          </p:cNvPr>
          <p:cNvSpPr/>
          <p:nvPr/>
        </p:nvSpPr>
        <p:spPr>
          <a:xfrm>
            <a:off x="0" y="0"/>
            <a:ext cx="1901952" cy="3169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DE" sz="1400" dirty="0">
                <a:cs typeface="Arial"/>
              </a:rPr>
              <a:t>Updated</a:t>
            </a:r>
            <a:r>
              <a:rPr lang="en-GB" sz="1400" dirty="0">
                <a:cs typeface="Arial"/>
              </a:rPr>
              <a:t> in V202</a:t>
            </a:r>
            <a:r>
              <a:rPr lang="en-DE" sz="1400" dirty="0">
                <a:cs typeface="Arial"/>
              </a:rPr>
              <a:t>5</a:t>
            </a:r>
            <a:r>
              <a:rPr lang="en-GB" sz="1400" dirty="0">
                <a:cs typeface="Arial"/>
              </a:rPr>
              <a:t>-</a:t>
            </a:r>
            <a:r>
              <a:rPr lang="en-DE" sz="1400" dirty="0">
                <a:cs typeface="Arial"/>
              </a:rPr>
              <a:t>R</a:t>
            </a:r>
            <a:r>
              <a:rPr lang="de-DE" sz="1400" dirty="0">
                <a:cs typeface="Arial"/>
              </a:rPr>
              <a:t>3</a:t>
            </a:r>
            <a:endParaRPr lang="en-GB" sz="1400" dirty="0">
              <a:cs typeface="Arial"/>
            </a:endParaRPr>
          </a:p>
        </p:txBody>
      </p:sp>
    </p:spTree>
    <p:extLst>
      <p:ext uri="{BB962C8B-B14F-4D97-AF65-F5344CB8AC3E}">
        <p14:creationId xmlns:p14="http://schemas.microsoft.com/office/powerpoint/2010/main" val="36713784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E34E-C429-6F36-4EB4-7AF58E201C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9CEC20-86AC-3C81-3FEE-499EA8E125CB}"/>
              </a:ext>
            </a:extLst>
          </p:cNvPr>
          <p:cNvSpPr>
            <a:spLocks noGrp="1"/>
          </p:cNvSpPr>
          <p:nvPr>
            <p:ph type="title"/>
          </p:nvPr>
        </p:nvSpPr>
        <p:spPr/>
        <p:txBody>
          <a:bodyPr/>
          <a:lstStyle/>
          <a:p>
            <a:r>
              <a:rPr lang="en-GB">
                <a:cs typeface="Arial"/>
              </a:rPr>
              <a:t>[Events] – Event card ACE</a:t>
            </a:r>
            <a:endParaRPr lang="en-US"/>
          </a:p>
        </p:txBody>
      </p:sp>
      <p:sp>
        <p:nvSpPr>
          <p:cNvPr id="13" name="Textfeld 12">
            <a:extLst>
              <a:ext uri="{FF2B5EF4-FFF2-40B4-BE49-F238E27FC236}">
                <a16:creationId xmlns:a16="http://schemas.microsoft.com/office/drawing/2014/main" id="{A64B51D4-AE12-9AE6-D722-BD55726D4F97}"/>
              </a:ext>
            </a:extLst>
          </p:cNvPr>
          <p:cNvSpPr txBox="1"/>
          <p:nvPr/>
        </p:nvSpPr>
        <p:spPr>
          <a:xfrm>
            <a:off x="8823055" y="4578614"/>
            <a:ext cx="3243229"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Display one-time and recurring events in Viva Connections to increase their visibility.</a:t>
            </a:r>
            <a:endParaRPr lang="en-US">
              <a:latin typeface="Arial"/>
            </a:endParaRPr>
          </a:p>
        </p:txBody>
      </p:sp>
      <p:sp>
        <p:nvSpPr>
          <p:cNvPr id="5" name="Freeform: Shape 16">
            <a:extLst>
              <a:ext uri="{FF2B5EF4-FFF2-40B4-BE49-F238E27FC236}">
                <a16:creationId xmlns:a16="http://schemas.microsoft.com/office/drawing/2014/main" id="{3BA95867-6D96-FD90-0ACB-9EF9D83664F1}"/>
              </a:ext>
            </a:extLst>
          </p:cNvPr>
          <p:cNvSpPr/>
          <p:nvPr/>
        </p:nvSpPr>
        <p:spPr>
          <a:xfrm rot="1065472" flipH="1" flipV="1">
            <a:off x="5628079" y="297165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957D7332-D8A6-F484-D9BC-1BF6105996B5}"/>
              </a:ext>
            </a:extLst>
          </p:cNvPr>
          <p:cNvSpPr/>
          <p:nvPr/>
        </p:nvSpPr>
        <p:spPr>
          <a:xfrm rot="1065472" flipH="1" flipV="1">
            <a:off x="10269351" y="420867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person speaking into a microphone&#10;&#10;Description automatically generated">
            <a:extLst>
              <a:ext uri="{FF2B5EF4-FFF2-40B4-BE49-F238E27FC236}">
                <a16:creationId xmlns:a16="http://schemas.microsoft.com/office/drawing/2014/main" id="{E187B8FD-9A7C-0A9D-4AEA-DAA0CBE1DA92}"/>
              </a:ext>
            </a:extLst>
          </p:cNvPr>
          <p:cNvPicPr>
            <a:picLocks noChangeAspect="1"/>
          </p:cNvPicPr>
          <p:nvPr/>
        </p:nvPicPr>
        <p:blipFill>
          <a:blip r:embed="rId2"/>
          <a:stretch>
            <a:fillRect/>
          </a:stretch>
        </p:blipFill>
        <p:spPr>
          <a:xfrm>
            <a:off x="2912189" y="1226634"/>
            <a:ext cx="2768256" cy="5011854"/>
          </a:xfrm>
          <a:prstGeom prst="rect">
            <a:avLst/>
          </a:prstGeom>
        </p:spPr>
      </p:pic>
      <p:pic>
        <p:nvPicPr>
          <p:cNvPr id="4" name="Picture 3" descr="A person giving a presentation&#10;&#10;Description automatically generated">
            <a:extLst>
              <a:ext uri="{FF2B5EF4-FFF2-40B4-BE49-F238E27FC236}">
                <a16:creationId xmlns:a16="http://schemas.microsoft.com/office/drawing/2014/main" id="{FD0D3A36-B8DD-C764-9803-EE167716E45E}"/>
              </a:ext>
            </a:extLst>
          </p:cNvPr>
          <p:cNvPicPr>
            <a:picLocks noChangeAspect="1"/>
          </p:cNvPicPr>
          <p:nvPr/>
        </p:nvPicPr>
        <p:blipFill>
          <a:blip r:embed="rId3"/>
          <a:stretch>
            <a:fillRect/>
          </a:stretch>
        </p:blipFill>
        <p:spPr>
          <a:xfrm>
            <a:off x="6410403" y="2343653"/>
            <a:ext cx="3862659" cy="2083961"/>
          </a:xfrm>
          <a:prstGeom prst="rect">
            <a:avLst/>
          </a:prstGeom>
        </p:spPr>
      </p:pic>
      <p:sp>
        <p:nvSpPr>
          <p:cNvPr id="10" name="Textfeld 12">
            <a:extLst>
              <a:ext uri="{FF2B5EF4-FFF2-40B4-BE49-F238E27FC236}">
                <a16:creationId xmlns:a16="http://schemas.microsoft.com/office/drawing/2014/main" id="{C0C73180-7596-36D8-1E08-941DD3E7900C}"/>
              </a:ext>
            </a:extLst>
          </p:cNvPr>
          <p:cNvSpPr txBox="1"/>
          <p:nvPr/>
        </p:nvSpPr>
        <p:spPr>
          <a:xfrm>
            <a:off x="774626" y="4453429"/>
            <a:ext cx="2270998" cy="1077218"/>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Add events to your Outlook calendar from the comfort of Viva Connections.</a:t>
            </a:r>
            <a:endParaRPr lang="en-US"/>
          </a:p>
        </p:txBody>
      </p:sp>
      <p:sp>
        <p:nvSpPr>
          <p:cNvPr id="15" name="Freeform: Shape 16">
            <a:extLst>
              <a:ext uri="{FF2B5EF4-FFF2-40B4-BE49-F238E27FC236}">
                <a16:creationId xmlns:a16="http://schemas.microsoft.com/office/drawing/2014/main" id="{980A54A1-5D12-BC7E-ED17-58EA0EA249E6}"/>
              </a:ext>
            </a:extLst>
          </p:cNvPr>
          <p:cNvSpPr/>
          <p:nvPr/>
        </p:nvSpPr>
        <p:spPr>
          <a:xfrm rot="1458115">
            <a:off x="2194219" y="547719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4075929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B38D9-25FA-FF52-B4A9-81145E4975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DCA10B-1029-CD82-3AFC-CE83984E7179}"/>
              </a:ext>
            </a:extLst>
          </p:cNvPr>
          <p:cNvSpPr>
            <a:spLocks noGrp="1"/>
          </p:cNvSpPr>
          <p:nvPr>
            <p:ph type="title"/>
          </p:nvPr>
        </p:nvSpPr>
        <p:spPr/>
        <p:txBody>
          <a:bodyPr/>
          <a:lstStyle/>
          <a:p>
            <a:r>
              <a:rPr lang="en-GB">
                <a:cs typeface="Arial"/>
              </a:rPr>
              <a:t>[Media] – Video card ACE</a:t>
            </a:r>
            <a:endParaRPr lang="en-US"/>
          </a:p>
        </p:txBody>
      </p:sp>
      <p:sp>
        <p:nvSpPr>
          <p:cNvPr id="13" name="Textfeld 12">
            <a:extLst>
              <a:ext uri="{FF2B5EF4-FFF2-40B4-BE49-F238E27FC236}">
                <a16:creationId xmlns:a16="http://schemas.microsoft.com/office/drawing/2014/main" id="{86AB93D7-F63B-9C67-9769-B7F2F42E770F}"/>
              </a:ext>
            </a:extLst>
          </p:cNvPr>
          <p:cNvSpPr txBox="1"/>
          <p:nvPr/>
        </p:nvSpPr>
        <p:spPr>
          <a:xfrm>
            <a:off x="8878812" y="4529054"/>
            <a:ext cx="3243229"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Display a selection of one or more videos from your intranet in Viva Connections.</a:t>
            </a:r>
            <a:endParaRPr lang="en-US"/>
          </a:p>
        </p:txBody>
      </p:sp>
      <p:sp>
        <p:nvSpPr>
          <p:cNvPr id="5" name="Freeform: Shape 16">
            <a:extLst>
              <a:ext uri="{FF2B5EF4-FFF2-40B4-BE49-F238E27FC236}">
                <a16:creationId xmlns:a16="http://schemas.microsoft.com/office/drawing/2014/main" id="{16D3C2CA-9D34-50C7-4DCF-984B10202FD4}"/>
              </a:ext>
            </a:extLst>
          </p:cNvPr>
          <p:cNvSpPr/>
          <p:nvPr/>
        </p:nvSpPr>
        <p:spPr>
          <a:xfrm rot="1065472" flipH="1" flipV="1">
            <a:off x="4971396" y="293448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Freeform: Shape 16">
            <a:extLst>
              <a:ext uri="{FF2B5EF4-FFF2-40B4-BE49-F238E27FC236}">
                <a16:creationId xmlns:a16="http://schemas.microsoft.com/office/drawing/2014/main" id="{45AEAA62-2416-BDD0-7894-F4AA352A1A2F}"/>
              </a:ext>
            </a:extLst>
          </p:cNvPr>
          <p:cNvSpPr/>
          <p:nvPr/>
        </p:nvSpPr>
        <p:spPr>
          <a:xfrm rot="1065472" flipH="1" flipV="1">
            <a:off x="9501156" y="413433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close up of hands&#10;&#10;Description automatically generated">
            <a:extLst>
              <a:ext uri="{FF2B5EF4-FFF2-40B4-BE49-F238E27FC236}">
                <a16:creationId xmlns:a16="http://schemas.microsoft.com/office/drawing/2014/main" id="{C06C0BB5-CF6D-B355-68E0-7FDEA26BA9D4}"/>
              </a:ext>
            </a:extLst>
          </p:cNvPr>
          <p:cNvPicPr>
            <a:picLocks noChangeAspect="1"/>
          </p:cNvPicPr>
          <p:nvPr/>
        </p:nvPicPr>
        <p:blipFill>
          <a:blip r:embed="rId2"/>
          <a:stretch>
            <a:fillRect/>
          </a:stretch>
        </p:blipFill>
        <p:spPr>
          <a:xfrm>
            <a:off x="5737536" y="2408005"/>
            <a:ext cx="3690589" cy="2011014"/>
          </a:xfrm>
          <a:prstGeom prst="rect">
            <a:avLst/>
          </a:prstGeom>
        </p:spPr>
      </p:pic>
      <p:pic>
        <p:nvPicPr>
          <p:cNvPr id="4" name="Picture 3" descr="A screenshot of a phone&#10;&#10;Description automatically generated">
            <a:extLst>
              <a:ext uri="{FF2B5EF4-FFF2-40B4-BE49-F238E27FC236}">
                <a16:creationId xmlns:a16="http://schemas.microsoft.com/office/drawing/2014/main" id="{C0CA51CC-4058-40F1-3118-FE65D1A992B2}"/>
              </a:ext>
            </a:extLst>
          </p:cNvPr>
          <p:cNvPicPr>
            <a:picLocks noChangeAspect="1"/>
          </p:cNvPicPr>
          <p:nvPr/>
        </p:nvPicPr>
        <p:blipFill>
          <a:blip r:embed="rId3"/>
          <a:stretch>
            <a:fillRect/>
          </a:stretch>
        </p:blipFill>
        <p:spPr>
          <a:xfrm>
            <a:off x="1785085" y="1464373"/>
            <a:ext cx="3201098" cy="3768184"/>
          </a:xfrm>
          <a:prstGeom prst="rect">
            <a:avLst/>
          </a:prstGeom>
        </p:spPr>
      </p:pic>
      <p:sp>
        <p:nvSpPr>
          <p:cNvPr id="10" name="Textfeld 12">
            <a:extLst>
              <a:ext uri="{FF2B5EF4-FFF2-40B4-BE49-F238E27FC236}">
                <a16:creationId xmlns:a16="http://schemas.microsoft.com/office/drawing/2014/main" id="{D7A24E8A-B20F-4181-8A12-C0B7542983C1}"/>
              </a:ext>
            </a:extLst>
          </p:cNvPr>
          <p:cNvSpPr txBox="1"/>
          <p:nvPr/>
        </p:nvSpPr>
        <p:spPr>
          <a:xfrm>
            <a:off x="148920" y="5209234"/>
            <a:ext cx="2270998"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Watch videos in Viva Connections without context switching.</a:t>
            </a:r>
            <a:endParaRPr lang="en-US"/>
          </a:p>
        </p:txBody>
      </p:sp>
      <p:sp>
        <p:nvSpPr>
          <p:cNvPr id="12" name="Freeform: Shape 16">
            <a:extLst>
              <a:ext uri="{FF2B5EF4-FFF2-40B4-BE49-F238E27FC236}">
                <a16:creationId xmlns:a16="http://schemas.microsoft.com/office/drawing/2014/main" id="{A35CC991-85AD-FBE9-3109-4CA294B8E709}"/>
              </a:ext>
            </a:extLst>
          </p:cNvPr>
          <p:cNvSpPr/>
          <p:nvPr/>
        </p:nvSpPr>
        <p:spPr>
          <a:xfrm rot="19855753" flipV="1">
            <a:off x="1140726" y="4713607"/>
            <a:ext cx="768512" cy="36334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5939803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[Personalisation] – My data ACE</a:t>
            </a:r>
            <a:endParaRPr lang="en-US"/>
          </a:p>
        </p:txBody>
      </p:sp>
      <p:sp>
        <p:nvSpPr>
          <p:cNvPr id="13" name="Textfeld 12">
            <a:extLst>
              <a:ext uri="{FF2B5EF4-FFF2-40B4-BE49-F238E27FC236}">
                <a16:creationId xmlns:a16="http://schemas.microsoft.com/office/drawing/2014/main" id="{CE65E06F-655D-AFED-86BD-477CC3F87D7A}"/>
              </a:ext>
            </a:extLst>
          </p:cNvPr>
          <p:cNvSpPr txBox="1"/>
          <p:nvPr/>
        </p:nvSpPr>
        <p:spPr>
          <a:xfrm>
            <a:off x="6284987" y="4079869"/>
            <a:ext cx="2995827" cy="830997"/>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Show information related to the signed-in user based on their Microsoft 365 data.</a:t>
            </a:r>
            <a:endParaRPr lang="en-US">
              <a:latin typeface="Arial"/>
            </a:endParaRPr>
          </a:p>
        </p:txBody>
      </p:sp>
      <p:pic>
        <p:nvPicPr>
          <p:cNvPr id="5" name="Picture 4" descr="A screenshot of a computer&#10;&#10;Description automatically generated">
            <a:extLst>
              <a:ext uri="{FF2B5EF4-FFF2-40B4-BE49-F238E27FC236}">
                <a16:creationId xmlns:a16="http://schemas.microsoft.com/office/drawing/2014/main" id="{262263E7-AC91-0A81-6CE5-CC61DD32B28F}"/>
              </a:ext>
            </a:extLst>
          </p:cNvPr>
          <p:cNvPicPr>
            <a:picLocks noChangeAspect="1"/>
          </p:cNvPicPr>
          <p:nvPr/>
        </p:nvPicPr>
        <p:blipFill>
          <a:blip r:embed="rId2"/>
          <a:stretch>
            <a:fillRect/>
          </a:stretch>
        </p:blipFill>
        <p:spPr>
          <a:xfrm>
            <a:off x="617516" y="2110294"/>
            <a:ext cx="5118265" cy="3993178"/>
          </a:xfrm>
          <a:prstGeom prst="rect">
            <a:avLst/>
          </a:prstGeom>
        </p:spPr>
      </p:pic>
      <p:sp>
        <p:nvSpPr>
          <p:cNvPr id="8" name="Freeform: Shape 16">
            <a:extLst>
              <a:ext uri="{FF2B5EF4-FFF2-40B4-BE49-F238E27FC236}">
                <a16:creationId xmlns:a16="http://schemas.microsoft.com/office/drawing/2014/main" id="{5C99602F-DD56-980C-C05E-AD99A35C3A14}"/>
              </a:ext>
            </a:extLst>
          </p:cNvPr>
          <p:cNvSpPr/>
          <p:nvPr/>
        </p:nvSpPr>
        <p:spPr>
          <a:xfrm rot="1065472" flipH="1" flipV="1">
            <a:off x="5786578" y="370759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9" name="Picture 8" descr="A screenshot of a phone&#10;&#10;Description automatically generated">
            <a:extLst>
              <a:ext uri="{FF2B5EF4-FFF2-40B4-BE49-F238E27FC236}">
                <a16:creationId xmlns:a16="http://schemas.microsoft.com/office/drawing/2014/main" id="{D658E60D-A698-9A42-147C-1C5C2EE100EA}"/>
              </a:ext>
            </a:extLst>
          </p:cNvPr>
          <p:cNvPicPr>
            <a:picLocks noChangeAspect="1"/>
          </p:cNvPicPr>
          <p:nvPr/>
        </p:nvPicPr>
        <p:blipFill>
          <a:blip r:embed="rId3"/>
          <a:stretch>
            <a:fillRect/>
          </a:stretch>
        </p:blipFill>
        <p:spPr>
          <a:xfrm>
            <a:off x="6099958" y="1205137"/>
            <a:ext cx="3940628" cy="2042971"/>
          </a:xfrm>
          <a:prstGeom prst="rect">
            <a:avLst/>
          </a:prstGeom>
        </p:spPr>
      </p:pic>
      <p:sp>
        <p:nvSpPr>
          <p:cNvPr id="11" name="Freeform: Shape 16">
            <a:extLst>
              <a:ext uri="{FF2B5EF4-FFF2-40B4-BE49-F238E27FC236}">
                <a16:creationId xmlns:a16="http://schemas.microsoft.com/office/drawing/2014/main" id="{D5C20EF9-19E2-0039-0BF3-2C3691AD296B}"/>
              </a:ext>
            </a:extLst>
          </p:cNvPr>
          <p:cNvSpPr/>
          <p:nvPr/>
        </p:nvSpPr>
        <p:spPr>
          <a:xfrm rot="19855753" flipV="1">
            <a:off x="4661483" y="2300495"/>
            <a:ext cx="1461239" cy="20999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9087633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A2D6-D87D-06B0-F1CC-A00A3F4B0D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D61539-9BE0-BDE7-4F2E-A23E821BD0DF}"/>
              </a:ext>
            </a:extLst>
          </p:cNvPr>
          <p:cNvSpPr>
            <a:spLocks noGrp="1"/>
          </p:cNvSpPr>
          <p:nvPr>
            <p:ph type="title"/>
          </p:nvPr>
        </p:nvSpPr>
        <p:spPr/>
        <p:txBody>
          <a:bodyPr/>
          <a:lstStyle/>
          <a:p>
            <a:r>
              <a:rPr lang="en-GB" dirty="0">
                <a:cs typeface="Arial"/>
              </a:rPr>
              <a:t>[Personalisation] – What’s new ACE</a:t>
            </a:r>
            <a:endParaRPr lang="en-GB" dirty="0"/>
          </a:p>
        </p:txBody>
      </p:sp>
      <p:sp>
        <p:nvSpPr>
          <p:cNvPr id="13" name="Textfeld 12">
            <a:extLst>
              <a:ext uri="{FF2B5EF4-FFF2-40B4-BE49-F238E27FC236}">
                <a16:creationId xmlns:a16="http://schemas.microsoft.com/office/drawing/2014/main" id="{CA6742E4-C72C-AB96-FBE7-BDE142C82C8E}"/>
              </a:ext>
            </a:extLst>
          </p:cNvPr>
          <p:cNvSpPr txBox="1"/>
          <p:nvPr/>
        </p:nvSpPr>
        <p:spPr>
          <a:xfrm>
            <a:off x="202128" y="5074085"/>
            <a:ext cx="2562470"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Show recently created or modified content for news, events, alerts, documents and content pages.</a:t>
            </a:r>
            <a:endParaRPr lang="en-US" sz="1600">
              <a:solidFill>
                <a:srgbClr val="2E2442"/>
              </a:solidFill>
              <a:latin typeface="Arial"/>
              <a:cs typeface="Arial"/>
            </a:endParaRPr>
          </a:p>
        </p:txBody>
      </p:sp>
      <p:sp>
        <p:nvSpPr>
          <p:cNvPr id="2" name="Freeform: Shape 16">
            <a:extLst>
              <a:ext uri="{FF2B5EF4-FFF2-40B4-BE49-F238E27FC236}">
                <a16:creationId xmlns:a16="http://schemas.microsoft.com/office/drawing/2014/main" id="{43629738-A044-C99F-F335-EF15D3FFD1BA}"/>
              </a:ext>
            </a:extLst>
          </p:cNvPr>
          <p:cNvSpPr/>
          <p:nvPr/>
        </p:nvSpPr>
        <p:spPr>
          <a:xfrm rot="1314003" flipH="1" flipV="1">
            <a:off x="8427210" y="236413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Freeform: Shape 16">
            <a:extLst>
              <a:ext uri="{FF2B5EF4-FFF2-40B4-BE49-F238E27FC236}">
                <a16:creationId xmlns:a16="http://schemas.microsoft.com/office/drawing/2014/main" id="{AEF05E95-074B-83FC-42E6-A5E6CEC6FDC0}"/>
              </a:ext>
            </a:extLst>
          </p:cNvPr>
          <p:cNvSpPr/>
          <p:nvPr/>
        </p:nvSpPr>
        <p:spPr>
          <a:xfrm rot="20141885" flipV="1">
            <a:off x="1094159" y="461830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8">
            <a:extLst>
              <a:ext uri="{FF2B5EF4-FFF2-40B4-BE49-F238E27FC236}">
                <a16:creationId xmlns:a16="http://schemas.microsoft.com/office/drawing/2014/main" id="{70716456-2958-F69A-C248-534B86DED9EF}"/>
              </a:ext>
            </a:extLst>
          </p:cNvPr>
          <p:cNvSpPr txBox="1"/>
          <p:nvPr/>
        </p:nvSpPr>
        <p:spPr>
          <a:xfrm>
            <a:off x="6416372" y="5146348"/>
            <a:ext cx="2635250" cy="1077218"/>
          </a:xfrm>
          <a:prstGeom prst="rect">
            <a:avLst/>
          </a:prstGeom>
          <a:noFill/>
        </p:spPr>
        <p:txBody>
          <a:bodyPr wrap="square" lIns="91440" tIns="45720" rIns="91440" bIns="45720" rtlCol="0" anchor="t">
            <a:spAutoFit/>
          </a:bodyPr>
          <a:lstStyle/>
          <a:p>
            <a:pPr algn="l"/>
            <a:r>
              <a:rPr lang="en-US" sz="1600" b="0" i="0">
                <a:solidFill>
                  <a:srgbClr val="2E2442"/>
                </a:solidFill>
                <a:effectLst/>
                <a:latin typeface="Arial"/>
                <a:cs typeface="Arial"/>
              </a:rPr>
              <a:t>Quickly catch up on any news or other updates that have happened while you were away.</a:t>
            </a:r>
            <a:endParaRPr lang="en-US" sz="1600">
              <a:solidFill>
                <a:srgbClr val="2E2442"/>
              </a:solidFill>
              <a:latin typeface="Arial"/>
              <a:cs typeface="Arial"/>
            </a:endParaRPr>
          </a:p>
        </p:txBody>
      </p:sp>
      <p:pic>
        <p:nvPicPr>
          <p:cNvPr id="6" name="Picture 5" descr="A screenshot of a computer&#10;&#10;Description automatically generated">
            <a:extLst>
              <a:ext uri="{FF2B5EF4-FFF2-40B4-BE49-F238E27FC236}">
                <a16:creationId xmlns:a16="http://schemas.microsoft.com/office/drawing/2014/main" id="{79A07B99-62E3-26DC-2EEC-CECEF350DEF2}"/>
              </a:ext>
            </a:extLst>
          </p:cNvPr>
          <p:cNvPicPr>
            <a:picLocks noChangeAspect="1"/>
          </p:cNvPicPr>
          <p:nvPr/>
        </p:nvPicPr>
        <p:blipFill>
          <a:blip r:embed="rId2"/>
          <a:stretch>
            <a:fillRect/>
          </a:stretch>
        </p:blipFill>
        <p:spPr>
          <a:xfrm>
            <a:off x="1864229" y="2135652"/>
            <a:ext cx="2850763" cy="293981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D21B1ED2-6A17-17E4-73E9-3E00EB945484}"/>
              </a:ext>
            </a:extLst>
          </p:cNvPr>
          <p:cNvPicPr>
            <a:picLocks noChangeAspect="1"/>
          </p:cNvPicPr>
          <p:nvPr/>
        </p:nvPicPr>
        <p:blipFill>
          <a:blip r:embed="rId3"/>
          <a:stretch>
            <a:fillRect/>
          </a:stretch>
        </p:blipFill>
        <p:spPr>
          <a:xfrm>
            <a:off x="5289743" y="3514879"/>
            <a:ext cx="1513391" cy="1624826"/>
          </a:xfrm>
          <a:prstGeom prst="rect">
            <a:avLst/>
          </a:prstGeom>
        </p:spPr>
      </p:pic>
      <p:sp>
        <p:nvSpPr>
          <p:cNvPr id="12" name="Freeform: Shape 16">
            <a:extLst>
              <a:ext uri="{FF2B5EF4-FFF2-40B4-BE49-F238E27FC236}">
                <a16:creationId xmlns:a16="http://schemas.microsoft.com/office/drawing/2014/main" id="{22C20F91-7111-AE31-C795-C13C143EE09E}"/>
              </a:ext>
            </a:extLst>
          </p:cNvPr>
          <p:cNvSpPr/>
          <p:nvPr/>
        </p:nvSpPr>
        <p:spPr>
          <a:xfrm rot="19855753" flipV="1">
            <a:off x="4103922" y="2244739"/>
            <a:ext cx="1461239" cy="20999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5" name="Freeform: Shape 16">
            <a:extLst>
              <a:ext uri="{FF2B5EF4-FFF2-40B4-BE49-F238E27FC236}">
                <a16:creationId xmlns:a16="http://schemas.microsoft.com/office/drawing/2014/main" id="{062A7CBB-4B66-0E70-3057-A3FA1C22CD6A}"/>
              </a:ext>
            </a:extLst>
          </p:cNvPr>
          <p:cNvSpPr/>
          <p:nvPr/>
        </p:nvSpPr>
        <p:spPr>
          <a:xfrm rot="1065472" flipH="1" flipV="1">
            <a:off x="4711201" y="3145123"/>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6" name="Picture 15" descr="A screenshot of a news&#10;&#10;Description automatically generated">
            <a:extLst>
              <a:ext uri="{FF2B5EF4-FFF2-40B4-BE49-F238E27FC236}">
                <a16:creationId xmlns:a16="http://schemas.microsoft.com/office/drawing/2014/main" id="{93EB2903-8087-10F4-61AC-935E79A6544F}"/>
              </a:ext>
            </a:extLst>
          </p:cNvPr>
          <p:cNvPicPr>
            <a:picLocks noChangeAspect="1"/>
          </p:cNvPicPr>
          <p:nvPr/>
        </p:nvPicPr>
        <p:blipFill>
          <a:blip r:embed="rId4"/>
          <a:stretch>
            <a:fillRect/>
          </a:stretch>
        </p:blipFill>
        <p:spPr>
          <a:xfrm>
            <a:off x="5604804" y="1233294"/>
            <a:ext cx="2853319" cy="1851413"/>
          </a:xfrm>
          <a:prstGeom prst="rect">
            <a:avLst/>
          </a:prstGeom>
        </p:spPr>
      </p:pic>
      <p:sp>
        <p:nvSpPr>
          <p:cNvPr id="18" name="Textfeld 12">
            <a:extLst>
              <a:ext uri="{FF2B5EF4-FFF2-40B4-BE49-F238E27FC236}">
                <a16:creationId xmlns:a16="http://schemas.microsoft.com/office/drawing/2014/main" id="{C5E21A70-7984-7B32-804F-C56C25FB3C30}"/>
              </a:ext>
            </a:extLst>
          </p:cNvPr>
          <p:cNvSpPr txBox="1"/>
          <p:nvPr/>
        </p:nvSpPr>
        <p:spPr>
          <a:xfrm>
            <a:off x="8456578" y="2762160"/>
            <a:ext cx="3280802" cy="584775"/>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Open the content natively in the Viva Connections experience.</a:t>
            </a:r>
            <a:endParaRPr lang="en-US" sz="1600">
              <a:solidFill>
                <a:srgbClr val="2E2442"/>
              </a:solidFill>
              <a:cs typeface="Arial"/>
            </a:endParaRPr>
          </a:p>
        </p:txBody>
      </p:sp>
    </p:spTree>
    <p:extLst>
      <p:ext uri="{BB962C8B-B14F-4D97-AF65-F5344CB8AC3E}">
        <p14:creationId xmlns:p14="http://schemas.microsoft.com/office/powerpoint/2010/main" val="26872298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dirty="0">
                <a:cs typeface="Arial"/>
              </a:rPr>
              <a:t>[Search] – Search box ACE</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208286" y="4465818"/>
            <a:ext cx="2995827"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E2442"/>
                </a:solidFill>
                <a:effectLst/>
                <a:uLnTx/>
                <a:uFillTx/>
                <a:latin typeface="Arial"/>
                <a:ea typeface="+mn-ea"/>
                <a:cs typeface="Arial"/>
              </a:rPr>
              <a:t>Consistent search experience across SharePoint and Viva Connections.</a:t>
            </a:r>
          </a:p>
        </p:txBody>
      </p:sp>
      <p:sp>
        <p:nvSpPr>
          <p:cNvPr id="11" name="Freeform: Shape 16">
            <a:extLst>
              <a:ext uri="{FF2B5EF4-FFF2-40B4-BE49-F238E27FC236}">
                <a16:creationId xmlns:a16="http://schemas.microsoft.com/office/drawing/2014/main" id="{D5C20EF9-19E2-0039-0BF3-2C3691AD296B}"/>
              </a:ext>
            </a:extLst>
          </p:cNvPr>
          <p:cNvSpPr/>
          <p:nvPr/>
        </p:nvSpPr>
        <p:spPr>
          <a:xfrm rot="19855753" flipV="1">
            <a:off x="3048999" y="3922193"/>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441"/>
              </a:solidFill>
              <a:effectLst/>
              <a:uLnTx/>
              <a:uFillTx/>
              <a:latin typeface="Arial" panose="020B0604020202020204"/>
              <a:ea typeface="+mn-ea"/>
              <a:cs typeface="+mn-cs"/>
            </a:endParaRPr>
          </a:p>
        </p:txBody>
      </p:sp>
      <p:pic>
        <p:nvPicPr>
          <p:cNvPr id="2" name="Picture 1" descr="A screenshot of a search box&#10;&#10;Description automatically generated with medium confidence">
            <a:extLst>
              <a:ext uri="{FF2B5EF4-FFF2-40B4-BE49-F238E27FC236}">
                <a16:creationId xmlns:a16="http://schemas.microsoft.com/office/drawing/2014/main" id="{C46538E2-E8EE-63AC-D11D-D7E3B4763329}"/>
              </a:ext>
            </a:extLst>
          </p:cNvPr>
          <p:cNvPicPr>
            <a:picLocks noChangeAspect="1"/>
          </p:cNvPicPr>
          <p:nvPr/>
        </p:nvPicPr>
        <p:blipFill>
          <a:blip r:embed="rId2"/>
          <a:stretch>
            <a:fillRect/>
          </a:stretch>
        </p:blipFill>
        <p:spPr>
          <a:xfrm>
            <a:off x="3813959" y="1988216"/>
            <a:ext cx="6286004" cy="2337284"/>
          </a:xfrm>
          <a:prstGeom prst="rect">
            <a:avLst/>
          </a:prstGeom>
        </p:spPr>
      </p:pic>
    </p:spTree>
    <p:extLst>
      <p:ext uri="{BB962C8B-B14F-4D97-AF65-F5344CB8AC3E}">
        <p14:creationId xmlns:p14="http://schemas.microsoft.com/office/powerpoint/2010/main" val="40145174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p:txBody>
          <a:bodyPr/>
          <a:lstStyle/>
          <a:p>
            <a:r>
              <a:rPr lang="en-GB">
                <a:cs typeface="Arial"/>
              </a:rPr>
              <a:t>[Tools] – Tools ACE</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7482415" y="4119452"/>
            <a:ext cx="2995827" cy="584775"/>
          </a:xfrm>
          <a:prstGeom prst="rect">
            <a:avLst/>
          </a:prstGeom>
          <a:noFill/>
        </p:spPr>
        <p:txBody>
          <a:bodyPr wrap="square" lIns="91440" tIns="45720" rIns="91440" bIns="45720" rtlCol="0" anchor="t">
            <a:spAutoFit/>
          </a:bodyPr>
          <a:lstStyle/>
          <a:p>
            <a:r>
              <a:rPr lang="en-US" sz="1600">
                <a:solidFill>
                  <a:srgbClr val="2E2442"/>
                </a:solidFill>
                <a:latin typeface="Arial"/>
                <a:ea typeface="+mn-lt"/>
                <a:cs typeface="Segoe UI Semilight"/>
              </a:rPr>
              <a:t>Show company tools and links in Viva Connections.</a:t>
            </a:r>
            <a:endParaRPr lang="en-US">
              <a:latin typeface="Arial"/>
            </a:endParaRPr>
          </a:p>
        </p:txBody>
      </p:sp>
      <p:pic>
        <p:nvPicPr>
          <p:cNvPr id="2" name="Picture 1" descr="A screenshot of a computer&#10;&#10;Description automatically generated">
            <a:extLst>
              <a:ext uri="{FF2B5EF4-FFF2-40B4-BE49-F238E27FC236}">
                <a16:creationId xmlns:a16="http://schemas.microsoft.com/office/drawing/2014/main" id="{65325EC2-177A-1E52-B706-1B1EC15D3D9C}"/>
              </a:ext>
            </a:extLst>
          </p:cNvPr>
          <p:cNvPicPr>
            <a:picLocks noChangeAspect="1"/>
          </p:cNvPicPr>
          <p:nvPr/>
        </p:nvPicPr>
        <p:blipFill>
          <a:blip r:embed="rId2"/>
          <a:stretch>
            <a:fillRect/>
          </a:stretch>
        </p:blipFill>
        <p:spPr>
          <a:xfrm>
            <a:off x="2487882" y="1443394"/>
            <a:ext cx="4643251" cy="3971214"/>
          </a:xfrm>
          <a:prstGeom prst="rect">
            <a:avLst/>
          </a:prstGeom>
        </p:spPr>
      </p:pic>
      <p:sp>
        <p:nvSpPr>
          <p:cNvPr id="5" name="Freeform: Shape 16">
            <a:extLst>
              <a:ext uri="{FF2B5EF4-FFF2-40B4-BE49-F238E27FC236}">
                <a16:creationId xmlns:a16="http://schemas.microsoft.com/office/drawing/2014/main" id="{1A3246C7-4D36-4706-AD9D-52167DB56AD7}"/>
              </a:ext>
            </a:extLst>
          </p:cNvPr>
          <p:cNvSpPr/>
          <p:nvPr/>
        </p:nvSpPr>
        <p:spPr>
          <a:xfrm rot="1065472" flipH="1" flipV="1">
            <a:off x="7152240" y="3707592"/>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7794557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C28C1-84E1-6E01-BE57-2CDE4E0B8F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96D238F-A539-D058-33B4-906E47C31977}"/>
              </a:ext>
            </a:extLst>
          </p:cNvPr>
          <p:cNvSpPr>
            <a:spLocks noGrp="1"/>
          </p:cNvSpPr>
          <p:nvPr>
            <p:ph type="title"/>
          </p:nvPr>
        </p:nvSpPr>
        <p:spPr>
          <a:xfrm>
            <a:off x="466850" y="976001"/>
            <a:ext cx="9546101" cy="1421928"/>
          </a:xfrm>
        </p:spPr>
        <p:txBody>
          <a:bodyPr/>
          <a:lstStyle/>
          <a:p>
            <a:r>
              <a:rPr lang="en-GB" sz="4800" dirty="0">
                <a:cs typeface="Arial"/>
              </a:rPr>
              <a:t>Admin features</a:t>
            </a:r>
            <a:endParaRPr lang="en-US" dirty="0"/>
          </a:p>
          <a:p>
            <a:endParaRPr lang="en-GB" sz="4800" dirty="0">
              <a:cs typeface="Arial"/>
            </a:endParaRPr>
          </a:p>
        </p:txBody>
      </p:sp>
    </p:spTree>
    <p:extLst>
      <p:ext uri="{BB962C8B-B14F-4D97-AF65-F5344CB8AC3E}">
        <p14:creationId xmlns:p14="http://schemas.microsoft.com/office/powerpoint/2010/main" val="1569141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A</a:t>
            </a:r>
            <a:r>
              <a:rPr lang="en-GB" dirty="0" err="1">
                <a:cs typeface="Arial"/>
              </a:rPr>
              <a:t>nalytics</a:t>
            </a:r>
            <a:r>
              <a:rPr lang="en-GB" dirty="0">
                <a:cs typeface="Arial"/>
              </a:rPr>
              <a:t>] – Peak time views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512003" y="4702436"/>
            <a:ext cx="2231221"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Understand the time of day when users are accessing the intranet.</a:t>
            </a:r>
            <a:endParaRPr lang="en-US"/>
          </a:p>
        </p:txBody>
      </p:sp>
      <p:sp>
        <p:nvSpPr>
          <p:cNvPr id="7" name="Freeform: Shape 16">
            <a:extLst>
              <a:ext uri="{FF2B5EF4-FFF2-40B4-BE49-F238E27FC236}">
                <a16:creationId xmlns:a16="http://schemas.microsoft.com/office/drawing/2014/main" id="{9C0F2A92-1E13-C9C3-D114-46CD9EB55501}"/>
              </a:ext>
            </a:extLst>
          </p:cNvPr>
          <p:cNvSpPr/>
          <p:nvPr/>
        </p:nvSpPr>
        <p:spPr>
          <a:xfrm rot="19855753" flipV="1">
            <a:off x="1982326" y="4122820"/>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12">
            <a:extLst>
              <a:ext uri="{FF2B5EF4-FFF2-40B4-BE49-F238E27FC236}">
                <a16:creationId xmlns:a16="http://schemas.microsoft.com/office/drawing/2014/main" id="{AF27E1C8-7FF4-14FF-7718-ABABD6E0D05C}"/>
              </a:ext>
            </a:extLst>
          </p:cNvPr>
          <p:cNvSpPr txBox="1"/>
          <p:nvPr/>
        </p:nvSpPr>
        <p:spPr>
          <a:xfrm>
            <a:off x="9605809" y="3804553"/>
            <a:ext cx="2546885" cy="1815882"/>
          </a:xfrm>
          <a:prstGeom prst="rect">
            <a:avLst/>
          </a:prstGeom>
          <a:noFill/>
        </p:spPr>
        <p:txBody>
          <a:bodyPr wrap="square" lIns="91440" tIns="45720" rIns="91440" bIns="45720" rtlCol="0" anchor="t">
            <a:spAutoFit/>
          </a:bodyPr>
          <a:lstStyle/>
          <a:p>
            <a:r>
              <a:rPr lang="en-GB" sz="1600">
                <a:solidFill>
                  <a:srgbClr val="000000"/>
                </a:solidFill>
                <a:latin typeface="Arial"/>
                <a:cs typeface="Segoe UI Light"/>
              </a:rPr>
              <a:t>Refine your analysis by time frame (incl. all time), page type (e.g., news posts or content pages), and user/page properties. </a:t>
            </a:r>
            <a:endParaRPr lang="en-US" sz="1600">
              <a:solidFill>
                <a:srgbClr val="000000"/>
              </a:solidFill>
              <a:latin typeface="Arial"/>
              <a:cs typeface="Segoe UI Light"/>
            </a:endParaRPr>
          </a:p>
          <a:p>
            <a:endParaRPr lang="en-US" sz="1600">
              <a:solidFill>
                <a:srgbClr val="2E2442"/>
              </a:solidFill>
              <a:cs typeface="Arial"/>
            </a:endParaRPr>
          </a:p>
        </p:txBody>
      </p:sp>
      <p:sp>
        <p:nvSpPr>
          <p:cNvPr id="14" name="Freeform: Shape 16">
            <a:extLst>
              <a:ext uri="{FF2B5EF4-FFF2-40B4-BE49-F238E27FC236}">
                <a16:creationId xmlns:a16="http://schemas.microsoft.com/office/drawing/2014/main" id="{02027889-6CD9-B508-682E-70FC62150876}"/>
              </a:ext>
            </a:extLst>
          </p:cNvPr>
          <p:cNvSpPr/>
          <p:nvPr/>
        </p:nvSpPr>
        <p:spPr>
          <a:xfrm rot="1065472" flipH="1" flipV="1">
            <a:off x="9490498" y="3418867"/>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screenshot of a graph&#10;&#10;Description automatically generated">
            <a:extLst>
              <a:ext uri="{FF2B5EF4-FFF2-40B4-BE49-F238E27FC236}">
                <a16:creationId xmlns:a16="http://schemas.microsoft.com/office/drawing/2014/main" id="{AF66BDF5-907E-01FE-3CC3-3B136B951FD1}"/>
              </a:ext>
            </a:extLst>
          </p:cNvPr>
          <p:cNvPicPr>
            <a:picLocks noChangeAspect="1"/>
          </p:cNvPicPr>
          <p:nvPr/>
        </p:nvPicPr>
        <p:blipFill>
          <a:blip r:embed="rId2"/>
          <a:stretch>
            <a:fillRect/>
          </a:stretch>
        </p:blipFill>
        <p:spPr>
          <a:xfrm>
            <a:off x="2727224" y="1535492"/>
            <a:ext cx="6737554" cy="3793161"/>
          </a:xfrm>
          <a:prstGeom prst="rect">
            <a:avLst/>
          </a:prstGeom>
        </p:spPr>
      </p:pic>
    </p:spTree>
    <p:extLst>
      <p:ext uri="{BB962C8B-B14F-4D97-AF65-F5344CB8AC3E}">
        <p14:creationId xmlns:p14="http://schemas.microsoft.com/office/powerpoint/2010/main" val="18768184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analytics report&#10;&#10;Description automatically generated">
            <a:extLst>
              <a:ext uri="{FF2B5EF4-FFF2-40B4-BE49-F238E27FC236}">
                <a16:creationId xmlns:a16="http://schemas.microsoft.com/office/drawing/2014/main" id="{C1DEC132-AD83-D686-E681-2A4D751F8CDB}"/>
              </a:ext>
            </a:extLst>
          </p:cNvPr>
          <p:cNvPicPr>
            <a:picLocks noChangeAspect="1"/>
          </p:cNvPicPr>
          <p:nvPr/>
        </p:nvPicPr>
        <p:blipFill>
          <a:blip r:embed="rId2"/>
          <a:stretch>
            <a:fillRect/>
          </a:stretch>
        </p:blipFill>
        <p:spPr>
          <a:xfrm>
            <a:off x="2798064" y="1403030"/>
            <a:ext cx="7827264" cy="4118996"/>
          </a:xfrm>
          <a:prstGeom prst="rect">
            <a:avLst/>
          </a:prstGeom>
        </p:spPr>
      </p:pic>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a:cs typeface="Arial"/>
              </a:rPr>
              <a:t>[</a:t>
            </a:r>
            <a:r>
              <a:rPr lang="en-DE">
                <a:cs typeface="Arial"/>
              </a:rPr>
              <a:t>A</a:t>
            </a:r>
            <a:r>
              <a:rPr lang="en-GB" err="1">
                <a:cs typeface="Arial"/>
              </a:rPr>
              <a:t>nalytics</a:t>
            </a:r>
            <a:r>
              <a:rPr lang="en-GB">
                <a:cs typeface="Arial"/>
              </a:rPr>
              <a:t>] – Top Tools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414369" y="3623444"/>
            <a:ext cx="2759704" cy="830997"/>
          </a:xfrm>
          <a:prstGeom prst="rect">
            <a:avLst/>
          </a:prstGeom>
          <a:noFill/>
        </p:spPr>
        <p:txBody>
          <a:bodyPr wrap="square" lIns="91440" tIns="45720" rIns="91440" bIns="45720" rtlCol="0" anchor="t">
            <a:spAutoFit/>
          </a:bodyPr>
          <a:lstStyle/>
          <a:p>
            <a:r>
              <a:rPr lang="en-GB" sz="1600">
                <a:solidFill>
                  <a:srgbClr val="000000"/>
                </a:solidFill>
                <a:ea typeface="+mn-lt"/>
                <a:cs typeface="+mn-lt"/>
              </a:rPr>
              <a:t>Refine your analysis by </a:t>
            </a:r>
            <a:endParaRPr lang="en-US">
              <a:solidFill>
                <a:srgbClr val="C10E73"/>
              </a:solidFill>
              <a:ea typeface="+mn-lt"/>
              <a:cs typeface="+mn-lt"/>
            </a:endParaRPr>
          </a:p>
          <a:p>
            <a:r>
              <a:rPr lang="en-GB" sz="1600">
                <a:solidFill>
                  <a:srgbClr val="000000"/>
                </a:solidFill>
                <a:ea typeface="+mn-lt"/>
                <a:cs typeface="+mn-lt"/>
              </a:rPr>
              <a:t>time frame (incl. all time) and user properties.</a:t>
            </a:r>
            <a:endParaRPr lang="en-US">
              <a:cs typeface="Arial"/>
            </a:endParaRPr>
          </a:p>
        </p:txBody>
      </p:sp>
      <p:sp>
        <p:nvSpPr>
          <p:cNvPr id="7" name="Freeform: Shape 16">
            <a:extLst>
              <a:ext uri="{FF2B5EF4-FFF2-40B4-BE49-F238E27FC236}">
                <a16:creationId xmlns:a16="http://schemas.microsoft.com/office/drawing/2014/main" id="{9C0F2A92-1E13-C9C3-D114-46CD9EB55501}"/>
              </a:ext>
            </a:extLst>
          </p:cNvPr>
          <p:cNvSpPr/>
          <p:nvPr/>
        </p:nvSpPr>
        <p:spPr>
          <a:xfrm rot="19855753" flipV="1">
            <a:off x="2146918" y="3074308"/>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5" name="Freeform: Shape 16">
            <a:extLst>
              <a:ext uri="{FF2B5EF4-FFF2-40B4-BE49-F238E27FC236}">
                <a16:creationId xmlns:a16="http://schemas.microsoft.com/office/drawing/2014/main" id="{A849F044-CE0A-D03F-0D36-6F894B917CFC}"/>
              </a:ext>
            </a:extLst>
          </p:cNvPr>
          <p:cNvSpPr/>
          <p:nvPr/>
        </p:nvSpPr>
        <p:spPr>
          <a:xfrm rot="19855753" flipV="1">
            <a:off x="2732134" y="4854340"/>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12">
            <a:extLst>
              <a:ext uri="{FF2B5EF4-FFF2-40B4-BE49-F238E27FC236}">
                <a16:creationId xmlns:a16="http://schemas.microsoft.com/office/drawing/2014/main" id="{AF27E1C8-7FF4-14FF-7718-ABABD6E0D05C}"/>
              </a:ext>
            </a:extLst>
          </p:cNvPr>
          <p:cNvSpPr txBox="1"/>
          <p:nvPr/>
        </p:nvSpPr>
        <p:spPr>
          <a:xfrm>
            <a:off x="1504225" y="5426089"/>
            <a:ext cx="2546885" cy="830997"/>
          </a:xfrm>
          <a:prstGeom prst="rect">
            <a:avLst/>
          </a:prstGeom>
          <a:noFill/>
        </p:spPr>
        <p:txBody>
          <a:bodyPr wrap="square" lIns="91440" tIns="45720" rIns="91440" bIns="45720" rtlCol="0" anchor="t">
            <a:spAutoFit/>
          </a:bodyPr>
          <a:lstStyle/>
          <a:p>
            <a:r>
              <a:rPr lang="en-US" sz="1600">
                <a:solidFill>
                  <a:srgbClr val="2E2442"/>
                </a:solidFill>
                <a:latin typeface="Arial"/>
                <a:cs typeface="Arial"/>
              </a:rPr>
              <a:t>Understand the top 10 tools that are used in the intranet.</a:t>
            </a:r>
            <a:endParaRPr lang="en-GB" sz="1600">
              <a:solidFill>
                <a:srgbClr val="2E2442"/>
              </a:solidFill>
              <a:latin typeface="Arial"/>
              <a:cs typeface="Arial"/>
            </a:endParaRPr>
          </a:p>
        </p:txBody>
      </p:sp>
    </p:spTree>
    <p:extLst>
      <p:ext uri="{BB962C8B-B14F-4D97-AF65-F5344CB8AC3E}">
        <p14:creationId xmlns:p14="http://schemas.microsoft.com/office/powerpoint/2010/main" val="1430778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a:cs typeface="Arial"/>
              </a:rPr>
              <a:t>[</a:t>
            </a:r>
            <a:r>
              <a:rPr lang="en-DE">
                <a:cs typeface="Arial"/>
              </a:rPr>
              <a:t>A</a:t>
            </a:r>
            <a:r>
              <a:rPr lang="en-GB" err="1">
                <a:cs typeface="Arial"/>
              </a:rPr>
              <a:t>nalytics</a:t>
            </a:r>
            <a:r>
              <a:rPr lang="en-GB">
                <a:cs typeface="Arial"/>
              </a:rPr>
              <a:t>] – All page views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218696" y="4868355"/>
            <a:ext cx="1831786"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Understand the total page views in your intranet.</a:t>
            </a:r>
            <a:endParaRPr lang="en-US"/>
          </a:p>
        </p:txBody>
      </p:sp>
      <p:sp>
        <p:nvSpPr>
          <p:cNvPr id="7" name="Freeform: Shape 16">
            <a:extLst>
              <a:ext uri="{FF2B5EF4-FFF2-40B4-BE49-F238E27FC236}">
                <a16:creationId xmlns:a16="http://schemas.microsoft.com/office/drawing/2014/main" id="{9C0F2A92-1E13-C9C3-D114-46CD9EB55501}"/>
              </a:ext>
            </a:extLst>
          </p:cNvPr>
          <p:cNvSpPr/>
          <p:nvPr/>
        </p:nvSpPr>
        <p:spPr>
          <a:xfrm rot="19855753" flipV="1">
            <a:off x="2056068" y="4270304"/>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12">
            <a:extLst>
              <a:ext uri="{FF2B5EF4-FFF2-40B4-BE49-F238E27FC236}">
                <a16:creationId xmlns:a16="http://schemas.microsoft.com/office/drawing/2014/main" id="{AF27E1C8-7FF4-14FF-7718-ABABD6E0D05C}"/>
              </a:ext>
            </a:extLst>
          </p:cNvPr>
          <p:cNvSpPr txBox="1"/>
          <p:nvPr/>
        </p:nvSpPr>
        <p:spPr>
          <a:xfrm>
            <a:off x="9550503" y="3712376"/>
            <a:ext cx="2546885" cy="1815882"/>
          </a:xfrm>
          <a:prstGeom prst="rect">
            <a:avLst/>
          </a:prstGeom>
          <a:noFill/>
        </p:spPr>
        <p:txBody>
          <a:bodyPr wrap="square" lIns="91440" tIns="45720" rIns="91440" bIns="45720" rtlCol="0" anchor="t">
            <a:spAutoFit/>
          </a:bodyPr>
          <a:lstStyle/>
          <a:p>
            <a:r>
              <a:rPr lang="en-GB" sz="1600">
                <a:solidFill>
                  <a:srgbClr val="000000"/>
                </a:solidFill>
                <a:latin typeface="Arial"/>
                <a:cs typeface="Segoe UI Light"/>
              </a:rPr>
              <a:t>Refine your analysis by time frame (incl. all time), page type (e.g., news posts or content pages), and user/page properties. </a:t>
            </a:r>
            <a:endParaRPr lang="en-US" sz="1600">
              <a:solidFill>
                <a:srgbClr val="000000"/>
              </a:solidFill>
              <a:latin typeface="Arial"/>
              <a:cs typeface="Segoe UI Light"/>
            </a:endParaRPr>
          </a:p>
          <a:p>
            <a:endParaRPr lang="en-US" sz="1600">
              <a:solidFill>
                <a:srgbClr val="2E2442"/>
              </a:solidFill>
              <a:cs typeface="Arial"/>
            </a:endParaRPr>
          </a:p>
        </p:txBody>
      </p:sp>
      <p:sp>
        <p:nvSpPr>
          <p:cNvPr id="14" name="Freeform: Shape 16">
            <a:extLst>
              <a:ext uri="{FF2B5EF4-FFF2-40B4-BE49-F238E27FC236}">
                <a16:creationId xmlns:a16="http://schemas.microsoft.com/office/drawing/2014/main" id="{02027889-6CD9-B508-682E-70FC62150876}"/>
              </a:ext>
            </a:extLst>
          </p:cNvPr>
          <p:cNvSpPr/>
          <p:nvPr/>
        </p:nvSpPr>
        <p:spPr>
          <a:xfrm rot="1065472" flipH="1" flipV="1">
            <a:off x="9435192" y="332669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Picture 3" descr="A screenshot of a computer screen&#10;&#10;Description automatically generated">
            <a:extLst>
              <a:ext uri="{FF2B5EF4-FFF2-40B4-BE49-F238E27FC236}">
                <a16:creationId xmlns:a16="http://schemas.microsoft.com/office/drawing/2014/main" id="{681D7046-406A-D40F-FE1C-E3CAEE2CC83D}"/>
              </a:ext>
            </a:extLst>
          </p:cNvPr>
          <p:cNvPicPr>
            <a:picLocks noChangeAspect="1"/>
          </p:cNvPicPr>
          <p:nvPr/>
        </p:nvPicPr>
        <p:blipFill>
          <a:blip r:embed="rId2"/>
          <a:stretch>
            <a:fillRect/>
          </a:stretch>
        </p:blipFill>
        <p:spPr>
          <a:xfrm>
            <a:off x="2819401" y="1701627"/>
            <a:ext cx="6553199" cy="4026246"/>
          </a:xfrm>
          <a:prstGeom prst="rect">
            <a:avLst/>
          </a:prstGeom>
        </p:spPr>
      </p:pic>
    </p:spTree>
    <p:extLst>
      <p:ext uri="{BB962C8B-B14F-4D97-AF65-F5344CB8AC3E}">
        <p14:creationId xmlns:p14="http://schemas.microsoft.com/office/powerpoint/2010/main" val="2677325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ED61-A074-41BB-BA2E-E4F06AB63C83}"/>
              </a:ext>
            </a:extLst>
          </p:cNvPr>
          <p:cNvSpPr>
            <a:spLocks noGrp="1"/>
          </p:cNvSpPr>
          <p:nvPr>
            <p:ph type="title"/>
          </p:nvPr>
        </p:nvSpPr>
        <p:spPr/>
        <p:txBody>
          <a:bodyPr/>
          <a:lstStyle/>
          <a:p>
            <a:r>
              <a:rPr lang="en-GB"/>
              <a:t>Locations</a:t>
            </a:r>
            <a:endParaRPr lang="en-GB">
              <a:cs typeface="Arial"/>
            </a:endParaRPr>
          </a:p>
        </p:txBody>
      </p:sp>
      <p:sp>
        <p:nvSpPr>
          <p:cNvPr id="3" name="Content Placeholder 2">
            <a:extLst>
              <a:ext uri="{FF2B5EF4-FFF2-40B4-BE49-F238E27FC236}">
                <a16:creationId xmlns:a16="http://schemas.microsoft.com/office/drawing/2014/main" id="{64FCB28E-83D7-4B90-B275-1D8ACAFCD2F4}"/>
              </a:ext>
            </a:extLst>
          </p:cNvPr>
          <p:cNvSpPr>
            <a:spLocks noGrp="1"/>
          </p:cNvSpPr>
          <p:nvPr>
            <p:ph idx="1"/>
          </p:nvPr>
        </p:nvSpPr>
        <p:spPr>
          <a:xfrm>
            <a:off x="499507" y="1253331"/>
            <a:ext cx="4996037" cy="3670236"/>
          </a:xfrm>
        </p:spPr>
        <p:txBody>
          <a:bodyPr vert="horz" wrap="square" lIns="91440" tIns="45720" rIns="91440" bIns="45720" rtlCol="0" anchor="t">
            <a:spAutoFit/>
          </a:bodyPr>
          <a:lstStyle/>
          <a:p>
            <a:pPr marL="0" indent="0">
              <a:buNone/>
            </a:pPr>
            <a:r>
              <a:rPr lang="en-GB" dirty="0"/>
              <a:t>Use Locations* to share information about office locations, like nearby parking, how to book a meeting room and how to contact the office manager. </a:t>
            </a:r>
          </a:p>
          <a:p>
            <a:pPr marL="0" indent="0">
              <a:buNone/>
            </a:pPr>
            <a:r>
              <a:rPr lang="en-GB" dirty="0">
                <a:cs typeface="Arial"/>
              </a:rPr>
              <a:t>Rename "Locations" </a:t>
            </a:r>
            <a:r>
              <a:rPr lang="en-GB" dirty="0">
                <a:ea typeface="+mn-lt"/>
                <a:cs typeface="+mn-lt"/>
              </a:rPr>
              <a:t>and modify its structure (PnP template) based on your needs.</a:t>
            </a:r>
            <a:endParaRPr lang="en-GB" dirty="0">
              <a:cs typeface="Arial"/>
            </a:endParaRPr>
          </a:p>
          <a:p>
            <a:pPr marL="0" indent="0">
              <a:buNone/>
            </a:pPr>
            <a:r>
              <a:rPr lang="en-GB" dirty="0">
                <a:cs typeface="Arial"/>
              </a:rPr>
              <a:t>Available as a template that users can request via provisioning.</a:t>
            </a:r>
            <a:endParaRPr lang="en-GB" dirty="0"/>
          </a:p>
          <a:p>
            <a:pPr marL="0" indent="0">
              <a:buNone/>
            </a:pPr>
            <a:endParaRPr lang="en-GB" dirty="0">
              <a:cs typeface="Arial"/>
            </a:endParaRPr>
          </a:p>
        </p:txBody>
      </p:sp>
      <p:pic>
        <p:nvPicPr>
          <p:cNvPr id="7" name="Picture 6">
            <a:extLst>
              <a:ext uri="{FF2B5EF4-FFF2-40B4-BE49-F238E27FC236}">
                <a16:creationId xmlns:a16="http://schemas.microsoft.com/office/drawing/2014/main" id="{BE8CB219-E572-4AA7-BE67-098100BF4306}"/>
              </a:ext>
            </a:extLst>
          </p:cNvPr>
          <p:cNvPicPr>
            <a:picLocks noChangeAspect="1"/>
          </p:cNvPicPr>
          <p:nvPr/>
        </p:nvPicPr>
        <p:blipFill>
          <a:blip r:embed="rId2"/>
          <a:stretch>
            <a:fillRect/>
          </a:stretch>
        </p:blipFill>
        <p:spPr>
          <a:xfrm>
            <a:off x="5595285" y="237019"/>
            <a:ext cx="4762535" cy="6000794"/>
          </a:xfrm>
          <a:prstGeom prst="rect">
            <a:avLst/>
          </a:prstGeom>
        </p:spPr>
      </p:pic>
      <p:pic>
        <p:nvPicPr>
          <p:cNvPr id="9" name="Picture 8">
            <a:extLst>
              <a:ext uri="{FF2B5EF4-FFF2-40B4-BE49-F238E27FC236}">
                <a16:creationId xmlns:a16="http://schemas.microsoft.com/office/drawing/2014/main" id="{EA570600-3F38-4CFC-8242-2C2E54CD6890}"/>
              </a:ext>
            </a:extLst>
          </p:cNvPr>
          <p:cNvPicPr>
            <a:picLocks noChangeAspect="1"/>
          </p:cNvPicPr>
          <p:nvPr/>
        </p:nvPicPr>
        <p:blipFill>
          <a:blip r:embed="rId3"/>
          <a:stretch>
            <a:fillRect/>
          </a:stretch>
        </p:blipFill>
        <p:spPr>
          <a:xfrm>
            <a:off x="8082881" y="1652337"/>
            <a:ext cx="3943368" cy="4968644"/>
          </a:xfrm>
          <a:prstGeom prst="rect">
            <a:avLst/>
          </a:prstGeom>
          <a:effectLst>
            <a:outerShdw blurRad="50800" dist="38100" dir="13500000" algn="br" rotWithShape="0">
              <a:prstClr val="black">
                <a:alpha val="40000"/>
              </a:prstClr>
            </a:outerShdw>
          </a:effectLst>
        </p:spPr>
      </p:pic>
      <p:sp>
        <p:nvSpPr>
          <p:cNvPr id="5" name="Content Placeholder 2">
            <a:extLst>
              <a:ext uri="{FF2B5EF4-FFF2-40B4-BE49-F238E27FC236}">
                <a16:creationId xmlns:a16="http://schemas.microsoft.com/office/drawing/2014/main" id="{99883DA4-AA13-A142-EBA1-4332947233F4}"/>
              </a:ext>
            </a:extLst>
          </p:cNvPr>
          <p:cNvSpPr txBox="1">
            <a:spLocks/>
          </p:cNvSpPr>
          <p:nvPr/>
        </p:nvSpPr>
        <p:spPr>
          <a:xfrm>
            <a:off x="1159" y="5843042"/>
            <a:ext cx="5421631" cy="24622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1000"/>
              </a:spcBef>
              <a:spcAft>
                <a:spcPts val="300"/>
              </a:spcAft>
              <a:buClr>
                <a:schemeClr val="accent1"/>
              </a:buClr>
              <a:buFont typeface="Wingdings" pitchFamily="2" charset="2"/>
              <a:buChar char="§"/>
              <a:defRPr sz="2000" kern="1200">
                <a:solidFill>
                  <a:srgbClr val="4D4D4D"/>
                </a:solidFill>
                <a:latin typeface="+mn-lt"/>
                <a:ea typeface="+mn-ea"/>
                <a:cs typeface="+mn-cs"/>
              </a:defRPr>
            </a:lvl1pPr>
            <a:lvl2pPr marL="685800" indent="-228600" algn="l" defTabSz="914400" rtl="0" eaLnBrk="1" latinLnBrk="0" hangingPunct="1">
              <a:lnSpc>
                <a:spcPct val="100000"/>
              </a:lnSpc>
              <a:spcBef>
                <a:spcPts val="800"/>
              </a:spcBef>
              <a:spcAft>
                <a:spcPts val="300"/>
              </a:spcAft>
              <a:buClr>
                <a:schemeClr val="accent1"/>
              </a:buClr>
              <a:buFont typeface="Wingdings" pitchFamily="2" charset="2"/>
              <a:buChar char="§"/>
              <a:defRPr sz="1800" kern="1200">
                <a:solidFill>
                  <a:srgbClr val="4D4D4D"/>
                </a:solidFill>
                <a:latin typeface="+mn-lt"/>
                <a:ea typeface="+mn-ea"/>
                <a:cs typeface="+mn-cs"/>
              </a:defRPr>
            </a:lvl2pPr>
            <a:lvl3pPr marL="1143000" indent="-228600" algn="l" defTabSz="914400" rtl="0" eaLnBrk="1" latinLnBrk="0" hangingPunct="1">
              <a:lnSpc>
                <a:spcPct val="100000"/>
              </a:lnSpc>
              <a:spcBef>
                <a:spcPts val="800"/>
              </a:spcBef>
              <a:spcAft>
                <a:spcPts val="300"/>
              </a:spcAft>
              <a:buClr>
                <a:schemeClr val="accent1"/>
              </a:buClr>
              <a:buFont typeface="Wingdings" pitchFamily="2" charset="2"/>
              <a:buChar char="§"/>
              <a:defRPr sz="1600" kern="1200">
                <a:solidFill>
                  <a:srgbClr val="4D4D4D"/>
                </a:solidFill>
                <a:latin typeface="+mn-lt"/>
                <a:ea typeface="+mn-ea"/>
                <a:cs typeface="+mn-cs"/>
              </a:defRPr>
            </a:lvl3pPr>
            <a:lvl4pPr marL="1600200" indent="-228600" algn="l" defTabSz="914400" rtl="0" eaLnBrk="1" latinLnBrk="0" hangingPunct="1">
              <a:lnSpc>
                <a:spcPct val="100000"/>
              </a:lnSpc>
              <a:spcBef>
                <a:spcPts val="800"/>
              </a:spcBef>
              <a:spcAft>
                <a:spcPts val="300"/>
              </a:spcAft>
              <a:buClr>
                <a:schemeClr val="accent1"/>
              </a:buClr>
              <a:buFont typeface="Wingdings" pitchFamily="2" charset="2"/>
              <a:buChar char="§"/>
              <a:defRPr sz="1400" kern="1200">
                <a:solidFill>
                  <a:srgbClr val="4D4D4D"/>
                </a:solidFill>
                <a:latin typeface="+mn-lt"/>
                <a:ea typeface="+mn-ea"/>
                <a:cs typeface="+mn-cs"/>
              </a:defRPr>
            </a:lvl4pPr>
            <a:lvl5pPr marL="2057400" indent="-228600" algn="l" defTabSz="914400" rtl="0" eaLnBrk="1" latinLnBrk="0" hangingPunct="1">
              <a:lnSpc>
                <a:spcPct val="100000"/>
              </a:lnSpc>
              <a:spcBef>
                <a:spcPts val="800"/>
              </a:spcBef>
              <a:spcAft>
                <a:spcPts val="300"/>
              </a:spcAft>
              <a:buClr>
                <a:schemeClr val="accent1"/>
              </a:buClr>
              <a:buFont typeface="Wingdings" pitchFamily="2" charset="2"/>
              <a:buChar char="§"/>
              <a:defRPr sz="1200" kern="1200">
                <a:solidFill>
                  <a:srgbClr val="4D4D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dirty="0">
                <a:ea typeface="+mn-lt"/>
                <a:cs typeface="+mn-lt"/>
              </a:rPr>
              <a:t>* Optional built-in intranet scenario that can be deployed during a Fresh Intranet installation.</a:t>
            </a:r>
            <a:endParaRPr lang="en-GB" sz="1000" dirty="0">
              <a:cs typeface="Arial"/>
            </a:endParaRPr>
          </a:p>
        </p:txBody>
      </p:sp>
    </p:spTree>
    <p:extLst>
      <p:ext uri="{BB962C8B-B14F-4D97-AF65-F5344CB8AC3E}">
        <p14:creationId xmlns:p14="http://schemas.microsoft.com/office/powerpoint/2010/main" val="3637193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78938-1FEC-C3BF-BDB0-C3E7A840D0C3}"/>
            </a:ext>
          </a:extLst>
        </p:cNvPr>
        <p:cNvGrpSpPr/>
        <p:nvPr/>
      </p:nvGrpSpPr>
      <p:grpSpPr>
        <a:xfrm>
          <a:off x="0" y="0"/>
          <a:ext cx="0" cy="0"/>
          <a:chOff x="0" y="0"/>
          <a:chExt cx="0" cy="0"/>
        </a:xfrm>
      </p:grpSpPr>
      <p:pic>
        <p:nvPicPr>
          <p:cNvPr id="2" name="Picture 1" descr="A screenshot of a web analytics report&#10;&#10;Description automatically generated">
            <a:extLst>
              <a:ext uri="{FF2B5EF4-FFF2-40B4-BE49-F238E27FC236}">
                <a16:creationId xmlns:a16="http://schemas.microsoft.com/office/drawing/2014/main" id="{9D4445DB-C9B3-247E-E78C-F9CFE19A1C6F}"/>
              </a:ext>
            </a:extLst>
          </p:cNvPr>
          <p:cNvPicPr>
            <a:picLocks noChangeAspect="1"/>
          </p:cNvPicPr>
          <p:nvPr/>
        </p:nvPicPr>
        <p:blipFill>
          <a:blip r:embed="rId2"/>
          <a:stretch>
            <a:fillRect/>
          </a:stretch>
        </p:blipFill>
        <p:spPr>
          <a:xfrm>
            <a:off x="2535936" y="1482674"/>
            <a:ext cx="6973824" cy="4130396"/>
          </a:xfrm>
          <a:prstGeom prst="rect">
            <a:avLst/>
          </a:prstGeom>
        </p:spPr>
      </p:pic>
      <p:sp>
        <p:nvSpPr>
          <p:cNvPr id="3" name="Title 2">
            <a:extLst>
              <a:ext uri="{FF2B5EF4-FFF2-40B4-BE49-F238E27FC236}">
                <a16:creationId xmlns:a16="http://schemas.microsoft.com/office/drawing/2014/main" id="{55059FEF-F191-555E-CE33-73EE59B8E297}"/>
              </a:ext>
            </a:extLst>
          </p:cNvPr>
          <p:cNvSpPr>
            <a:spLocks noGrp="1"/>
          </p:cNvSpPr>
          <p:nvPr>
            <p:ph type="title"/>
          </p:nvPr>
        </p:nvSpPr>
        <p:spPr>
          <a:xfrm>
            <a:off x="499507" y="475258"/>
            <a:ext cx="8025928" cy="480131"/>
          </a:xfrm>
        </p:spPr>
        <p:txBody>
          <a:bodyPr/>
          <a:lstStyle/>
          <a:p>
            <a:r>
              <a:rPr lang="en-GB">
                <a:cs typeface="Arial"/>
              </a:rPr>
              <a:t>[</a:t>
            </a:r>
            <a:r>
              <a:rPr lang="en-DE">
                <a:cs typeface="Arial"/>
              </a:rPr>
              <a:t>A</a:t>
            </a:r>
            <a:r>
              <a:rPr lang="en-GB" err="1">
                <a:cs typeface="Arial"/>
              </a:rPr>
              <a:t>nalytics</a:t>
            </a:r>
            <a:r>
              <a:rPr lang="en-GB">
                <a:cs typeface="Arial"/>
              </a:rPr>
              <a:t>] – Engagement</a:t>
            </a:r>
          </a:p>
        </p:txBody>
      </p:sp>
      <p:sp>
        <p:nvSpPr>
          <p:cNvPr id="13" name="Textfeld 12">
            <a:extLst>
              <a:ext uri="{FF2B5EF4-FFF2-40B4-BE49-F238E27FC236}">
                <a16:creationId xmlns:a16="http://schemas.microsoft.com/office/drawing/2014/main" id="{D36D00AB-F8B4-DB69-6253-FE30D1D04AD3}"/>
              </a:ext>
            </a:extLst>
          </p:cNvPr>
          <p:cNvSpPr txBox="1"/>
          <p:nvPr/>
        </p:nvSpPr>
        <p:spPr>
          <a:xfrm>
            <a:off x="70977" y="4293857"/>
            <a:ext cx="2925820" cy="1323439"/>
          </a:xfrm>
          <a:prstGeom prst="rect">
            <a:avLst/>
          </a:prstGeom>
          <a:noFill/>
        </p:spPr>
        <p:txBody>
          <a:bodyPr wrap="square" lIns="91440" tIns="45720" rIns="91440" bIns="45720" rtlCol="0" anchor="t">
            <a:spAutoFit/>
          </a:bodyPr>
          <a:lstStyle/>
          <a:p>
            <a:r>
              <a:rPr lang="en-US" sz="1600" dirty="0">
                <a:solidFill>
                  <a:srgbClr val="2E2442"/>
                </a:solidFill>
                <a:ea typeface="+mn-lt"/>
                <a:cs typeface="+mn-lt"/>
              </a:rPr>
              <a:t>Understand the 10 best performing (based on most viewed) news posts and content pages in your intranet.</a:t>
            </a:r>
          </a:p>
          <a:p>
            <a:endParaRPr lang="en-GB" sz="1600" dirty="0">
              <a:solidFill>
                <a:srgbClr val="000000"/>
              </a:solidFill>
              <a:cs typeface="Arial"/>
            </a:endParaRPr>
          </a:p>
        </p:txBody>
      </p:sp>
      <p:sp>
        <p:nvSpPr>
          <p:cNvPr id="7" name="Freeform: Shape 16">
            <a:extLst>
              <a:ext uri="{FF2B5EF4-FFF2-40B4-BE49-F238E27FC236}">
                <a16:creationId xmlns:a16="http://schemas.microsoft.com/office/drawing/2014/main" id="{8C99FA7C-008D-FC23-B5CD-F21F12FF1D50}"/>
              </a:ext>
            </a:extLst>
          </p:cNvPr>
          <p:cNvSpPr/>
          <p:nvPr/>
        </p:nvSpPr>
        <p:spPr>
          <a:xfrm rot="19855753" flipV="1">
            <a:off x="2024998" y="3744868"/>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12">
            <a:extLst>
              <a:ext uri="{FF2B5EF4-FFF2-40B4-BE49-F238E27FC236}">
                <a16:creationId xmlns:a16="http://schemas.microsoft.com/office/drawing/2014/main" id="{843FD02B-09B1-21E3-2BAE-08AEDA9C13F8}"/>
              </a:ext>
            </a:extLst>
          </p:cNvPr>
          <p:cNvSpPr txBox="1"/>
          <p:nvPr/>
        </p:nvSpPr>
        <p:spPr>
          <a:xfrm>
            <a:off x="9587521" y="3548521"/>
            <a:ext cx="2601749" cy="1569660"/>
          </a:xfrm>
          <a:prstGeom prst="rect">
            <a:avLst/>
          </a:prstGeom>
          <a:noFill/>
        </p:spPr>
        <p:txBody>
          <a:bodyPr wrap="square" lIns="91440" tIns="45720" rIns="91440" bIns="45720" rtlCol="0" anchor="t">
            <a:spAutoFit/>
          </a:bodyPr>
          <a:lstStyle/>
          <a:p>
            <a:r>
              <a:rPr lang="en-GB" sz="1600">
                <a:solidFill>
                  <a:srgbClr val="000000"/>
                </a:solidFill>
                <a:latin typeface="Arial"/>
                <a:cs typeface="Arial"/>
              </a:rPr>
              <a:t>Refine your analysis by time frame (incl. all time), page type (e.g., news posts or content pages), and user/page properties. </a:t>
            </a:r>
            <a:endParaRPr lang="en-US" sz="1600">
              <a:solidFill>
                <a:srgbClr val="000000"/>
              </a:solidFill>
              <a:latin typeface="Arial"/>
              <a:cs typeface="Arial"/>
            </a:endParaRPr>
          </a:p>
        </p:txBody>
      </p:sp>
      <p:sp>
        <p:nvSpPr>
          <p:cNvPr id="14" name="Freeform: Shape 16">
            <a:extLst>
              <a:ext uri="{FF2B5EF4-FFF2-40B4-BE49-F238E27FC236}">
                <a16:creationId xmlns:a16="http://schemas.microsoft.com/office/drawing/2014/main" id="{83DD9E15-FF72-B274-3D4E-6C6DBBA4BB30}"/>
              </a:ext>
            </a:extLst>
          </p:cNvPr>
          <p:cNvSpPr/>
          <p:nvPr/>
        </p:nvSpPr>
        <p:spPr>
          <a:xfrm rot="1065472" flipH="1" flipV="1">
            <a:off x="9392962" y="3168931"/>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60976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A</a:t>
            </a:r>
            <a:r>
              <a:rPr lang="en-GB" dirty="0" err="1">
                <a:cs typeface="Arial"/>
              </a:rPr>
              <a:t>nalytics</a:t>
            </a:r>
            <a:r>
              <a:rPr lang="en-GB" dirty="0">
                <a:cs typeface="Arial"/>
              </a:rPr>
              <a:t>] – </a:t>
            </a:r>
            <a:r>
              <a:rPr lang="en-DE" dirty="0">
                <a:cs typeface="Arial"/>
              </a:rPr>
              <a:t>Search</a:t>
            </a:r>
            <a:endParaRPr lang="en-GB" dirty="0">
              <a:cs typeface="Arial"/>
            </a:endParaRPr>
          </a:p>
        </p:txBody>
      </p:sp>
      <p:sp>
        <p:nvSpPr>
          <p:cNvPr id="13" name="Textfeld 12">
            <a:extLst>
              <a:ext uri="{FF2B5EF4-FFF2-40B4-BE49-F238E27FC236}">
                <a16:creationId xmlns:a16="http://schemas.microsoft.com/office/drawing/2014/main" id="{CE65E06F-655D-AFED-86BD-477CC3F87D7A}"/>
              </a:ext>
            </a:extLst>
          </p:cNvPr>
          <p:cNvSpPr txBox="1"/>
          <p:nvPr/>
        </p:nvSpPr>
        <p:spPr>
          <a:xfrm>
            <a:off x="290181" y="2067420"/>
            <a:ext cx="4348326" cy="4031873"/>
          </a:xfrm>
          <a:prstGeom prst="rect">
            <a:avLst/>
          </a:prstGeom>
          <a:noFill/>
        </p:spPr>
        <p:txBody>
          <a:bodyPr wrap="square" lIns="91440" tIns="45720" rIns="91440" bIns="45720" rtlCol="0" anchor="t">
            <a:spAutoFit/>
          </a:bodyPr>
          <a:lstStyle/>
          <a:p>
            <a:pPr algn="l" rtl="0" fontAlgn="base"/>
            <a:r>
              <a:rPr lang="en-US" sz="1600" b="0" i="0" dirty="0">
                <a:solidFill>
                  <a:srgbClr val="242424"/>
                </a:solidFill>
                <a:effectLst/>
                <a:latin typeface="+mj-lt"/>
              </a:rPr>
              <a:t>Use </a:t>
            </a:r>
            <a:r>
              <a:rPr lang="en-US" sz="1600" b="1" i="0" dirty="0">
                <a:solidFill>
                  <a:srgbClr val="242424"/>
                </a:solidFill>
                <a:effectLst/>
                <a:latin typeface="+mj-lt"/>
              </a:rPr>
              <a:t>seven</a:t>
            </a:r>
            <a:r>
              <a:rPr lang="en-US" sz="1600" b="0" i="0" dirty="0">
                <a:solidFill>
                  <a:srgbClr val="242424"/>
                </a:solidFill>
                <a:effectLst/>
                <a:latin typeface="+mj-lt"/>
              </a:rPr>
              <a:t> charts to identify gaps and enhance the relevance and findability of your intranet content:</a:t>
            </a:r>
            <a:endParaRPr lang="en-DE" sz="1600" b="0" i="0" dirty="0">
              <a:solidFill>
                <a:srgbClr val="242424"/>
              </a:solidFill>
              <a:effectLst/>
              <a:latin typeface="+mj-lt"/>
            </a:endParaRPr>
          </a:p>
          <a:p>
            <a:pPr algn="l" rtl="0" fontAlgn="base"/>
            <a:endParaRPr lang="en-DE" sz="1600" b="0" i="0" dirty="0">
              <a:solidFill>
                <a:srgbClr val="000000"/>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Number of users who searched</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Total number of searches</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Top 10 search queries</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Top 10 no results (searches with no results)</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Vertical usage (which content types are clicked on)</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Search start point (where searches originate, e.g., web part, adaptive card, global navigation)</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Suggestion clicks (options clicked in suggestions dropdown)</a:t>
            </a:r>
            <a:endParaRPr lang="en-US" sz="1600" b="0" i="0" dirty="0">
              <a:solidFill>
                <a:srgbClr val="000000"/>
              </a:solidFill>
              <a:effectLst/>
              <a:latin typeface="+mj-lt"/>
            </a:endParaRPr>
          </a:p>
        </p:txBody>
      </p:sp>
      <p:sp>
        <p:nvSpPr>
          <p:cNvPr id="7" name="Freeform: Shape 16">
            <a:extLst>
              <a:ext uri="{FF2B5EF4-FFF2-40B4-BE49-F238E27FC236}">
                <a16:creationId xmlns:a16="http://schemas.microsoft.com/office/drawing/2014/main" id="{9C0F2A92-1E13-C9C3-D114-46CD9EB55501}"/>
              </a:ext>
            </a:extLst>
          </p:cNvPr>
          <p:cNvSpPr/>
          <p:nvPr/>
        </p:nvSpPr>
        <p:spPr>
          <a:xfrm flipV="1">
            <a:off x="3557541" y="1679297"/>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1" name="Picture 10">
            <a:extLst>
              <a:ext uri="{FF2B5EF4-FFF2-40B4-BE49-F238E27FC236}">
                <a16:creationId xmlns:a16="http://schemas.microsoft.com/office/drawing/2014/main" id="{019C1E06-2EC2-1153-AD14-B030D8A09BF8}"/>
              </a:ext>
            </a:extLst>
          </p:cNvPr>
          <p:cNvPicPr>
            <a:picLocks noChangeAspect="1"/>
          </p:cNvPicPr>
          <p:nvPr/>
        </p:nvPicPr>
        <p:blipFill>
          <a:blip r:embed="rId2"/>
          <a:stretch>
            <a:fillRect/>
          </a:stretch>
        </p:blipFill>
        <p:spPr>
          <a:xfrm>
            <a:off x="4512471" y="1633731"/>
            <a:ext cx="7264697" cy="3590537"/>
          </a:xfrm>
          <a:prstGeom prst="rect">
            <a:avLst/>
          </a:prstGeom>
        </p:spPr>
      </p:pic>
    </p:spTree>
    <p:extLst>
      <p:ext uri="{BB962C8B-B14F-4D97-AF65-F5344CB8AC3E}">
        <p14:creationId xmlns:p14="http://schemas.microsoft.com/office/powerpoint/2010/main" val="2906332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A</a:t>
            </a:r>
            <a:r>
              <a:rPr lang="en-GB" dirty="0" err="1">
                <a:cs typeface="Arial"/>
              </a:rPr>
              <a:t>nalytics</a:t>
            </a:r>
            <a:r>
              <a:rPr lang="en-GB" dirty="0">
                <a:cs typeface="Arial"/>
              </a:rPr>
              <a:t>] – Newsletter</a:t>
            </a:r>
          </a:p>
        </p:txBody>
      </p:sp>
      <p:sp>
        <p:nvSpPr>
          <p:cNvPr id="5" name="Rectangle 4">
            <a:extLst>
              <a:ext uri="{FF2B5EF4-FFF2-40B4-BE49-F238E27FC236}">
                <a16:creationId xmlns:a16="http://schemas.microsoft.com/office/drawing/2014/main" id="{1835C79C-8585-74C3-A204-B236F362970A}"/>
              </a:ext>
            </a:extLst>
          </p:cNvPr>
          <p:cNvSpPr/>
          <p:nvPr/>
        </p:nvSpPr>
        <p:spPr>
          <a:xfrm>
            <a:off x="0" y="0"/>
            <a:ext cx="1576316" cy="31699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cs typeface="Arial"/>
              </a:rPr>
              <a:t>New in V202</a:t>
            </a:r>
            <a:r>
              <a:rPr lang="en-DE" sz="1400" dirty="0">
                <a:cs typeface="Arial"/>
              </a:rPr>
              <a:t>5</a:t>
            </a:r>
            <a:r>
              <a:rPr lang="en-GB" sz="1400" dirty="0">
                <a:cs typeface="Arial"/>
              </a:rPr>
              <a:t>-</a:t>
            </a:r>
            <a:r>
              <a:rPr lang="de-DE" sz="1400" dirty="0">
                <a:cs typeface="Arial"/>
              </a:rPr>
              <a:t>R3</a:t>
            </a:r>
            <a:endParaRPr lang="en-GB" sz="1400" dirty="0">
              <a:cs typeface="Arial"/>
            </a:endParaRPr>
          </a:p>
        </p:txBody>
      </p:sp>
      <p:pic>
        <p:nvPicPr>
          <p:cNvPr id="8" name="Picture 7">
            <a:extLst>
              <a:ext uri="{FF2B5EF4-FFF2-40B4-BE49-F238E27FC236}">
                <a16:creationId xmlns:a16="http://schemas.microsoft.com/office/drawing/2014/main" id="{73961C90-6F3A-7ACA-B876-D2F61DCFBCA0}"/>
              </a:ext>
            </a:extLst>
          </p:cNvPr>
          <p:cNvPicPr>
            <a:picLocks noChangeAspect="1"/>
          </p:cNvPicPr>
          <p:nvPr/>
        </p:nvPicPr>
        <p:blipFill>
          <a:blip r:embed="rId2"/>
          <a:stretch>
            <a:fillRect/>
          </a:stretch>
        </p:blipFill>
        <p:spPr>
          <a:xfrm>
            <a:off x="4742823" y="1388787"/>
            <a:ext cx="7058484" cy="4545136"/>
          </a:xfrm>
          <a:prstGeom prst="rect">
            <a:avLst/>
          </a:prstGeom>
        </p:spPr>
      </p:pic>
      <p:sp>
        <p:nvSpPr>
          <p:cNvPr id="10" name="Freeform: Shape 16">
            <a:extLst>
              <a:ext uri="{FF2B5EF4-FFF2-40B4-BE49-F238E27FC236}">
                <a16:creationId xmlns:a16="http://schemas.microsoft.com/office/drawing/2014/main" id="{D8C35334-8A8E-5FD7-9281-D66038D70464}"/>
              </a:ext>
            </a:extLst>
          </p:cNvPr>
          <p:cNvSpPr/>
          <p:nvPr/>
        </p:nvSpPr>
        <p:spPr>
          <a:xfrm flipV="1">
            <a:off x="3922153" y="1655299"/>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1" name="Textfeld 12">
            <a:extLst>
              <a:ext uri="{FF2B5EF4-FFF2-40B4-BE49-F238E27FC236}">
                <a16:creationId xmlns:a16="http://schemas.microsoft.com/office/drawing/2014/main" id="{F9ABA58C-9039-D7A0-E516-B56967BCA18D}"/>
              </a:ext>
            </a:extLst>
          </p:cNvPr>
          <p:cNvSpPr txBox="1"/>
          <p:nvPr/>
        </p:nvSpPr>
        <p:spPr>
          <a:xfrm>
            <a:off x="290181" y="2067420"/>
            <a:ext cx="4348326" cy="3785652"/>
          </a:xfrm>
          <a:prstGeom prst="rect">
            <a:avLst/>
          </a:prstGeom>
          <a:noFill/>
        </p:spPr>
        <p:txBody>
          <a:bodyPr wrap="square" lIns="91440" tIns="45720" rIns="91440" bIns="45720" rtlCol="0" anchor="t">
            <a:spAutoFit/>
          </a:bodyPr>
          <a:lstStyle/>
          <a:p>
            <a:pPr algn="l" rtl="0" fontAlgn="base"/>
            <a:r>
              <a:rPr lang="en-US" sz="1600" b="0" i="0" dirty="0">
                <a:solidFill>
                  <a:srgbClr val="242424"/>
                </a:solidFill>
                <a:effectLst/>
                <a:latin typeface="+mj-lt"/>
              </a:rPr>
              <a:t>Use </a:t>
            </a:r>
            <a:r>
              <a:rPr lang="en-US" sz="1600" b="1" i="0" dirty="0">
                <a:solidFill>
                  <a:srgbClr val="242424"/>
                </a:solidFill>
                <a:effectLst/>
                <a:latin typeface="+mj-lt"/>
              </a:rPr>
              <a:t>11</a:t>
            </a:r>
            <a:r>
              <a:rPr lang="en-US" sz="1600" b="0" i="0" dirty="0">
                <a:solidFill>
                  <a:srgbClr val="242424"/>
                </a:solidFill>
                <a:effectLst/>
                <a:latin typeface="+mj-lt"/>
              </a:rPr>
              <a:t> metrics to understand how users engage with newsletters:</a:t>
            </a:r>
            <a:endParaRPr lang="en-DE" sz="1600" b="0" i="0" dirty="0">
              <a:solidFill>
                <a:srgbClr val="242424"/>
              </a:solidFill>
              <a:effectLst/>
              <a:latin typeface="+mj-lt"/>
            </a:endParaRPr>
          </a:p>
          <a:p>
            <a:pPr algn="l" rtl="0" fontAlgn="base"/>
            <a:endParaRPr lang="en-DE" sz="1600" b="0" i="0" dirty="0">
              <a:solidFill>
                <a:srgbClr val="000000"/>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Open rate vs. click rate chart</a:t>
            </a:r>
            <a:endParaRPr lang="en-DE" sz="1600" b="0" i="0" dirty="0">
              <a:solidFill>
                <a:srgbClr val="242424"/>
              </a:solidFill>
              <a:effectLst/>
              <a:latin typeface="+mj-lt"/>
            </a:endParaRPr>
          </a:p>
          <a:p>
            <a:pPr marL="285750" indent="-285750" algn="l" rtl="0" fontAlgn="base">
              <a:buFont typeface="Arial" panose="020B0604020202020204" pitchFamily="34" charset="0"/>
              <a:buChar char="•"/>
            </a:pPr>
            <a:r>
              <a:rPr lang="en-US" sz="1600" b="0" i="0" dirty="0">
                <a:solidFill>
                  <a:srgbClr val="242424"/>
                </a:solidFill>
                <a:effectLst/>
                <a:latin typeface="+mj-lt"/>
              </a:rPr>
              <a:t>Target users</a:t>
            </a:r>
          </a:p>
          <a:p>
            <a:pPr marL="285750" indent="-285750" algn="l" rtl="0" fontAlgn="base">
              <a:buFont typeface="Arial" panose="020B0604020202020204" pitchFamily="34" charset="0"/>
              <a:buChar char="•"/>
            </a:pPr>
            <a:r>
              <a:rPr lang="en-US" sz="1600" dirty="0">
                <a:solidFill>
                  <a:srgbClr val="242424"/>
                </a:solidFill>
                <a:latin typeface="+mj-lt"/>
              </a:rPr>
              <a:t>Unique opens</a:t>
            </a:r>
          </a:p>
          <a:p>
            <a:pPr marL="285750" indent="-285750" algn="l" rtl="0" fontAlgn="base">
              <a:buFont typeface="Arial" panose="020B0604020202020204" pitchFamily="34" charset="0"/>
              <a:buChar char="•"/>
            </a:pPr>
            <a:r>
              <a:rPr lang="en-US" sz="1600" dirty="0">
                <a:solidFill>
                  <a:srgbClr val="242424"/>
                </a:solidFill>
                <a:latin typeface="+mj-lt"/>
              </a:rPr>
              <a:t>Open rate</a:t>
            </a:r>
          </a:p>
          <a:p>
            <a:pPr marL="285750" indent="-285750" algn="l" rtl="0" fontAlgn="base">
              <a:buFont typeface="Arial" panose="020B0604020202020204" pitchFamily="34" charset="0"/>
              <a:buChar char="•"/>
            </a:pPr>
            <a:r>
              <a:rPr lang="en-US" sz="1600" dirty="0">
                <a:solidFill>
                  <a:srgbClr val="242424"/>
                </a:solidFill>
                <a:latin typeface="+mj-lt"/>
              </a:rPr>
              <a:t>Open times chart</a:t>
            </a:r>
          </a:p>
          <a:p>
            <a:pPr marL="285750" indent="-285750" algn="l" rtl="0" fontAlgn="base">
              <a:buFont typeface="Arial" panose="020B0604020202020204" pitchFamily="34" charset="0"/>
              <a:buChar char="•"/>
            </a:pPr>
            <a:r>
              <a:rPr lang="en-US" sz="1600" b="0" i="0" dirty="0">
                <a:solidFill>
                  <a:srgbClr val="242424"/>
                </a:solidFill>
                <a:effectLst/>
                <a:latin typeface="+mj-lt"/>
              </a:rPr>
              <a:t>Clickable items</a:t>
            </a:r>
          </a:p>
          <a:p>
            <a:pPr marL="285750" indent="-285750" algn="l" rtl="0" fontAlgn="base">
              <a:buFont typeface="Arial" panose="020B0604020202020204" pitchFamily="34" charset="0"/>
              <a:buChar char="•"/>
            </a:pPr>
            <a:r>
              <a:rPr lang="en-US" sz="1600" dirty="0">
                <a:solidFill>
                  <a:srgbClr val="242424"/>
                </a:solidFill>
                <a:latin typeface="+mj-lt"/>
              </a:rPr>
              <a:t>Total clicks</a:t>
            </a:r>
          </a:p>
          <a:p>
            <a:pPr marL="285750" indent="-285750" algn="l" rtl="0" fontAlgn="base">
              <a:buFont typeface="Arial" panose="020B0604020202020204" pitchFamily="34" charset="0"/>
              <a:buChar char="•"/>
            </a:pPr>
            <a:r>
              <a:rPr lang="en-US" sz="1600" dirty="0">
                <a:solidFill>
                  <a:srgbClr val="242424"/>
                </a:solidFill>
                <a:latin typeface="+mj-lt"/>
              </a:rPr>
              <a:t>Unique clicks</a:t>
            </a:r>
          </a:p>
          <a:p>
            <a:pPr marL="285750" indent="-285750" algn="l" rtl="0" fontAlgn="base">
              <a:buFont typeface="Arial" panose="020B0604020202020204" pitchFamily="34" charset="0"/>
              <a:buChar char="•"/>
            </a:pPr>
            <a:r>
              <a:rPr lang="en-US" sz="1600" dirty="0">
                <a:solidFill>
                  <a:srgbClr val="242424"/>
                </a:solidFill>
                <a:latin typeface="+mj-lt"/>
              </a:rPr>
              <a:t>Click rate</a:t>
            </a:r>
          </a:p>
          <a:p>
            <a:pPr marL="285750" indent="-285750" algn="l" rtl="0" fontAlgn="base">
              <a:buFont typeface="Arial" panose="020B0604020202020204" pitchFamily="34" charset="0"/>
              <a:buChar char="•"/>
            </a:pPr>
            <a:r>
              <a:rPr lang="en-US" sz="1600" dirty="0">
                <a:solidFill>
                  <a:srgbClr val="242424"/>
                </a:solidFill>
                <a:latin typeface="+mj-lt"/>
              </a:rPr>
              <a:t>Click to open rate</a:t>
            </a:r>
          </a:p>
          <a:p>
            <a:pPr marL="285750" indent="-285750" algn="l" rtl="0" fontAlgn="base">
              <a:buFont typeface="Arial" panose="020B0604020202020204" pitchFamily="34" charset="0"/>
              <a:buChar char="•"/>
            </a:pPr>
            <a:r>
              <a:rPr lang="en-US" sz="1600" dirty="0">
                <a:solidFill>
                  <a:srgbClr val="242424"/>
                </a:solidFill>
                <a:latin typeface="+mj-lt"/>
              </a:rPr>
              <a:t>Total clicks in newsletter </a:t>
            </a:r>
            <a:r>
              <a:rPr lang="en-US" sz="1600">
                <a:solidFill>
                  <a:srgbClr val="242424"/>
                </a:solidFill>
                <a:latin typeface="+mj-lt"/>
              </a:rPr>
              <a:t>items chart</a:t>
            </a:r>
            <a:endParaRPr lang="en-US" sz="1600" dirty="0">
              <a:solidFill>
                <a:srgbClr val="242424"/>
              </a:solidFill>
              <a:latin typeface="+mj-lt"/>
            </a:endParaRPr>
          </a:p>
          <a:p>
            <a:pPr marL="285750" indent="-285750" algn="l" rtl="0" fontAlgn="base">
              <a:buFont typeface="Arial" panose="020B0604020202020204" pitchFamily="34" charset="0"/>
              <a:buChar char="•"/>
            </a:pPr>
            <a:endParaRPr lang="en-US" sz="1600" dirty="0">
              <a:solidFill>
                <a:srgbClr val="242424"/>
              </a:solidFill>
              <a:latin typeface="+mj-lt"/>
            </a:endParaRPr>
          </a:p>
        </p:txBody>
      </p:sp>
    </p:spTree>
    <p:extLst>
      <p:ext uri="{BB962C8B-B14F-4D97-AF65-F5344CB8AC3E}">
        <p14:creationId xmlns:p14="http://schemas.microsoft.com/office/powerpoint/2010/main" val="2058786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A1EC1B-B4A3-C3D6-97E0-BAC0ED154218}"/>
              </a:ext>
            </a:extLst>
          </p:cNvPr>
          <p:cNvPicPr>
            <a:picLocks noChangeAspect="1"/>
          </p:cNvPicPr>
          <p:nvPr/>
        </p:nvPicPr>
        <p:blipFill>
          <a:blip r:embed="rId2"/>
          <a:stretch>
            <a:fillRect/>
          </a:stretch>
        </p:blipFill>
        <p:spPr>
          <a:xfrm>
            <a:off x="1687248" y="1308594"/>
            <a:ext cx="7037520" cy="5153460"/>
          </a:xfrm>
          <a:prstGeom prst="rect">
            <a:avLst/>
          </a:prstGeom>
        </p:spPr>
      </p:pic>
      <p:sp>
        <p:nvSpPr>
          <p:cNvPr id="7" name="Rectangle 6">
            <a:extLst>
              <a:ext uri="{FF2B5EF4-FFF2-40B4-BE49-F238E27FC236}">
                <a16:creationId xmlns:a16="http://schemas.microsoft.com/office/drawing/2014/main" id="{B7F2F617-1117-1DD3-D718-97C6DB1E5D71}"/>
              </a:ext>
            </a:extLst>
          </p:cNvPr>
          <p:cNvSpPr/>
          <p:nvPr/>
        </p:nvSpPr>
        <p:spPr>
          <a:xfrm>
            <a:off x="1770443" y="4626864"/>
            <a:ext cx="1247077" cy="1874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6" y="475258"/>
            <a:ext cx="8964533" cy="480131"/>
          </a:xfrm>
        </p:spPr>
        <p:txBody>
          <a:bodyPr/>
          <a:lstStyle/>
          <a:p>
            <a:r>
              <a:rPr lang="en-GB" dirty="0">
                <a:cs typeface="Arial"/>
              </a:rPr>
              <a:t>[</a:t>
            </a:r>
            <a:r>
              <a:rPr lang="en-DE" dirty="0"/>
              <a:t>Announcements</a:t>
            </a:r>
            <a:r>
              <a:rPr lang="en-GB" dirty="0">
                <a:cs typeface="Arial"/>
              </a:rPr>
              <a:t>] – </a:t>
            </a:r>
            <a:r>
              <a:rPr lang="en-DE" dirty="0"/>
              <a:t>Announcements in SharePoint</a:t>
            </a:r>
            <a:endParaRPr lang="en-GB" dirty="0"/>
          </a:p>
        </p:txBody>
      </p:sp>
      <p:sp>
        <p:nvSpPr>
          <p:cNvPr id="13" name="Textfeld 12">
            <a:extLst>
              <a:ext uri="{FF2B5EF4-FFF2-40B4-BE49-F238E27FC236}">
                <a16:creationId xmlns:a16="http://schemas.microsoft.com/office/drawing/2014/main" id="{CE65E06F-655D-AFED-86BD-477CC3F87D7A}"/>
              </a:ext>
            </a:extLst>
          </p:cNvPr>
          <p:cNvSpPr txBox="1"/>
          <p:nvPr/>
        </p:nvSpPr>
        <p:spPr>
          <a:xfrm>
            <a:off x="7507848" y="2141680"/>
            <a:ext cx="2913709" cy="830997"/>
          </a:xfrm>
          <a:prstGeom prst="rect">
            <a:avLst/>
          </a:prstGeom>
          <a:noFill/>
        </p:spPr>
        <p:txBody>
          <a:bodyPr wrap="square" lIns="91440" tIns="45720" rIns="91440" bIns="45720" rtlCol="0" anchor="t">
            <a:spAutoFit/>
          </a:bodyPr>
          <a:lstStyle/>
          <a:p>
            <a:r>
              <a:rPr lang="en-US" sz="1600" dirty="0">
                <a:solidFill>
                  <a:srgbClr val="2E2442"/>
                </a:solidFill>
                <a:ea typeface="+mn-lt"/>
                <a:cs typeface="+mn-lt"/>
              </a:rPr>
              <a:t>Manage (add, edit, and delete)</a:t>
            </a:r>
            <a:r>
              <a:rPr lang="en-DE" sz="1600" dirty="0">
                <a:solidFill>
                  <a:srgbClr val="2E2442"/>
                </a:solidFill>
                <a:ea typeface="+mn-lt"/>
                <a:cs typeface="+mn-lt"/>
              </a:rPr>
              <a:t> announcements</a:t>
            </a:r>
            <a:r>
              <a:rPr lang="en-US" sz="1600" dirty="0">
                <a:solidFill>
                  <a:srgbClr val="2E2442"/>
                </a:solidFill>
                <a:ea typeface="+mn-lt"/>
                <a:cs typeface="+mn-lt"/>
              </a:rPr>
              <a:t> </a:t>
            </a:r>
            <a:r>
              <a:rPr lang="en-DE" sz="1600" dirty="0">
                <a:solidFill>
                  <a:srgbClr val="2E2442"/>
                </a:solidFill>
                <a:ea typeface="+mn-lt"/>
                <a:cs typeface="+mn-lt"/>
              </a:rPr>
              <a:t>from the Admin portal</a:t>
            </a:r>
            <a:r>
              <a:rPr lang="en-US" sz="1600" dirty="0">
                <a:solidFill>
                  <a:srgbClr val="2E2442"/>
                </a:solidFill>
                <a:ea typeface="+mn-lt"/>
                <a:cs typeface="+mn-lt"/>
              </a:rPr>
              <a:t>.</a:t>
            </a:r>
            <a:endParaRPr lang="en-US" dirty="0"/>
          </a:p>
        </p:txBody>
      </p:sp>
      <p:sp>
        <p:nvSpPr>
          <p:cNvPr id="6" name="Freeform: Shape 16">
            <a:extLst>
              <a:ext uri="{FF2B5EF4-FFF2-40B4-BE49-F238E27FC236}">
                <a16:creationId xmlns:a16="http://schemas.microsoft.com/office/drawing/2014/main" id="{4A90F062-0A70-F926-968E-9ABE9C1E8D1D}"/>
              </a:ext>
            </a:extLst>
          </p:cNvPr>
          <p:cNvSpPr/>
          <p:nvPr/>
        </p:nvSpPr>
        <p:spPr>
          <a:xfrm rot="1065472" flipH="1" flipV="1">
            <a:off x="7118644" y="1777778"/>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8" name="Textfeld 12">
            <a:extLst>
              <a:ext uri="{FF2B5EF4-FFF2-40B4-BE49-F238E27FC236}">
                <a16:creationId xmlns:a16="http://schemas.microsoft.com/office/drawing/2014/main" id="{8F7D7437-E95D-E639-ACA1-303E4BE5D68D}"/>
              </a:ext>
            </a:extLst>
          </p:cNvPr>
          <p:cNvSpPr txBox="1"/>
          <p:nvPr/>
        </p:nvSpPr>
        <p:spPr>
          <a:xfrm>
            <a:off x="218076" y="4943583"/>
            <a:ext cx="2938343" cy="1077218"/>
          </a:xfrm>
          <a:prstGeom prst="rect">
            <a:avLst/>
          </a:prstGeom>
          <a:noFill/>
        </p:spPr>
        <p:txBody>
          <a:bodyPr wrap="square" lIns="91440" tIns="45720" rIns="91440" bIns="45720" rtlCol="0" anchor="t">
            <a:spAutoFit/>
          </a:bodyPr>
          <a:lstStyle/>
          <a:p>
            <a:r>
              <a:rPr lang="en-DE" sz="1600" dirty="0">
                <a:solidFill>
                  <a:srgbClr val="2E2442"/>
                </a:solidFill>
                <a:ea typeface="+mn-lt"/>
                <a:cs typeface="+mn-lt"/>
              </a:rPr>
              <a:t>Reach your intranet audience in SharePoint with important announcements using three different </a:t>
            </a:r>
            <a:r>
              <a:rPr lang="en-GB" sz="1600" dirty="0">
                <a:solidFill>
                  <a:srgbClr val="2E2442"/>
                </a:solidFill>
                <a:ea typeface="+mn-lt"/>
                <a:cs typeface="+mn-lt"/>
              </a:rPr>
              <a:t>display </a:t>
            </a:r>
            <a:r>
              <a:rPr lang="en-DE" sz="1600" dirty="0">
                <a:solidFill>
                  <a:srgbClr val="2E2442"/>
                </a:solidFill>
                <a:ea typeface="+mn-lt"/>
                <a:cs typeface="+mn-lt"/>
              </a:rPr>
              <a:t>types.</a:t>
            </a:r>
            <a:endParaRPr lang="en-US" dirty="0">
              <a:ea typeface="+mn-lt"/>
              <a:cs typeface="+mn-lt"/>
            </a:endParaRPr>
          </a:p>
        </p:txBody>
      </p:sp>
      <p:sp>
        <p:nvSpPr>
          <p:cNvPr id="11" name="Textfeld 12">
            <a:extLst>
              <a:ext uri="{FF2B5EF4-FFF2-40B4-BE49-F238E27FC236}">
                <a16:creationId xmlns:a16="http://schemas.microsoft.com/office/drawing/2014/main" id="{C25FCAC9-AE69-BC59-A621-1286DFBF0F01}"/>
              </a:ext>
            </a:extLst>
          </p:cNvPr>
          <p:cNvSpPr txBox="1"/>
          <p:nvPr/>
        </p:nvSpPr>
        <p:spPr>
          <a:xfrm>
            <a:off x="8037403" y="5234855"/>
            <a:ext cx="3447504" cy="1107996"/>
          </a:xfrm>
          <a:prstGeom prst="rect">
            <a:avLst/>
          </a:prstGeom>
          <a:noFill/>
        </p:spPr>
        <p:txBody>
          <a:bodyPr wrap="square" lIns="91440" tIns="45720" rIns="91440" bIns="45720" rtlCol="0" anchor="t">
            <a:spAutoFit/>
          </a:bodyPr>
          <a:lstStyle/>
          <a:p>
            <a:r>
              <a:rPr lang="en-GB" sz="1600" dirty="0">
                <a:latin typeface="Arial"/>
                <a:cs typeface="Arial"/>
              </a:rPr>
              <a:t>B</a:t>
            </a:r>
            <a:r>
              <a:rPr lang="en-DE" sz="1600" dirty="0">
                <a:latin typeface="Arial"/>
                <a:cs typeface="Arial"/>
              </a:rPr>
              <a:t>ring Viva Connections Announcements into SharePoint via our </a:t>
            </a:r>
            <a:r>
              <a:rPr lang="en-GB" sz="1600" dirty="0">
                <a:latin typeface="Arial"/>
                <a:cs typeface="Arial"/>
              </a:rPr>
              <a:t>Fresh</a:t>
            </a:r>
            <a:r>
              <a:rPr lang="en-DE" sz="1600" dirty="0">
                <a:latin typeface="Arial"/>
                <a:cs typeface="Arial"/>
              </a:rPr>
              <a:t> </a:t>
            </a:r>
            <a:r>
              <a:rPr lang="en-GB" sz="1600" dirty="0">
                <a:latin typeface="Arial"/>
                <a:cs typeface="Arial"/>
              </a:rPr>
              <a:t>intranet </a:t>
            </a:r>
            <a:r>
              <a:rPr lang="en-DE" sz="1600" dirty="0">
                <a:latin typeface="Arial"/>
                <a:cs typeface="Arial"/>
              </a:rPr>
              <a:t>announcements.</a:t>
            </a:r>
            <a:endParaRPr lang="en-US" sz="1600" dirty="0">
              <a:latin typeface="Arial"/>
              <a:cs typeface="Arial"/>
            </a:endParaRPr>
          </a:p>
          <a:p>
            <a:endParaRPr lang="en-US" dirty="0">
              <a:ea typeface="+mn-lt"/>
              <a:cs typeface="+mn-lt"/>
            </a:endParaRPr>
          </a:p>
        </p:txBody>
      </p:sp>
      <p:pic>
        <p:nvPicPr>
          <p:cNvPr id="15" name="Picture 14" descr="A person pointing at something">
            <a:extLst>
              <a:ext uri="{FF2B5EF4-FFF2-40B4-BE49-F238E27FC236}">
                <a16:creationId xmlns:a16="http://schemas.microsoft.com/office/drawing/2014/main" id="{B3972152-54F5-7881-868A-5FAE441689D7}"/>
              </a:ext>
            </a:extLst>
          </p:cNvPr>
          <p:cNvPicPr>
            <a:picLocks noChangeAspect="1"/>
          </p:cNvPicPr>
          <p:nvPr/>
        </p:nvPicPr>
        <p:blipFill>
          <a:blip r:embed="rId3"/>
          <a:stretch>
            <a:fillRect/>
          </a:stretch>
        </p:blipFill>
        <p:spPr>
          <a:xfrm>
            <a:off x="7293961" y="3844701"/>
            <a:ext cx="4727422" cy="1338471"/>
          </a:xfrm>
          <a:prstGeom prst="rect">
            <a:avLst/>
          </a:prstGeom>
        </p:spPr>
      </p:pic>
      <p:sp>
        <p:nvSpPr>
          <p:cNvPr id="16" name="Freeform: Shape 16">
            <a:extLst>
              <a:ext uri="{FF2B5EF4-FFF2-40B4-BE49-F238E27FC236}">
                <a16:creationId xmlns:a16="http://schemas.microsoft.com/office/drawing/2014/main" id="{3F03AF8D-9B79-5605-8DE1-3A533805F4FB}"/>
              </a:ext>
            </a:extLst>
          </p:cNvPr>
          <p:cNvSpPr/>
          <p:nvPr/>
        </p:nvSpPr>
        <p:spPr>
          <a:xfrm rot="3473122" flipH="1" flipV="1">
            <a:off x="9640547" y="4582936"/>
            <a:ext cx="1305792" cy="437312"/>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Freeform: Shape 16">
            <a:extLst>
              <a:ext uri="{FF2B5EF4-FFF2-40B4-BE49-F238E27FC236}">
                <a16:creationId xmlns:a16="http://schemas.microsoft.com/office/drawing/2014/main" id="{F306F87C-DCCC-9E42-C05F-515B34C8E022}"/>
              </a:ext>
            </a:extLst>
          </p:cNvPr>
          <p:cNvSpPr/>
          <p:nvPr/>
        </p:nvSpPr>
        <p:spPr>
          <a:xfrm rot="11816174" flipH="1" flipV="1">
            <a:off x="2524672" y="5928225"/>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68844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9C8C-0B3F-BE9B-6E6B-DADF3714FED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C3F13BF-F964-B119-DB2C-02050C31D7B0}"/>
              </a:ext>
            </a:extLst>
          </p:cNvPr>
          <p:cNvSpPr>
            <a:spLocks noGrp="1"/>
          </p:cNvSpPr>
          <p:nvPr>
            <p:ph type="title"/>
          </p:nvPr>
        </p:nvSpPr>
        <p:spPr>
          <a:xfrm>
            <a:off x="500063" y="474663"/>
            <a:ext cx="10106977" cy="481012"/>
          </a:xfrm>
        </p:spPr>
        <p:txBody>
          <a:bodyPr anchor="t">
            <a:normAutofit/>
          </a:bodyPr>
          <a:lstStyle/>
          <a:p>
            <a:r>
              <a:rPr lang="en-GB" dirty="0">
                <a:cs typeface="Arial"/>
              </a:rPr>
              <a:t>[</a:t>
            </a:r>
            <a:r>
              <a:rPr lang="en-DE" dirty="0"/>
              <a:t>Announcements</a:t>
            </a:r>
            <a:r>
              <a:rPr lang="en-GB" dirty="0">
                <a:cs typeface="Arial"/>
              </a:rPr>
              <a:t>] – </a:t>
            </a:r>
            <a:r>
              <a:rPr lang="en-DE" dirty="0"/>
              <a:t>Announcements types in SharePoint</a:t>
            </a:r>
            <a:endParaRPr lang="en-GB" dirty="0"/>
          </a:p>
        </p:txBody>
      </p:sp>
      <p:pic>
        <p:nvPicPr>
          <p:cNvPr id="3" name="Picture 2">
            <a:extLst>
              <a:ext uri="{FF2B5EF4-FFF2-40B4-BE49-F238E27FC236}">
                <a16:creationId xmlns:a16="http://schemas.microsoft.com/office/drawing/2014/main" id="{FFA6EE12-6A6A-3626-55D2-D8E735CD58F9}"/>
              </a:ext>
            </a:extLst>
          </p:cNvPr>
          <p:cNvPicPr>
            <a:picLocks noChangeAspect="1"/>
          </p:cNvPicPr>
          <p:nvPr/>
        </p:nvPicPr>
        <p:blipFill rotWithShape="1">
          <a:blip r:embed="rId2"/>
          <a:srcRect l="1462" t="5102" r="1151" b="5467"/>
          <a:stretch/>
        </p:blipFill>
        <p:spPr>
          <a:xfrm>
            <a:off x="595479" y="4613020"/>
            <a:ext cx="6379275" cy="1460962"/>
          </a:xfrm>
          <a:prstGeom prst="rect">
            <a:avLst/>
          </a:prstGeom>
        </p:spPr>
      </p:pic>
      <p:pic>
        <p:nvPicPr>
          <p:cNvPr id="5" name="Picture 4">
            <a:extLst>
              <a:ext uri="{FF2B5EF4-FFF2-40B4-BE49-F238E27FC236}">
                <a16:creationId xmlns:a16="http://schemas.microsoft.com/office/drawing/2014/main" id="{433DB590-22F3-68CD-3F42-2AEF6AAF4E64}"/>
              </a:ext>
            </a:extLst>
          </p:cNvPr>
          <p:cNvPicPr>
            <a:picLocks noChangeAspect="1"/>
          </p:cNvPicPr>
          <p:nvPr/>
        </p:nvPicPr>
        <p:blipFill rotWithShape="1">
          <a:blip r:embed="rId3"/>
          <a:srcRect l="689" t="8652" r="-1"/>
          <a:stretch/>
        </p:blipFill>
        <p:spPr>
          <a:xfrm>
            <a:off x="1797393" y="1303678"/>
            <a:ext cx="9914847" cy="809294"/>
          </a:xfrm>
          <a:prstGeom prst="rect">
            <a:avLst/>
          </a:prstGeom>
        </p:spPr>
      </p:pic>
      <p:sp>
        <p:nvSpPr>
          <p:cNvPr id="11" name="Textfeld 12">
            <a:extLst>
              <a:ext uri="{FF2B5EF4-FFF2-40B4-BE49-F238E27FC236}">
                <a16:creationId xmlns:a16="http://schemas.microsoft.com/office/drawing/2014/main" id="{3DF17A8F-BFBE-8DEF-18BB-1D201CC60920}"/>
              </a:ext>
            </a:extLst>
          </p:cNvPr>
          <p:cNvSpPr txBox="1"/>
          <p:nvPr/>
        </p:nvSpPr>
        <p:spPr>
          <a:xfrm>
            <a:off x="500063" y="6073982"/>
            <a:ext cx="1821036" cy="338554"/>
          </a:xfrm>
          <a:prstGeom prst="rect">
            <a:avLst/>
          </a:prstGeom>
          <a:noFill/>
        </p:spPr>
        <p:txBody>
          <a:bodyPr wrap="square" lIns="91440" tIns="45720" rIns="91440" bIns="45720" rtlCol="0" anchor="t">
            <a:spAutoFit/>
          </a:bodyPr>
          <a:lstStyle/>
          <a:p>
            <a:r>
              <a:rPr lang="en-DE" sz="1600" b="1" dirty="0">
                <a:solidFill>
                  <a:srgbClr val="2E2442"/>
                </a:solidFill>
                <a:latin typeface="Arial"/>
                <a:ea typeface="+mn-lt"/>
                <a:cs typeface="Arial"/>
              </a:rPr>
              <a:t>Blocking pop-up</a:t>
            </a:r>
            <a:endParaRPr lang="en-US" b="1" dirty="0">
              <a:latin typeface="Arial"/>
              <a:cs typeface="Arial"/>
            </a:endParaRPr>
          </a:p>
        </p:txBody>
      </p:sp>
      <p:sp>
        <p:nvSpPr>
          <p:cNvPr id="4" name="Textfeld 12">
            <a:extLst>
              <a:ext uri="{FF2B5EF4-FFF2-40B4-BE49-F238E27FC236}">
                <a16:creationId xmlns:a16="http://schemas.microsoft.com/office/drawing/2014/main" id="{9E2F262B-D5B9-8B6E-49D2-20B3379CFCBD}"/>
              </a:ext>
            </a:extLst>
          </p:cNvPr>
          <p:cNvSpPr txBox="1"/>
          <p:nvPr/>
        </p:nvSpPr>
        <p:spPr>
          <a:xfrm>
            <a:off x="6624287" y="4195657"/>
            <a:ext cx="1351346" cy="338554"/>
          </a:xfrm>
          <a:prstGeom prst="rect">
            <a:avLst/>
          </a:prstGeom>
          <a:noFill/>
        </p:spPr>
        <p:txBody>
          <a:bodyPr wrap="square" lIns="91440" tIns="45720" rIns="91440" bIns="45720" rtlCol="0" anchor="t">
            <a:spAutoFit/>
          </a:bodyPr>
          <a:lstStyle/>
          <a:p>
            <a:r>
              <a:rPr lang="en-DE" sz="1600" b="1" dirty="0">
                <a:solidFill>
                  <a:srgbClr val="2E2442"/>
                </a:solidFill>
                <a:latin typeface="Arial"/>
                <a:ea typeface="+mn-lt"/>
                <a:cs typeface="Arial"/>
              </a:rPr>
              <a:t>Notification</a:t>
            </a:r>
            <a:endParaRPr lang="en-US" b="1" dirty="0">
              <a:latin typeface="Arial"/>
              <a:cs typeface="Arial"/>
            </a:endParaRPr>
          </a:p>
        </p:txBody>
      </p:sp>
      <p:sp>
        <p:nvSpPr>
          <p:cNvPr id="7" name="Textfeld 12">
            <a:extLst>
              <a:ext uri="{FF2B5EF4-FFF2-40B4-BE49-F238E27FC236}">
                <a16:creationId xmlns:a16="http://schemas.microsoft.com/office/drawing/2014/main" id="{D53CE31E-E66D-3728-8BA6-27E1936B9CB6}"/>
              </a:ext>
            </a:extLst>
          </p:cNvPr>
          <p:cNvSpPr txBox="1"/>
          <p:nvPr/>
        </p:nvSpPr>
        <p:spPr>
          <a:xfrm>
            <a:off x="1737339" y="2154512"/>
            <a:ext cx="890951" cy="338554"/>
          </a:xfrm>
          <a:prstGeom prst="rect">
            <a:avLst/>
          </a:prstGeom>
          <a:noFill/>
        </p:spPr>
        <p:txBody>
          <a:bodyPr wrap="square" lIns="91440" tIns="45720" rIns="91440" bIns="45720" rtlCol="0" anchor="t">
            <a:spAutoFit/>
          </a:bodyPr>
          <a:lstStyle/>
          <a:p>
            <a:r>
              <a:rPr lang="en-DE" sz="1600" b="1" dirty="0">
                <a:solidFill>
                  <a:srgbClr val="2E2442"/>
                </a:solidFill>
                <a:latin typeface="Arial"/>
                <a:ea typeface="+mn-lt"/>
                <a:cs typeface="Arial"/>
              </a:rPr>
              <a:t>Banner</a:t>
            </a:r>
            <a:endParaRPr lang="en-US" b="1" dirty="0">
              <a:latin typeface="Arial"/>
              <a:cs typeface="Arial"/>
            </a:endParaRPr>
          </a:p>
        </p:txBody>
      </p:sp>
      <p:pic>
        <p:nvPicPr>
          <p:cNvPr id="2" name="Picture 1" descr="A screenshot of a phone&#10;&#10;Description automatically generated">
            <a:extLst>
              <a:ext uri="{FF2B5EF4-FFF2-40B4-BE49-F238E27FC236}">
                <a16:creationId xmlns:a16="http://schemas.microsoft.com/office/drawing/2014/main" id="{6EA92036-045C-C97C-6E37-6ED5F16AB695}"/>
              </a:ext>
            </a:extLst>
          </p:cNvPr>
          <p:cNvPicPr>
            <a:picLocks noChangeAspect="1"/>
          </p:cNvPicPr>
          <p:nvPr/>
        </p:nvPicPr>
        <p:blipFill rotWithShape="1">
          <a:blip r:embed="rId4"/>
          <a:srcRect l="567" r="456"/>
          <a:stretch/>
        </p:blipFill>
        <p:spPr>
          <a:xfrm>
            <a:off x="6624287" y="2421398"/>
            <a:ext cx="4738978" cy="1695450"/>
          </a:xfrm>
          <a:prstGeom prst="rect">
            <a:avLst/>
          </a:prstGeom>
        </p:spPr>
      </p:pic>
    </p:spTree>
    <p:extLst>
      <p:ext uri="{BB962C8B-B14F-4D97-AF65-F5344CB8AC3E}">
        <p14:creationId xmlns:p14="http://schemas.microsoft.com/office/powerpoint/2010/main" val="27022540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49C8C-0B3F-BE9B-6E6B-DADF3714FED8}"/>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EA204ED-74DD-D0D9-6829-BE6A5B9907E8}"/>
              </a:ext>
            </a:extLst>
          </p:cNvPr>
          <p:cNvPicPr>
            <a:picLocks noChangeAspect="1"/>
          </p:cNvPicPr>
          <p:nvPr/>
        </p:nvPicPr>
        <p:blipFill>
          <a:blip r:embed="rId2"/>
          <a:srcRect b="2710"/>
          <a:stretch/>
        </p:blipFill>
        <p:spPr>
          <a:xfrm>
            <a:off x="2544353" y="1293530"/>
            <a:ext cx="7522456" cy="5399878"/>
          </a:xfrm>
          <a:prstGeom prst="rect">
            <a:avLst/>
          </a:prstGeom>
        </p:spPr>
      </p:pic>
      <p:sp>
        <p:nvSpPr>
          <p:cNvPr id="6" name="Title 1">
            <a:extLst>
              <a:ext uri="{FF2B5EF4-FFF2-40B4-BE49-F238E27FC236}">
                <a16:creationId xmlns:a16="http://schemas.microsoft.com/office/drawing/2014/main" id="{AC3F13BF-F964-B119-DB2C-02050C31D7B0}"/>
              </a:ext>
            </a:extLst>
          </p:cNvPr>
          <p:cNvSpPr>
            <a:spLocks noGrp="1"/>
          </p:cNvSpPr>
          <p:nvPr>
            <p:ph type="title"/>
          </p:nvPr>
        </p:nvSpPr>
        <p:spPr>
          <a:xfrm>
            <a:off x="500063" y="474663"/>
            <a:ext cx="8461057" cy="481012"/>
          </a:xfrm>
        </p:spPr>
        <p:txBody>
          <a:bodyPr anchor="t">
            <a:normAutofit/>
          </a:bodyPr>
          <a:lstStyle/>
          <a:p>
            <a:r>
              <a:rPr lang="en-GB" dirty="0">
                <a:cs typeface="Arial"/>
              </a:rPr>
              <a:t>[</a:t>
            </a:r>
            <a:r>
              <a:rPr lang="en-DE" dirty="0"/>
              <a:t>Announcements</a:t>
            </a:r>
            <a:r>
              <a:rPr lang="en-GB" dirty="0">
                <a:cs typeface="Arial"/>
              </a:rPr>
              <a:t>] – </a:t>
            </a:r>
            <a:r>
              <a:rPr lang="en-DE" dirty="0"/>
              <a:t>Announcements in Teams</a:t>
            </a:r>
            <a:endParaRPr lang="en-GB" dirty="0"/>
          </a:p>
        </p:txBody>
      </p:sp>
      <p:sp>
        <p:nvSpPr>
          <p:cNvPr id="14" name="Textfeld 12">
            <a:extLst>
              <a:ext uri="{FF2B5EF4-FFF2-40B4-BE49-F238E27FC236}">
                <a16:creationId xmlns:a16="http://schemas.microsoft.com/office/drawing/2014/main" id="{4423629D-4FCE-6AE8-C15A-0487F20F8D7E}"/>
              </a:ext>
            </a:extLst>
          </p:cNvPr>
          <p:cNvSpPr txBox="1"/>
          <p:nvPr/>
        </p:nvSpPr>
        <p:spPr>
          <a:xfrm>
            <a:off x="155415" y="3204774"/>
            <a:ext cx="2556915" cy="2062103"/>
          </a:xfrm>
          <a:prstGeom prst="rect">
            <a:avLst/>
          </a:prstGeom>
          <a:noFill/>
        </p:spPr>
        <p:txBody>
          <a:bodyPr wrap="square" lIns="91440" tIns="45720" rIns="91440" bIns="45720" rtlCol="0" anchor="t">
            <a:spAutoFit/>
          </a:bodyPr>
          <a:lstStyle/>
          <a:p>
            <a:r>
              <a:rPr lang="en-DE" sz="1600" dirty="0">
                <a:solidFill>
                  <a:srgbClr val="2E2442"/>
                </a:solidFill>
                <a:ea typeface="+mn-lt"/>
                <a:cs typeface="+mn-lt"/>
              </a:rPr>
              <a:t>Send announcements as Push notifications in Microsoft Teams.</a:t>
            </a:r>
            <a:endParaRPr lang="en-GB" sz="1600" dirty="0">
              <a:solidFill>
                <a:srgbClr val="2E2442"/>
              </a:solidFill>
              <a:ea typeface="+mn-lt"/>
              <a:cs typeface="+mn-lt"/>
            </a:endParaRPr>
          </a:p>
          <a:p>
            <a:endParaRPr lang="en-GB" sz="1600" dirty="0">
              <a:solidFill>
                <a:srgbClr val="2E2442"/>
              </a:solidFill>
              <a:ea typeface="+mn-lt"/>
              <a:cs typeface="+mn-lt"/>
            </a:endParaRPr>
          </a:p>
          <a:p>
            <a:r>
              <a:rPr lang="en-GB" sz="1600" dirty="0">
                <a:solidFill>
                  <a:srgbClr val="2E2442"/>
                </a:solidFill>
                <a:ea typeface="+mn-lt"/>
                <a:cs typeface="+mn-lt"/>
              </a:rPr>
              <a:t>Target the announcement to the relevant audience by adding the relevant group. </a:t>
            </a:r>
            <a:endParaRPr lang="en-US" dirty="0">
              <a:ea typeface="+mn-lt"/>
              <a:cs typeface="+mn-lt"/>
            </a:endParaRPr>
          </a:p>
        </p:txBody>
      </p:sp>
      <p:sp>
        <p:nvSpPr>
          <p:cNvPr id="15" name="Freeform: Shape 16">
            <a:extLst>
              <a:ext uri="{FF2B5EF4-FFF2-40B4-BE49-F238E27FC236}">
                <a16:creationId xmlns:a16="http://schemas.microsoft.com/office/drawing/2014/main" id="{106FBE0A-B1AA-9B81-6DDA-FAA23951A02D}"/>
              </a:ext>
            </a:extLst>
          </p:cNvPr>
          <p:cNvSpPr/>
          <p:nvPr/>
        </p:nvSpPr>
        <p:spPr>
          <a:xfrm rot="21348777" flipV="1">
            <a:off x="1603946" y="2771320"/>
            <a:ext cx="1255901"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7" name="Picture 16">
            <a:extLst>
              <a:ext uri="{FF2B5EF4-FFF2-40B4-BE49-F238E27FC236}">
                <a16:creationId xmlns:a16="http://schemas.microsoft.com/office/drawing/2014/main" id="{F1C0C9FF-ABB4-061B-B069-925C72444632}"/>
              </a:ext>
            </a:extLst>
          </p:cNvPr>
          <p:cNvPicPr>
            <a:picLocks noChangeAspect="1"/>
          </p:cNvPicPr>
          <p:nvPr/>
        </p:nvPicPr>
        <p:blipFill>
          <a:blip r:embed="rId3"/>
          <a:stretch>
            <a:fillRect/>
          </a:stretch>
        </p:blipFill>
        <p:spPr>
          <a:xfrm>
            <a:off x="7344279" y="2789525"/>
            <a:ext cx="4733826" cy="1571284"/>
          </a:xfrm>
          <a:prstGeom prst="rect">
            <a:avLst/>
          </a:prstGeom>
          <a:effectLst>
            <a:outerShdw blurRad="50800" dist="38100" dir="13500000" algn="br" rotWithShape="0">
              <a:prstClr val="black">
                <a:alpha val="40000"/>
              </a:prstClr>
            </a:outerShdw>
          </a:effectLst>
        </p:spPr>
      </p:pic>
      <p:sp>
        <p:nvSpPr>
          <p:cNvPr id="18" name="Textfeld 12">
            <a:extLst>
              <a:ext uri="{FF2B5EF4-FFF2-40B4-BE49-F238E27FC236}">
                <a16:creationId xmlns:a16="http://schemas.microsoft.com/office/drawing/2014/main" id="{F835AE87-F54B-8D3B-0FEA-B32232432F57}"/>
              </a:ext>
            </a:extLst>
          </p:cNvPr>
          <p:cNvSpPr txBox="1"/>
          <p:nvPr/>
        </p:nvSpPr>
        <p:spPr>
          <a:xfrm>
            <a:off x="9708944" y="4642700"/>
            <a:ext cx="2525890" cy="1077218"/>
          </a:xfrm>
          <a:prstGeom prst="rect">
            <a:avLst/>
          </a:prstGeom>
          <a:noFill/>
        </p:spPr>
        <p:txBody>
          <a:bodyPr wrap="square" lIns="91440" tIns="45720" rIns="91440" bIns="45720" rtlCol="0" anchor="t">
            <a:spAutoFit/>
          </a:bodyPr>
          <a:lstStyle/>
          <a:p>
            <a:r>
              <a:rPr lang="en-DE" sz="1600">
                <a:solidFill>
                  <a:srgbClr val="2E2442"/>
                </a:solidFill>
                <a:ea typeface="+mn-lt"/>
                <a:cs typeface="+mn-lt"/>
              </a:rPr>
              <a:t>Receive announcements on the Teams desktop and web clients as well as Teams mobile app.</a:t>
            </a:r>
            <a:endParaRPr lang="en-US">
              <a:ea typeface="+mn-lt"/>
              <a:cs typeface="+mn-lt"/>
            </a:endParaRPr>
          </a:p>
        </p:txBody>
      </p:sp>
      <p:sp>
        <p:nvSpPr>
          <p:cNvPr id="20" name="Freeform: Shape 16">
            <a:extLst>
              <a:ext uri="{FF2B5EF4-FFF2-40B4-BE49-F238E27FC236}">
                <a16:creationId xmlns:a16="http://schemas.microsoft.com/office/drawing/2014/main" id="{538911E4-316C-4BB4-47F9-EE5959194E59}"/>
              </a:ext>
            </a:extLst>
          </p:cNvPr>
          <p:cNvSpPr/>
          <p:nvPr/>
        </p:nvSpPr>
        <p:spPr>
          <a:xfrm rot="13984844" flipV="1">
            <a:off x="8973082" y="4503819"/>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9" name="Rectangle 18">
            <a:extLst>
              <a:ext uri="{FF2B5EF4-FFF2-40B4-BE49-F238E27FC236}">
                <a16:creationId xmlns:a16="http://schemas.microsoft.com/office/drawing/2014/main" id="{A9CB0429-4C5A-FDD8-BA2E-78A330BF0A6A}"/>
              </a:ext>
            </a:extLst>
          </p:cNvPr>
          <p:cNvSpPr/>
          <p:nvPr/>
        </p:nvSpPr>
        <p:spPr>
          <a:xfrm>
            <a:off x="2712330" y="4848571"/>
            <a:ext cx="1247077" cy="1874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34440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Configuration</a:t>
            </a:r>
            <a:r>
              <a:rPr lang="en-GB" dirty="0">
                <a:cs typeface="Arial"/>
              </a:rPr>
              <a:t>] – </a:t>
            </a:r>
            <a:r>
              <a:rPr lang="en-GB" dirty="0"/>
              <a:t>Navigation</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421487" y="4001887"/>
            <a:ext cx="2556915" cy="1077218"/>
          </a:xfrm>
          <a:prstGeom prst="rect">
            <a:avLst/>
          </a:prstGeom>
          <a:noFill/>
        </p:spPr>
        <p:txBody>
          <a:bodyPr wrap="square" lIns="91440" tIns="45720" rIns="91440" bIns="45720" rtlCol="0" anchor="t">
            <a:spAutoFit/>
          </a:bodyPr>
          <a:lstStyle/>
          <a:p>
            <a:r>
              <a:rPr lang="en-US" sz="1600">
                <a:solidFill>
                  <a:srgbClr val="2E2442"/>
                </a:solidFill>
                <a:ea typeface="+mn-lt"/>
                <a:cs typeface="+mn-lt"/>
              </a:rPr>
              <a:t>Manage navigation items as well as the navigation apps on the right side of the navigation.</a:t>
            </a:r>
            <a:endParaRPr lang="en-US">
              <a:ea typeface="+mn-lt"/>
              <a:cs typeface="+mn-lt"/>
            </a:endParaRPr>
          </a:p>
        </p:txBody>
      </p:sp>
      <p:pic>
        <p:nvPicPr>
          <p:cNvPr id="2" name="Picture 1" descr="A screenshot of a computer&#10;&#10;Description automatically generated">
            <a:extLst>
              <a:ext uri="{FF2B5EF4-FFF2-40B4-BE49-F238E27FC236}">
                <a16:creationId xmlns:a16="http://schemas.microsoft.com/office/drawing/2014/main" id="{D571B4AC-8FC2-12E4-9ADB-840724B16894}"/>
              </a:ext>
            </a:extLst>
          </p:cNvPr>
          <p:cNvPicPr>
            <a:picLocks noChangeAspect="1"/>
          </p:cNvPicPr>
          <p:nvPr/>
        </p:nvPicPr>
        <p:blipFill rotWithShape="1">
          <a:blip r:embed="rId2"/>
          <a:srcRect l="3761" r="5577" b="124"/>
          <a:stretch/>
        </p:blipFill>
        <p:spPr>
          <a:xfrm>
            <a:off x="3931920" y="1150002"/>
            <a:ext cx="4261111" cy="4917666"/>
          </a:xfrm>
          <a:prstGeom prst="rect">
            <a:avLst/>
          </a:prstGeom>
        </p:spPr>
      </p:pic>
      <p:sp>
        <p:nvSpPr>
          <p:cNvPr id="7" name="Freeform: Shape 16">
            <a:extLst>
              <a:ext uri="{FF2B5EF4-FFF2-40B4-BE49-F238E27FC236}">
                <a16:creationId xmlns:a16="http://schemas.microsoft.com/office/drawing/2014/main" id="{9C0F2A92-1E13-C9C3-D114-46CD9EB55501}"/>
              </a:ext>
            </a:extLst>
          </p:cNvPr>
          <p:cNvSpPr/>
          <p:nvPr/>
        </p:nvSpPr>
        <p:spPr>
          <a:xfrm rot="19855753" flipV="1">
            <a:off x="3168342" y="3428417"/>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feld 12">
            <a:extLst>
              <a:ext uri="{FF2B5EF4-FFF2-40B4-BE49-F238E27FC236}">
                <a16:creationId xmlns:a16="http://schemas.microsoft.com/office/drawing/2014/main" id="{AF27E1C8-7FF4-14FF-7718-ABABD6E0D05C}"/>
              </a:ext>
            </a:extLst>
          </p:cNvPr>
          <p:cNvSpPr txBox="1"/>
          <p:nvPr/>
        </p:nvSpPr>
        <p:spPr>
          <a:xfrm>
            <a:off x="8407503" y="2563231"/>
            <a:ext cx="2276499" cy="584775"/>
          </a:xfrm>
          <a:prstGeom prst="rect">
            <a:avLst/>
          </a:prstGeom>
          <a:noFill/>
        </p:spPr>
        <p:txBody>
          <a:bodyPr wrap="square" lIns="91440" tIns="45720" rIns="91440" bIns="45720" rtlCol="0" anchor="t">
            <a:spAutoFit/>
          </a:bodyPr>
          <a:lstStyle/>
          <a:p>
            <a:r>
              <a:rPr lang="en-US" sz="1600" dirty="0">
                <a:solidFill>
                  <a:srgbClr val="2E2442"/>
                </a:solidFill>
                <a:latin typeface="Arial"/>
                <a:cs typeface="Arial"/>
              </a:rPr>
              <a:t>Define the menu type and menu </a:t>
            </a:r>
            <a:r>
              <a:rPr lang="en-US" sz="1600" dirty="0" err="1">
                <a:solidFill>
                  <a:srgbClr val="2E2442"/>
                </a:solidFill>
                <a:latin typeface="Arial"/>
                <a:cs typeface="Arial"/>
              </a:rPr>
              <a:t>colours</a:t>
            </a:r>
            <a:r>
              <a:rPr lang="en-US" sz="1600" dirty="0">
                <a:solidFill>
                  <a:srgbClr val="2E2442"/>
                </a:solidFill>
                <a:latin typeface="Arial"/>
                <a:cs typeface="Arial"/>
              </a:rPr>
              <a:t>.</a:t>
            </a:r>
            <a:endParaRPr lang="en-US" sz="1600" dirty="0">
              <a:solidFill>
                <a:srgbClr val="2E2442"/>
              </a:solidFill>
              <a:cs typeface="Arial"/>
            </a:endParaRPr>
          </a:p>
        </p:txBody>
      </p:sp>
      <p:sp>
        <p:nvSpPr>
          <p:cNvPr id="14" name="Freeform: Shape 16">
            <a:extLst>
              <a:ext uri="{FF2B5EF4-FFF2-40B4-BE49-F238E27FC236}">
                <a16:creationId xmlns:a16="http://schemas.microsoft.com/office/drawing/2014/main" id="{02027889-6CD9-B508-682E-70FC62150876}"/>
              </a:ext>
            </a:extLst>
          </p:cNvPr>
          <p:cNvSpPr/>
          <p:nvPr/>
        </p:nvSpPr>
        <p:spPr>
          <a:xfrm rot="1065472" flipH="1" flipV="1">
            <a:off x="8292192" y="2171400"/>
            <a:ext cx="778408" cy="259474"/>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6386772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Configuration</a:t>
            </a:r>
            <a:r>
              <a:rPr lang="en-GB" dirty="0">
                <a:cs typeface="Arial"/>
              </a:rPr>
              <a:t>] – </a:t>
            </a:r>
            <a:r>
              <a:rPr lang="en-GB" dirty="0"/>
              <a:t>Settings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792909" y="3524904"/>
            <a:ext cx="2928771" cy="1815882"/>
          </a:xfrm>
          <a:prstGeom prst="rect">
            <a:avLst/>
          </a:prstGeom>
          <a:noFill/>
        </p:spPr>
        <p:txBody>
          <a:bodyPr wrap="square" lIns="91440" tIns="45720" rIns="91440" bIns="45720" rtlCol="0" anchor="t">
            <a:spAutoFit/>
          </a:bodyPr>
          <a:lstStyle/>
          <a:p>
            <a:r>
              <a:rPr lang="en-US" sz="1600" dirty="0">
                <a:solidFill>
                  <a:srgbClr val="2E2442"/>
                </a:solidFill>
                <a:ea typeface="+mn-lt"/>
                <a:cs typeface="+mn-lt"/>
              </a:rPr>
              <a:t>Manage central settings that are used across the intranet instances on the tenant. For example, enabling or disabling various Fresh features and select your central branding settings.</a:t>
            </a:r>
            <a:endParaRPr lang="en-US" dirty="0">
              <a:ea typeface="+mn-lt"/>
              <a:cs typeface="+mn-lt"/>
            </a:endParaRPr>
          </a:p>
        </p:txBody>
      </p:sp>
      <p:sp>
        <p:nvSpPr>
          <p:cNvPr id="7" name="Freeform: Shape 16">
            <a:extLst>
              <a:ext uri="{FF2B5EF4-FFF2-40B4-BE49-F238E27FC236}">
                <a16:creationId xmlns:a16="http://schemas.microsoft.com/office/drawing/2014/main" id="{9C0F2A92-1E13-C9C3-D114-46CD9EB55501}"/>
              </a:ext>
            </a:extLst>
          </p:cNvPr>
          <p:cNvSpPr/>
          <p:nvPr/>
        </p:nvSpPr>
        <p:spPr>
          <a:xfrm rot="19855753" flipV="1">
            <a:off x="2960388" y="2914858"/>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4" name="Picture 3" descr="A screenshot of a computer&#10;&#10;Description automatically generated">
            <a:extLst>
              <a:ext uri="{FF2B5EF4-FFF2-40B4-BE49-F238E27FC236}">
                <a16:creationId xmlns:a16="http://schemas.microsoft.com/office/drawing/2014/main" id="{77256307-23A1-82FF-5FDA-951086C03129}"/>
              </a:ext>
            </a:extLst>
          </p:cNvPr>
          <p:cNvPicPr>
            <a:picLocks noChangeAspect="1"/>
          </p:cNvPicPr>
          <p:nvPr/>
        </p:nvPicPr>
        <p:blipFill rotWithShape="1">
          <a:blip r:embed="rId2"/>
          <a:srcRect l="2542" r="1412" b="-295"/>
          <a:stretch/>
        </p:blipFill>
        <p:spPr>
          <a:xfrm>
            <a:off x="3656909" y="1170563"/>
            <a:ext cx="4885546" cy="4895076"/>
          </a:xfrm>
          <a:prstGeom prst="rect">
            <a:avLst/>
          </a:prstGeom>
        </p:spPr>
      </p:pic>
    </p:spTree>
    <p:extLst>
      <p:ext uri="{BB962C8B-B14F-4D97-AF65-F5344CB8AC3E}">
        <p14:creationId xmlns:p14="http://schemas.microsoft.com/office/powerpoint/2010/main" val="1954687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603765-A0CC-2B3E-1E72-8FD4A870DEBD}"/>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Configuration</a:t>
            </a:r>
            <a:r>
              <a:rPr lang="en-GB" dirty="0">
                <a:cs typeface="Arial"/>
              </a:rPr>
              <a:t>] – </a:t>
            </a:r>
            <a:r>
              <a:rPr lang="en-GB" dirty="0"/>
              <a:t>Taxonomies</a:t>
            </a:r>
          </a:p>
        </p:txBody>
      </p:sp>
      <p:sp>
        <p:nvSpPr>
          <p:cNvPr id="13" name="Textfeld 12">
            <a:extLst>
              <a:ext uri="{FF2B5EF4-FFF2-40B4-BE49-F238E27FC236}">
                <a16:creationId xmlns:a16="http://schemas.microsoft.com/office/drawing/2014/main" id="{CE65E06F-655D-AFED-86BD-477CC3F87D7A}"/>
              </a:ext>
            </a:extLst>
          </p:cNvPr>
          <p:cNvSpPr txBox="1"/>
          <p:nvPr/>
        </p:nvSpPr>
        <p:spPr>
          <a:xfrm>
            <a:off x="1085517" y="2951880"/>
            <a:ext cx="2483763" cy="830997"/>
          </a:xfrm>
          <a:prstGeom prst="rect">
            <a:avLst/>
          </a:prstGeom>
          <a:noFill/>
        </p:spPr>
        <p:txBody>
          <a:bodyPr wrap="square" lIns="91440" tIns="45720" rIns="91440" bIns="45720" rtlCol="0" anchor="t">
            <a:spAutoFit/>
          </a:bodyPr>
          <a:lstStyle/>
          <a:p>
            <a:r>
              <a:rPr lang="en-US" sz="1600">
                <a:solidFill>
                  <a:srgbClr val="2E2442"/>
                </a:solidFill>
                <a:ea typeface="+mn-lt"/>
                <a:cs typeface="+mn-lt"/>
              </a:rPr>
              <a:t>Manage (add, edit, and delete) taxonomies within a SharePoint page.</a:t>
            </a:r>
            <a:endParaRPr lang="en-US"/>
          </a:p>
        </p:txBody>
      </p:sp>
      <p:sp>
        <p:nvSpPr>
          <p:cNvPr id="7" name="Freeform: Shape 16">
            <a:extLst>
              <a:ext uri="{FF2B5EF4-FFF2-40B4-BE49-F238E27FC236}">
                <a16:creationId xmlns:a16="http://schemas.microsoft.com/office/drawing/2014/main" id="{9C0F2A92-1E13-C9C3-D114-46CD9EB55501}"/>
              </a:ext>
            </a:extLst>
          </p:cNvPr>
          <p:cNvSpPr/>
          <p:nvPr/>
        </p:nvSpPr>
        <p:spPr>
          <a:xfrm rot="19855753" flipV="1">
            <a:off x="2777508" y="2378410"/>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2" name="Picture 1" descr="A screenshot of a computer&#10;&#10;Description automatically generated">
            <a:extLst>
              <a:ext uri="{FF2B5EF4-FFF2-40B4-BE49-F238E27FC236}">
                <a16:creationId xmlns:a16="http://schemas.microsoft.com/office/drawing/2014/main" id="{495C2EE2-3A28-CB3A-3DD9-86FBC183D62C}"/>
              </a:ext>
            </a:extLst>
          </p:cNvPr>
          <p:cNvPicPr>
            <a:picLocks noChangeAspect="1"/>
          </p:cNvPicPr>
          <p:nvPr/>
        </p:nvPicPr>
        <p:blipFill>
          <a:blip r:embed="rId2"/>
          <a:stretch>
            <a:fillRect/>
          </a:stretch>
        </p:blipFill>
        <p:spPr>
          <a:xfrm>
            <a:off x="3523488" y="1215451"/>
            <a:ext cx="5145024" cy="4786763"/>
          </a:xfrm>
          <a:prstGeom prst="rect">
            <a:avLst/>
          </a:prstGeom>
        </p:spPr>
      </p:pic>
    </p:spTree>
    <p:extLst>
      <p:ext uri="{BB962C8B-B14F-4D97-AF65-F5344CB8AC3E}">
        <p14:creationId xmlns:p14="http://schemas.microsoft.com/office/powerpoint/2010/main" val="13227593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DEC22-A065-5554-1790-3C2A48E65D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14C3F7-9F93-7673-0AD7-F1D9ED705E8E}"/>
              </a:ext>
            </a:extLst>
          </p:cNvPr>
          <p:cNvSpPr>
            <a:spLocks noGrp="1"/>
          </p:cNvSpPr>
          <p:nvPr>
            <p:ph type="title"/>
          </p:nvPr>
        </p:nvSpPr>
        <p:spPr>
          <a:xfrm>
            <a:off x="499507" y="475258"/>
            <a:ext cx="8025928" cy="480131"/>
          </a:xfrm>
        </p:spPr>
        <p:txBody>
          <a:bodyPr/>
          <a:lstStyle/>
          <a:p>
            <a:r>
              <a:rPr lang="en-GB" dirty="0">
                <a:cs typeface="Arial"/>
              </a:rPr>
              <a:t>[</a:t>
            </a:r>
            <a:r>
              <a:rPr lang="en-DE" dirty="0">
                <a:cs typeface="Arial"/>
              </a:rPr>
              <a:t>Configuration</a:t>
            </a:r>
            <a:r>
              <a:rPr lang="en-GB" dirty="0">
                <a:cs typeface="Arial"/>
              </a:rPr>
              <a:t>] – </a:t>
            </a:r>
            <a:r>
              <a:rPr lang="en-GB" dirty="0"/>
              <a:t>Utilities</a:t>
            </a:r>
          </a:p>
        </p:txBody>
      </p:sp>
      <p:sp>
        <p:nvSpPr>
          <p:cNvPr id="13" name="Textfeld 12">
            <a:extLst>
              <a:ext uri="{FF2B5EF4-FFF2-40B4-BE49-F238E27FC236}">
                <a16:creationId xmlns:a16="http://schemas.microsoft.com/office/drawing/2014/main" id="{0E2F0C1B-51B4-72BE-810E-A2FF33C7DFA8}"/>
              </a:ext>
            </a:extLst>
          </p:cNvPr>
          <p:cNvSpPr txBox="1"/>
          <p:nvPr/>
        </p:nvSpPr>
        <p:spPr>
          <a:xfrm>
            <a:off x="225445" y="4323476"/>
            <a:ext cx="2483763" cy="1077218"/>
          </a:xfrm>
          <a:prstGeom prst="rect">
            <a:avLst/>
          </a:prstGeom>
          <a:noFill/>
        </p:spPr>
        <p:txBody>
          <a:bodyPr wrap="square" lIns="91440" tIns="45720" rIns="91440" bIns="45720" rtlCol="0" anchor="t">
            <a:spAutoFit/>
          </a:bodyPr>
          <a:lstStyle/>
          <a:p>
            <a:r>
              <a:rPr lang="en-US" sz="1600" dirty="0">
                <a:solidFill>
                  <a:srgbClr val="2E2442"/>
                </a:solidFill>
                <a:ea typeface="+mn-lt"/>
                <a:cs typeface="+mn-lt"/>
              </a:rPr>
              <a:t>Manage the propagation of page templates to selected sites from a central place.</a:t>
            </a:r>
            <a:endParaRPr lang="en-US" dirty="0"/>
          </a:p>
        </p:txBody>
      </p:sp>
      <p:sp>
        <p:nvSpPr>
          <p:cNvPr id="7" name="Freeform: Shape 16">
            <a:extLst>
              <a:ext uri="{FF2B5EF4-FFF2-40B4-BE49-F238E27FC236}">
                <a16:creationId xmlns:a16="http://schemas.microsoft.com/office/drawing/2014/main" id="{1158354A-C5AD-522C-73D9-2640C1731DC8}"/>
              </a:ext>
            </a:extLst>
          </p:cNvPr>
          <p:cNvSpPr/>
          <p:nvPr/>
        </p:nvSpPr>
        <p:spPr>
          <a:xfrm rot="20661655" flipV="1">
            <a:off x="1997095" y="3838950"/>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14" name="Group 13">
            <a:extLst>
              <a:ext uri="{FF2B5EF4-FFF2-40B4-BE49-F238E27FC236}">
                <a16:creationId xmlns:a16="http://schemas.microsoft.com/office/drawing/2014/main" id="{818DBECB-E8EA-7535-E459-69D7068A946D}"/>
              </a:ext>
            </a:extLst>
          </p:cNvPr>
          <p:cNvGrpSpPr/>
          <p:nvPr/>
        </p:nvGrpSpPr>
        <p:grpSpPr>
          <a:xfrm>
            <a:off x="2709208" y="2309806"/>
            <a:ext cx="5161912" cy="3105938"/>
            <a:chOff x="3523488" y="2048569"/>
            <a:chExt cx="5161912" cy="3105938"/>
          </a:xfrm>
        </p:grpSpPr>
        <p:pic>
          <p:nvPicPr>
            <p:cNvPr id="11" name="Picture 10" descr="A screenshot of a computer&#10;&#10;AI-generated content may be incorrect.">
              <a:extLst>
                <a:ext uri="{FF2B5EF4-FFF2-40B4-BE49-F238E27FC236}">
                  <a16:creationId xmlns:a16="http://schemas.microsoft.com/office/drawing/2014/main" id="{BF1F2237-58B8-C3ED-0704-5B76110A0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488" y="2048569"/>
              <a:ext cx="5161912" cy="3105938"/>
            </a:xfrm>
            <a:prstGeom prst="rect">
              <a:avLst/>
            </a:prstGeom>
          </p:spPr>
        </p:pic>
        <p:sp>
          <p:nvSpPr>
            <p:cNvPr id="12" name="Rectangle 11">
              <a:extLst>
                <a:ext uri="{FF2B5EF4-FFF2-40B4-BE49-F238E27FC236}">
                  <a16:creationId xmlns:a16="http://schemas.microsoft.com/office/drawing/2014/main" id="{E55DED39-AED5-55B6-E338-2DF1F4A2A303}"/>
                </a:ext>
              </a:extLst>
            </p:cNvPr>
            <p:cNvSpPr/>
            <p:nvPr/>
          </p:nvSpPr>
          <p:spPr>
            <a:xfrm>
              <a:off x="4754880" y="4551680"/>
              <a:ext cx="3684693" cy="162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descr="A screenshot of a computer&#10;&#10;Description automatically generated">
            <a:extLst>
              <a:ext uri="{FF2B5EF4-FFF2-40B4-BE49-F238E27FC236}">
                <a16:creationId xmlns:a16="http://schemas.microsoft.com/office/drawing/2014/main" id="{09FDB393-48EC-17F2-4C0F-77842E023DBD}"/>
              </a:ext>
            </a:extLst>
          </p:cNvPr>
          <p:cNvPicPr>
            <a:picLocks noChangeAspect="1"/>
          </p:cNvPicPr>
          <p:nvPr/>
        </p:nvPicPr>
        <p:blipFill>
          <a:blip r:embed="rId3">
            <a:extLst>
              <a:ext uri="{28A0092B-C50C-407E-A947-70E740481C1C}">
                <a14:useLocalDpi xmlns:a14="http://schemas.microsoft.com/office/drawing/2010/main" val="0"/>
              </a:ext>
            </a:extLst>
          </a:blip>
          <a:srcRect l="32178" t="11756" r="32311" b="14358"/>
          <a:stretch/>
        </p:blipFill>
        <p:spPr>
          <a:xfrm>
            <a:off x="8170628" y="475258"/>
            <a:ext cx="3430169" cy="4441692"/>
          </a:xfrm>
          <a:prstGeom prst="rect">
            <a:avLst/>
          </a:prstGeom>
        </p:spPr>
      </p:pic>
      <p:sp>
        <p:nvSpPr>
          <p:cNvPr id="16" name="Textfeld 12">
            <a:extLst>
              <a:ext uri="{FF2B5EF4-FFF2-40B4-BE49-F238E27FC236}">
                <a16:creationId xmlns:a16="http://schemas.microsoft.com/office/drawing/2014/main" id="{7AAC8C2A-C5B5-1297-F20D-09397C2DB0E4}"/>
              </a:ext>
            </a:extLst>
          </p:cNvPr>
          <p:cNvSpPr txBox="1"/>
          <p:nvPr/>
        </p:nvSpPr>
        <p:spPr>
          <a:xfrm>
            <a:off x="8779605" y="4897120"/>
            <a:ext cx="3039240" cy="1077218"/>
          </a:xfrm>
          <a:prstGeom prst="rect">
            <a:avLst/>
          </a:prstGeom>
          <a:noFill/>
        </p:spPr>
        <p:txBody>
          <a:bodyPr wrap="square" lIns="91440" tIns="45720" rIns="91440" bIns="45720" rtlCol="0" anchor="t">
            <a:spAutoFit/>
          </a:bodyPr>
          <a:lstStyle/>
          <a:p>
            <a:pPr marL="228600" lvl="1">
              <a:spcBef>
                <a:spcPts val="1000"/>
              </a:spcBef>
              <a:spcAft>
                <a:spcPts val="500"/>
              </a:spcAft>
              <a:buClr>
                <a:schemeClr val="tx2"/>
              </a:buClr>
            </a:pPr>
            <a:r>
              <a:rPr lang="en-DE" sz="1600" dirty="0">
                <a:latin typeface="Arial"/>
                <a:cs typeface="Arial"/>
              </a:rPr>
              <a:t>See the page template propagation process live as a template is uploaded to the selected </a:t>
            </a:r>
            <a:r>
              <a:rPr lang="de-DE" sz="1600" dirty="0">
                <a:latin typeface="Arial"/>
                <a:cs typeface="Arial"/>
              </a:rPr>
              <a:t>sites</a:t>
            </a:r>
            <a:r>
              <a:rPr lang="en-DE" sz="1600" dirty="0">
                <a:latin typeface="Arial"/>
                <a:cs typeface="Arial"/>
              </a:rPr>
              <a:t>.</a:t>
            </a:r>
            <a:endParaRPr lang="en-GB" sz="1600" dirty="0">
              <a:latin typeface="Arial"/>
              <a:cs typeface="Arial"/>
            </a:endParaRPr>
          </a:p>
        </p:txBody>
      </p:sp>
      <p:sp>
        <p:nvSpPr>
          <p:cNvPr id="18" name="Freeform: Shape 16">
            <a:extLst>
              <a:ext uri="{FF2B5EF4-FFF2-40B4-BE49-F238E27FC236}">
                <a16:creationId xmlns:a16="http://schemas.microsoft.com/office/drawing/2014/main" id="{BB5846FD-27FD-4933-5667-F1C201B57D2A}"/>
              </a:ext>
            </a:extLst>
          </p:cNvPr>
          <p:cNvSpPr/>
          <p:nvPr/>
        </p:nvSpPr>
        <p:spPr>
          <a:xfrm rot="15214817" flipV="1">
            <a:off x="8318630" y="4798242"/>
            <a:ext cx="768512" cy="388123"/>
          </a:xfrm>
          <a:custGeom>
            <a:avLst/>
            <a:gdLst>
              <a:gd name="connsiteX0" fmla="*/ 0 w 1377456"/>
              <a:gd name="connsiteY0" fmla="*/ 0 h 537108"/>
              <a:gd name="connsiteX1" fmla="*/ 554892 w 1377456"/>
              <a:gd name="connsiteY1" fmla="*/ 508000 h 537108"/>
              <a:gd name="connsiteX2" fmla="*/ 1328615 w 1377456"/>
              <a:gd name="connsiteY2" fmla="*/ 476739 h 537108"/>
              <a:gd name="connsiteX3" fmla="*/ 1297354 w 1377456"/>
              <a:gd name="connsiteY3" fmla="*/ 492369 h 537108"/>
              <a:gd name="connsiteX0" fmla="*/ 0 w 1328615"/>
              <a:gd name="connsiteY0" fmla="*/ 0 h 537108"/>
              <a:gd name="connsiteX1" fmla="*/ 554892 w 1328615"/>
              <a:gd name="connsiteY1" fmla="*/ 508000 h 537108"/>
              <a:gd name="connsiteX2" fmla="*/ 1328615 w 1328615"/>
              <a:gd name="connsiteY2" fmla="*/ 476739 h 537108"/>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81586"/>
              <a:gd name="connsiteX1" fmla="*/ 554892 w 1328615"/>
              <a:gd name="connsiteY1" fmla="*/ 508000 h 581586"/>
              <a:gd name="connsiteX2" fmla="*/ 1328615 w 1328615"/>
              <a:gd name="connsiteY2" fmla="*/ 476739 h 581586"/>
              <a:gd name="connsiteX0" fmla="*/ 0 w 1328615"/>
              <a:gd name="connsiteY0" fmla="*/ 0 h 574694"/>
              <a:gd name="connsiteX1" fmla="*/ 554892 w 1328615"/>
              <a:gd name="connsiteY1" fmla="*/ 508000 h 574694"/>
              <a:gd name="connsiteX2" fmla="*/ 1328615 w 1328615"/>
              <a:gd name="connsiteY2" fmla="*/ 476739 h 574694"/>
              <a:gd name="connsiteX0" fmla="*/ 0 w 1328615"/>
              <a:gd name="connsiteY0" fmla="*/ 0 h 540482"/>
              <a:gd name="connsiteX1" fmla="*/ 554892 w 1328615"/>
              <a:gd name="connsiteY1" fmla="*/ 508000 h 540482"/>
              <a:gd name="connsiteX2" fmla="*/ 1328615 w 1328615"/>
              <a:gd name="connsiteY2" fmla="*/ 476739 h 540482"/>
              <a:gd name="connsiteX0" fmla="*/ 0 w 1328615"/>
              <a:gd name="connsiteY0" fmla="*/ 0 h 490947"/>
              <a:gd name="connsiteX1" fmla="*/ 578338 w 1328615"/>
              <a:gd name="connsiteY1" fmla="*/ 437662 h 490947"/>
              <a:gd name="connsiteX2" fmla="*/ 1328615 w 1328615"/>
              <a:gd name="connsiteY2" fmla="*/ 476739 h 490947"/>
              <a:gd name="connsiteX0" fmla="*/ 0 w 1328615"/>
              <a:gd name="connsiteY0" fmla="*/ 0 h 503628"/>
              <a:gd name="connsiteX1" fmla="*/ 578338 w 1328615"/>
              <a:gd name="connsiteY1" fmla="*/ 437662 h 503628"/>
              <a:gd name="connsiteX2" fmla="*/ 1328615 w 1328615"/>
              <a:gd name="connsiteY2" fmla="*/ 476739 h 503628"/>
              <a:gd name="connsiteX0" fmla="*/ 0 w 2207859"/>
              <a:gd name="connsiteY0" fmla="*/ 0 h 1030235"/>
              <a:gd name="connsiteX1" fmla="*/ 1457582 w 2207859"/>
              <a:gd name="connsiteY1" fmla="*/ 944884 h 1030235"/>
              <a:gd name="connsiteX2" fmla="*/ 2207859 w 2207859"/>
              <a:gd name="connsiteY2" fmla="*/ 983961 h 1030235"/>
              <a:gd name="connsiteX0" fmla="*/ 0 w 2207859"/>
              <a:gd name="connsiteY0" fmla="*/ 0 h 984139"/>
              <a:gd name="connsiteX1" fmla="*/ 1043821 w 2207859"/>
              <a:gd name="connsiteY1" fmla="*/ 798570 h 984139"/>
              <a:gd name="connsiteX2" fmla="*/ 2207859 w 2207859"/>
              <a:gd name="connsiteY2" fmla="*/ 983961 h 984139"/>
              <a:gd name="connsiteX0" fmla="*/ 0 w 2207859"/>
              <a:gd name="connsiteY0" fmla="*/ 0 h 998010"/>
              <a:gd name="connsiteX1" fmla="*/ 1043821 w 2207859"/>
              <a:gd name="connsiteY1" fmla="*/ 798570 h 998010"/>
              <a:gd name="connsiteX2" fmla="*/ 2207859 w 2207859"/>
              <a:gd name="connsiteY2" fmla="*/ 983961 h 998010"/>
              <a:gd name="connsiteX0" fmla="*/ 0 w 2207859"/>
              <a:gd name="connsiteY0" fmla="*/ 0 h 984139"/>
              <a:gd name="connsiteX1" fmla="*/ 765944 w 2207859"/>
              <a:gd name="connsiteY1" fmla="*/ 692747 h 984139"/>
              <a:gd name="connsiteX2" fmla="*/ 2207859 w 2207859"/>
              <a:gd name="connsiteY2" fmla="*/ 983961 h 984139"/>
              <a:gd name="connsiteX0" fmla="*/ 0 w 2207859"/>
              <a:gd name="connsiteY0" fmla="*/ 0 h 984012"/>
              <a:gd name="connsiteX1" fmla="*/ 481967 w 2207859"/>
              <a:gd name="connsiteY1" fmla="*/ 619600 h 984012"/>
              <a:gd name="connsiteX2" fmla="*/ 2207859 w 2207859"/>
              <a:gd name="connsiteY2" fmla="*/ 983961 h 984012"/>
              <a:gd name="connsiteX0" fmla="*/ 0 w 2207859"/>
              <a:gd name="connsiteY0" fmla="*/ 0 h 984047"/>
              <a:gd name="connsiteX1" fmla="*/ 834959 w 2207859"/>
              <a:gd name="connsiteY1" fmla="*/ 659955 h 984047"/>
              <a:gd name="connsiteX2" fmla="*/ 2207859 w 2207859"/>
              <a:gd name="connsiteY2" fmla="*/ 983961 h 984047"/>
              <a:gd name="connsiteX0" fmla="*/ 0 w 2207859"/>
              <a:gd name="connsiteY0" fmla="*/ 0 h 984185"/>
              <a:gd name="connsiteX1" fmla="*/ 834959 w 2207859"/>
              <a:gd name="connsiteY1" fmla="*/ 659955 h 984185"/>
              <a:gd name="connsiteX2" fmla="*/ 2207859 w 2207859"/>
              <a:gd name="connsiteY2" fmla="*/ 983961 h 984185"/>
              <a:gd name="connsiteX0" fmla="*/ 0 w 2207859"/>
              <a:gd name="connsiteY0" fmla="*/ 0 h 1108588"/>
              <a:gd name="connsiteX1" fmla="*/ 987906 w 2207859"/>
              <a:gd name="connsiteY1" fmla="*/ 964123 h 1108588"/>
              <a:gd name="connsiteX2" fmla="*/ 2207859 w 2207859"/>
              <a:gd name="connsiteY2" fmla="*/ 983961 h 1108588"/>
              <a:gd name="connsiteX0" fmla="*/ 1 w 2343813"/>
              <a:gd name="connsiteY0" fmla="*/ 0 h 1158452"/>
              <a:gd name="connsiteX1" fmla="*/ 1123860 w 2343813"/>
              <a:gd name="connsiteY1" fmla="*/ 1071479 h 1158452"/>
              <a:gd name="connsiteX2" fmla="*/ 2343813 w 2343813"/>
              <a:gd name="connsiteY2" fmla="*/ 1091317 h 1158452"/>
              <a:gd name="connsiteX0" fmla="*/ 0 w 2343812"/>
              <a:gd name="connsiteY0" fmla="*/ 0 h 1202037"/>
              <a:gd name="connsiteX1" fmla="*/ 1123859 w 2343812"/>
              <a:gd name="connsiteY1" fmla="*/ 1071479 h 1202037"/>
              <a:gd name="connsiteX2" fmla="*/ 2343812 w 2343812"/>
              <a:gd name="connsiteY2" fmla="*/ 1091317 h 1202037"/>
              <a:gd name="connsiteX0" fmla="*/ 0 w 2343812"/>
              <a:gd name="connsiteY0" fmla="*/ 0 h 1221881"/>
              <a:gd name="connsiteX1" fmla="*/ 1123859 w 2343812"/>
              <a:gd name="connsiteY1" fmla="*/ 1071479 h 1221881"/>
              <a:gd name="connsiteX2" fmla="*/ 2343812 w 2343812"/>
              <a:gd name="connsiteY2" fmla="*/ 1091317 h 1221881"/>
              <a:gd name="connsiteX0" fmla="*/ 0 w 2343812"/>
              <a:gd name="connsiteY0" fmla="*/ 0 h 1221881"/>
              <a:gd name="connsiteX1" fmla="*/ 1004902 w 2343812"/>
              <a:gd name="connsiteY1" fmla="*/ 1071478 h 1221881"/>
              <a:gd name="connsiteX2" fmla="*/ 2343812 w 2343812"/>
              <a:gd name="connsiteY2" fmla="*/ 1091317 h 1221881"/>
              <a:gd name="connsiteX0" fmla="*/ 0 w 2343812"/>
              <a:gd name="connsiteY0" fmla="*/ 0 h 1229820"/>
              <a:gd name="connsiteX1" fmla="*/ 1004902 w 2343812"/>
              <a:gd name="connsiteY1" fmla="*/ 1071478 h 1229820"/>
              <a:gd name="connsiteX2" fmla="*/ 2343812 w 2343812"/>
              <a:gd name="connsiteY2" fmla="*/ 1091317 h 1229820"/>
            </a:gdLst>
            <a:ahLst/>
            <a:cxnLst>
              <a:cxn ang="0">
                <a:pos x="connsiteX0" y="connsiteY0"/>
              </a:cxn>
              <a:cxn ang="0">
                <a:pos x="connsiteX1" y="connsiteY1"/>
              </a:cxn>
              <a:cxn ang="0">
                <a:pos x="connsiteX2" y="connsiteY2"/>
              </a:cxn>
            </a:cxnLst>
            <a:rect l="l" t="t" r="r" b="b"/>
            <a:pathLst>
              <a:path w="2343812" h="1229820">
                <a:moveTo>
                  <a:pt x="0" y="0"/>
                </a:moveTo>
                <a:cubicBezTo>
                  <a:pt x="49497" y="104856"/>
                  <a:pt x="274386" y="728560"/>
                  <a:pt x="1004902" y="1071478"/>
                </a:cubicBezTo>
                <a:cubicBezTo>
                  <a:pt x="1735418" y="1414396"/>
                  <a:pt x="2220068" y="1093922"/>
                  <a:pt x="2343812" y="1091317"/>
                </a:cubicBezTo>
              </a:path>
            </a:pathLst>
          </a:custGeom>
          <a:ln>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169468334"/>
      </p:ext>
    </p:extLst>
  </p:cSld>
  <p:clrMapOvr>
    <a:masterClrMapping/>
  </p:clrMapOvr>
</p:sld>
</file>

<file path=ppt/theme/theme1.xml><?xml version="1.0" encoding="utf-8"?>
<a:theme xmlns:a="http://schemas.openxmlformats.org/drawingml/2006/main" name="Title Slide_Dark Purple">
  <a:themeElements>
    <a:clrScheme name="C+C Content">
      <a:dk1>
        <a:srgbClr val="241F21"/>
      </a:dk1>
      <a:lt1>
        <a:sysClr val="window" lastClr="FFFFFF"/>
      </a:lt1>
      <a:dk2>
        <a:srgbClr val="44546A"/>
      </a:dk2>
      <a:lt2>
        <a:srgbClr val="E7E6E6"/>
      </a:lt2>
      <a:accent1>
        <a:srgbClr val="FA450D"/>
      </a:accent1>
      <a:accent2>
        <a:srgbClr val="6CD394"/>
      </a:accent2>
      <a:accent3>
        <a:srgbClr val="73C3CC"/>
      </a:accent3>
      <a:accent4>
        <a:srgbClr val="4D68BE"/>
      </a:accent4>
      <a:accent5>
        <a:srgbClr val="CA71C4"/>
      </a:accent5>
      <a:accent6>
        <a:srgbClr val="E89223"/>
      </a:accent6>
      <a:hlink>
        <a:srgbClr val="4D68BE"/>
      </a:hlink>
      <a:folHlink>
        <a:srgbClr val="CA71C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nt+Cloud PPT Template v2.0.potx" id="{901AE693-280C-4952-BEF3-E4189EB6CF06}" vid="{91E58486-CD0C-468F-BF29-4E0E54D014BE}"/>
    </a:ext>
  </a:extLst>
</a:theme>
</file>

<file path=ppt/theme/theme2.xml><?xml version="1.0" encoding="utf-8"?>
<a:theme xmlns:a="http://schemas.openxmlformats.org/drawingml/2006/main" name="Divider Slide_Gradient">
  <a:themeElements>
    <a:clrScheme name="Custom 2">
      <a:dk1>
        <a:srgbClr val="C10E73"/>
      </a:dk1>
      <a:lt1>
        <a:srgbClr val="FFFFFF"/>
      </a:lt1>
      <a:dk2>
        <a:srgbClr val="2E2441"/>
      </a:dk2>
      <a:lt2>
        <a:srgbClr val="F0F0F0"/>
      </a:lt2>
      <a:accent1>
        <a:srgbClr val="C10E73"/>
      </a:accent1>
      <a:accent2>
        <a:srgbClr val="2E2441"/>
      </a:accent2>
      <a:accent3>
        <a:srgbClr val="9E00B7"/>
      </a:accent3>
      <a:accent4>
        <a:srgbClr val="E89223"/>
      </a:accent4>
      <a:accent5>
        <a:srgbClr val="5179CA"/>
      </a:accent5>
      <a:accent6>
        <a:srgbClr val="6CD393"/>
      </a:accent6>
      <a:hlink>
        <a:srgbClr val="C10E73"/>
      </a:hlink>
      <a:folHlink>
        <a:srgbClr val="9E00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nt+Cloud PPT Template v2.0.potx" id="{901AE693-280C-4952-BEF3-E4189EB6CF06}" vid="{F366B024-769B-4678-8A97-12BF109F7469}"/>
    </a:ext>
  </a:extLst>
</a:theme>
</file>

<file path=ppt/theme/theme3.xml><?xml version="1.0" encoding="utf-8"?>
<a:theme xmlns:a="http://schemas.openxmlformats.org/drawingml/2006/main" name="Content-White+Grey">
  <a:themeElements>
    <a:clrScheme name="Custom 1">
      <a:dk1>
        <a:srgbClr val="2E2441"/>
      </a:dk1>
      <a:lt1>
        <a:srgbClr val="FFFFFF"/>
      </a:lt1>
      <a:dk2>
        <a:srgbClr val="C10E73"/>
      </a:dk2>
      <a:lt2>
        <a:srgbClr val="F0F0F0"/>
      </a:lt2>
      <a:accent1>
        <a:srgbClr val="C10E73"/>
      </a:accent1>
      <a:accent2>
        <a:srgbClr val="2E2441"/>
      </a:accent2>
      <a:accent3>
        <a:srgbClr val="9E00B7"/>
      </a:accent3>
      <a:accent4>
        <a:srgbClr val="E89223"/>
      </a:accent4>
      <a:accent5>
        <a:srgbClr val="5179CA"/>
      </a:accent5>
      <a:accent6>
        <a:srgbClr val="6CD393"/>
      </a:accent6>
      <a:hlink>
        <a:srgbClr val="C10E73"/>
      </a:hlink>
      <a:folHlink>
        <a:srgbClr val="9E00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097A13E-9120-4079-9094-22D06819C81F}" vid="{782BB09A-7ED2-4401-9E98-4CCCE85D42C8}"/>
    </a:ext>
  </a:extLst>
</a:theme>
</file>

<file path=ppt/theme/theme4.xml><?xml version="1.0" encoding="utf-8"?>
<a:theme xmlns:a="http://schemas.openxmlformats.org/drawingml/2006/main" name="Content-White">
  <a:themeElements>
    <a:clrScheme name="Custom 1">
      <a:dk1>
        <a:srgbClr val="2E2441"/>
      </a:dk1>
      <a:lt1>
        <a:srgbClr val="FFFFFF"/>
      </a:lt1>
      <a:dk2>
        <a:srgbClr val="C10E73"/>
      </a:dk2>
      <a:lt2>
        <a:srgbClr val="F0F0F0"/>
      </a:lt2>
      <a:accent1>
        <a:srgbClr val="C10E73"/>
      </a:accent1>
      <a:accent2>
        <a:srgbClr val="2E2441"/>
      </a:accent2>
      <a:accent3>
        <a:srgbClr val="9E00B7"/>
      </a:accent3>
      <a:accent4>
        <a:srgbClr val="E89223"/>
      </a:accent4>
      <a:accent5>
        <a:srgbClr val="5179CA"/>
      </a:accent5>
      <a:accent6>
        <a:srgbClr val="6CD393"/>
      </a:accent6>
      <a:hlink>
        <a:srgbClr val="C10E73"/>
      </a:hlink>
      <a:folHlink>
        <a:srgbClr val="9E00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097A13E-9120-4079-9094-22D06819C81F}" vid="{52262FC8-8424-4F42-9EEB-65BC80FD6299}"/>
    </a:ext>
  </a:extLst>
</a:theme>
</file>

<file path=ppt/theme/theme5.xml><?xml version="1.0" encoding="utf-8"?>
<a:theme xmlns:a="http://schemas.openxmlformats.org/drawingml/2006/main" name="1_Content-White">
  <a:themeElements>
    <a:clrScheme name="Custom 1">
      <a:dk1>
        <a:srgbClr val="2E2441"/>
      </a:dk1>
      <a:lt1>
        <a:srgbClr val="FFFFFF"/>
      </a:lt1>
      <a:dk2>
        <a:srgbClr val="C10E73"/>
      </a:dk2>
      <a:lt2>
        <a:srgbClr val="F0F0F0"/>
      </a:lt2>
      <a:accent1>
        <a:srgbClr val="C10E73"/>
      </a:accent1>
      <a:accent2>
        <a:srgbClr val="2E2441"/>
      </a:accent2>
      <a:accent3>
        <a:srgbClr val="9E00B7"/>
      </a:accent3>
      <a:accent4>
        <a:srgbClr val="E89223"/>
      </a:accent4>
      <a:accent5>
        <a:srgbClr val="5179CA"/>
      </a:accent5>
      <a:accent6>
        <a:srgbClr val="6CD393"/>
      </a:accent6>
      <a:hlink>
        <a:srgbClr val="C10E73"/>
      </a:hlink>
      <a:folHlink>
        <a:srgbClr val="9E00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097A13E-9120-4079-9094-22D06819C81F}" vid="{52262FC8-8424-4F42-9EEB-65BC80FD629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Fresh document" ma:contentTypeID="0x01010036DF8ACB058DF9489700B19236AAD594001453A787B40BEF438E4798E2F20EE5B7" ma:contentTypeVersion="40" ma:contentTypeDescription="" ma:contentTypeScope="" ma:versionID="cebc42c96a458ce97e1665672069f654">
  <xsd:schema xmlns:xsd="http://www.w3.org/2001/XMLSchema" xmlns:xs="http://www.w3.org/2001/XMLSchema" xmlns:p="http://schemas.microsoft.com/office/2006/metadata/properties" xmlns:ns2="e8b164b4-0b09-44a6-be67-bede43c42df0" xmlns:ns3="b7259c0f-28d1-4f3c-9c97-612ce51c9a27" targetNamespace="http://schemas.microsoft.com/office/2006/metadata/properties" ma:root="true" ma:fieldsID="810b94f1a40e9aacc1ac18a6a5313a17" ns2:_="" ns3:_="">
    <xsd:import namespace="e8b164b4-0b09-44a6-be67-bede43c42df0"/>
    <xsd:import namespace="b7259c0f-28d1-4f3c-9c97-612ce51c9a27"/>
    <xsd:element name="properties">
      <xsd:complexType>
        <xsd:sequence>
          <xsd:element name="documentManagement">
            <xsd:complexType>
              <xsd:all>
                <xsd:element ref="ns2:CandC_ContentOwner" minOccurs="0"/>
                <xsd:element ref="ns2:CandC_Description" minOccurs="0"/>
                <xsd:element ref="ns2:CandC_ReviewDate" minOccurs="0"/>
                <xsd:element ref="ns2:CandC_Featured" minOccurs="0"/>
                <xsd:element ref="ns2:CandC_Tax_10TaxHTField" minOccurs="0"/>
                <xsd:element ref="ns2:CandC_Tax_11TaxHTField" minOccurs="0"/>
                <xsd:element ref="ns2:CandC_Tax_12TaxHTField" minOccurs="0"/>
                <xsd:element ref="ns2:CandC_Tax_13TaxHTField" minOccurs="0"/>
                <xsd:element ref="ns2:CandC_Tax_14TaxHTField" minOccurs="0"/>
                <xsd:element ref="ns2:CandC_Tax_15TaxHTField" minOccurs="0"/>
                <xsd:element ref="ns2:CandC_Tax_16TaxHTField" minOccurs="0"/>
                <xsd:element ref="ns2:CandC_Tax_17TaxHTField" minOccurs="0"/>
                <xsd:element ref="ns2:TaxCatchAll" minOccurs="0"/>
                <xsd:element ref="ns2:CandC_Tax_8TaxHTField" minOccurs="0"/>
                <xsd:element ref="ns2:TaxCatchAllLabel" minOccurs="0"/>
                <xsd:element ref="ns3:MediaServiceMetadata" minOccurs="0"/>
                <xsd:element ref="ns3:MediaServiceFastMetadata"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b164b4-0b09-44a6-be67-bede43c42df0" elementFormDefault="qualified">
    <xsd:import namespace="http://schemas.microsoft.com/office/2006/documentManagement/types"/>
    <xsd:import namespace="http://schemas.microsoft.com/office/infopath/2007/PartnerControls"/>
    <xsd:element name="CandC_ContentOwner" ma:index="11" nillable="true" ma:displayName="Content owner" ma:list="UserInfo" ma:SharePointGroup="0" ma:internalName="CandC_Cont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ndC_Description" ma:index="12" nillable="true" ma:displayName="Short description" ma:internalName="CandC_Description">
      <xsd:simpleType>
        <xsd:restriction base="dms:Note">
          <xsd:maxLength value="255"/>
        </xsd:restriction>
      </xsd:simpleType>
    </xsd:element>
    <xsd:element name="CandC_ReviewDate" ma:index="13" nillable="true" ma:displayName="Review date" ma:description="Date for revision" ma:format="DateOnly" ma:internalName="CandC_ReviewDate" ma:readOnly="false">
      <xsd:simpleType>
        <xsd:restriction base="dms:DateTime"/>
      </xsd:simpleType>
    </xsd:element>
    <xsd:element name="CandC_Featured" ma:index="14" nillable="true" ma:displayName="Featured" ma:default="0" ma:internalName="CandC_Featured" ma:readOnly="false">
      <xsd:simpleType>
        <xsd:restriction base="dms:Boolean"/>
      </xsd:simpleType>
    </xsd:element>
    <xsd:element name="CandC_Tax_10TaxHTField" ma:index="15" nillable="true" ma:taxonomy="true" ma:internalName="CandC_Tax_10TaxHTField" ma:taxonomyFieldName="CandC_Tax_10" ma:displayName="Category" ma:readOnly="false" ma:fieldId="{08caad0a-e81b-429d-af7a-8147a1af600a}" ma:taxonomyMulti="true" ma:sspId="3cb0ddb3-35d4-46cd-848d-a100249ef6b6" ma:termSetId="ffd99857-61e1-48b4-8df8-8d66ee64c610" ma:anchorId="00000000-0000-0000-0000-000000000000" ma:open="false" ma:isKeyword="false">
      <xsd:complexType>
        <xsd:sequence>
          <xsd:element ref="pc:Terms" minOccurs="0" maxOccurs="1"/>
        </xsd:sequence>
      </xsd:complexType>
    </xsd:element>
    <xsd:element name="CandC_Tax_11TaxHTField" ma:index="16" nillable="true" ma:taxonomy="true" ma:internalName="CandC_Tax_11TaxHTField" ma:taxonomyFieldName="CandC_Tax_11" ma:displayName="Type of content" ma:readOnly="false" ma:fieldId="{0bd48182-3522-4cd4-94a2-0c688073c994}" ma:taxonomyMulti="true" ma:sspId="3cb0ddb3-35d4-46cd-848d-a100249ef6b6" ma:termSetId="ffaf7768-0d89-411d-923f-5b3c181c5611" ma:anchorId="00000000-0000-0000-0000-000000000000" ma:open="false" ma:isKeyword="false">
      <xsd:complexType>
        <xsd:sequence>
          <xsd:element ref="pc:Terms" minOccurs="0" maxOccurs="1"/>
        </xsd:sequence>
      </xsd:complexType>
    </xsd:element>
    <xsd:element name="CandC_Tax_12TaxHTField" ma:index="18" nillable="true" ma:taxonomy="true" ma:internalName="CandC_Tax_12TaxHTField" ma:taxonomyFieldName="CandC_Tax_12" ma:displayName="Topic" ma:readOnly="false" ma:fieldId="{32dafe01-ee6e-4274-80ae-9902b85cc393}" ma:taxonomyMulti="true" ma:sspId="3cb0ddb3-35d4-46cd-848d-a100249ef6b6" ma:termSetId="ff8b7fb8-8d6c-4fb5-9c4b-efe4c0fd0b12" ma:anchorId="00000000-0000-0000-0000-000000000000" ma:open="false" ma:isKeyword="false">
      <xsd:complexType>
        <xsd:sequence>
          <xsd:element ref="pc:Terms" minOccurs="0" maxOccurs="1"/>
        </xsd:sequence>
      </xsd:complexType>
    </xsd:element>
    <xsd:element name="CandC_Tax_13TaxHTField" ma:index="20" nillable="true" ma:taxonomy="true" ma:internalName="CandC_Tax_13TaxHTField" ma:taxonomyFieldName="CandC_Tax_13" ma:displayName="Product" ma:readOnly="false" ma:fieldId="{1fbb36ff-32be-4c3a-8ed8-cfe39fd973ea}" ma:taxonomyMulti="true" ma:sspId="3cb0ddb3-35d4-46cd-848d-a100249ef6b6" ma:termSetId="ffe3f6ba-f8bf-48b7-ba86-ac84da04c913" ma:anchorId="00000000-0000-0000-0000-000000000000" ma:open="false" ma:isKeyword="false">
      <xsd:complexType>
        <xsd:sequence>
          <xsd:element ref="pc:Terms" minOccurs="0" maxOccurs="1"/>
        </xsd:sequence>
      </xsd:complexType>
    </xsd:element>
    <xsd:element name="CandC_Tax_14TaxHTField" ma:index="22" nillable="true" ma:taxonomy="true" ma:internalName="CandC_Tax_14TaxHTField" ma:taxonomyFieldName="CandC_Tax_14" ma:displayName="Product area" ma:readOnly="false" ma:fieldId="{bcac7468-56ab-49cb-8fc1-aa53be34a261}" ma:taxonomyMulti="true" ma:sspId="3cb0ddb3-35d4-46cd-848d-a100249ef6b6" ma:termSetId="ff4846b2-2b74-4902-9ad5-97c19210a214" ma:anchorId="00000000-0000-0000-0000-000000000000" ma:open="false" ma:isKeyword="false">
      <xsd:complexType>
        <xsd:sequence>
          <xsd:element ref="pc:Terms" minOccurs="0" maxOccurs="1"/>
        </xsd:sequence>
      </xsd:complexType>
    </xsd:element>
    <xsd:element name="CandC_Tax_15TaxHTField" ma:index="24" nillable="true" ma:taxonomy="true" ma:internalName="CandC_Tax_15TaxHTField" ma:taxonomyFieldName="CandC_Tax_15" ma:displayName="Feature" ma:readOnly="false" ma:fieldId="{3f7d0664-e9ab-4c58-9b47-316e05e4ffb2}" ma:taxonomyMulti="true" ma:sspId="3cb0ddb3-35d4-46cd-848d-a100249ef6b6" ma:termSetId="ff7cfce7-eae6-4c60-8d46-851dd1234f15" ma:anchorId="00000000-0000-0000-0000-000000000000" ma:open="false" ma:isKeyword="false">
      <xsd:complexType>
        <xsd:sequence>
          <xsd:element ref="pc:Terms" minOccurs="0" maxOccurs="1"/>
        </xsd:sequence>
      </xsd:complexType>
    </xsd:element>
    <xsd:element name="CandC_Tax_16TaxHTField" ma:index="26" nillable="true" ma:taxonomy="true" ma:internalName="CandC_Tax_16TaxHTField" ma:taxonomyFieldName="CandC_Tax_16" ma:displayName="Product area version" ma:readOnly="false" ma:fieldId="{5904cef8-f51e-435b-a327-31ff6ccd858e}" ma:taxonomyMulti="true" ma:sspId="3cb0ddb3-35d4-46cd-848d-a100249ef6b6" ma:termSetId="ffd3af59-f51e-4cd5-9071-609359012c16" ma:anchorId="00000000-0000-0000-0000-000000000000" ma:open="false" ma:isKeyword="false">
      <xsd:complexType>
        <xsd:sequence>
          <xsd:element ref="pc:Terms" minOccurs="0" maxOccurs="1"/>
        </xsd:sequence>
      </xsd:complexType>
    </xsd:element>
    <xsd:element name="CandC_Tax_17TaxHTField" ma:index="28" nillable="true" ma:taxonomy="true" ma:internalName="CandC_Tax_17TaxHTField" ma:taxonomyFieldName="CandC_Tax_17" ma:displayName="Release" ma:readOnly="false" ma:fieldId="{3295d305-5eb4-42b6-85af-504deb9601cd}" ma:taxonomyMulti="true" ma:sspId="3cb0ddb3-35d4-46cd-848d-a100249ef6b6" ma:termSetId="ff3cfff5-1738-46b7-a743-bfa84c66eb17" ma:anchorId="00000000-0000-0000-0000-000000000000" ma:open="false" ma:isKeyword="false">
      <xsd:complexType>
        <xsd:sequence>
          <xsd:element ref="pc:Terms" minOccurs="0" maxOccurs="1"/>
        </xsd:sequence>
      </xsd:complexType>
    </xsd:element>
    <xsd:element name="TaxCatchAll" ma:index="29" nillable="true" ma:displayName="Taxonomy Catch All Column" ma:hidden="true" ma:list="{9571c8de-0036-4b9e-9d2a-5deaf04b1e18}" ma:internalName="TaxCatchAll" ma:readOnly="false" ma:showField="CatchAllData" ma:web="e8b164b4-0b09-44a6-be67-bede43c42df0">
      <xsd:complexType>
        <xsd:complexContent>
          <xsd:extension base="dms:MultiChoiceLookup">
            <xsd:sequence>
              <xsd:element name="Value" type="dms:Lookup" maxOccurs="unbounded" minOccurs="0" nillable="true"/>
            </xsd:sequence>
          </xsd:extension>
        </xsd:complexContent>
      </xsd:complexType>
    </xsd:element>
    <xsd:element name="CandC_Tax_8TaxHTField" ma:index="30" nillable="true" ma:taxonomy="true" ma:internalName="CandC_Tax_8TaxHTField" ma:taxonomyFieldName="CandC_Tax_8" ma:displayName="Partner" ma:readOnly="false" ma:fieldId="{f605f876-fccb-4072-b53f-93a01d0288cc}" ma:taxonomyMulti="true" ma:sspId="3cb0ddb3-35d4-46cd-848d-a100249ef6b6" ma:termSetId="ff3cfff5-1738-46b7-a743-bfa84c66eb08" ma:anchorId="00000000-0000-0000-0000-000000000000" ma:open="false" ma:isKeyword="false">
      <xsd:complexType>
        <xsd:sequence>
          <xsd:element ref="pc:Terms" minOccurs="0" maxOccurs="1"/>
        </xsd:sequence>
      </xsd:complexType>
    </xsd:element>
    <xsd:element name="TaxCatchAllLabel" ma:index="31" nillable="true" ma:displayName="Taxonomy Catch All Column1" ma:hidden="true" ma:list="{9571c8de-0036-4b9e-9d2a-5deaf04b1e18}" ma:internalName="TaxCatchAllLabel" ma:readOnly="false" ma:showField="CatchAllDataLabel" ma:web="e8b164b4-0b09-44a6-be67-bede43c42d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7259c0f-28d1-4f3c-9c97-612ce51c9a27" elementFormDefault="qualified">
    <xsd:import namespace="http://schemas.microsoft.com/office/2006/documentManagement/types"/>
    <xsd:import namespace="http://schemas.microsoft.com/office/infopath/2007/PartnerControls"/>
    <xsd:element name="MediaServiceMetadata" ma:index="32" nillable="true" ma:displayName="MediaServiceMetadata" ma:hidden="true" ma:internalName="MediaServiceMetadata" ma:readOnly="true">
      <xsd:simpleType>
        <xsd:restriction base="dms:Note"/>
      </xsd:simpleType>
    </xsd:element>
    <xsd:element name="MediaServiceFastMetadata" ma:index="33" nillable="true" ma:displayName="MediaServiceFastMetadata" ma:hidden="true" ma:internalName="MediaServiceFastMetadata"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DateTaken" ma:index="35" nillable="true" ma:displayName="MediaServiceDateTaken" ma:hidden="true" ma:indexed="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3cb0ddb3-35d4-46cd-848d-a100249ef6b6" ma:termSetId="09814cd3-568e-fe90-9814-8d621ff8fb84" ma:anchorId="fba54fb3-c3e1-fe81-a776-ca4b69148c4d" ma:open="true" ma:isKeyword="false">
      <xsd:complexType>
        <xsd:sequence>
          <xsd:element ref="pc:Terms" minOccurs="0" maxOccurs="1"/>
        </xsd:sequence>
      </xsd:complexType>
    </xsd:element>
    <xsd:element name="MediaServiceOCR" ma:index="41" nillable="true" ma:displayName="Extracted Text" ma:internalName="MediaServiceOCR" ma:readOnly="true">
      <xsd:simpleType>
        <xsd:restriction base="dms:Note">
          <xsd:maxLength value="255"/>
        </xsd:restriction>
      </xsd:simpleType>
    </xsd:element>
    <xsd:element name="MediaServiceSearchProperties" ma:index="4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ndC_Description xmlns="e8b164b4-0b09-44a6-be67-bede43c42df0" xsi:nil="true"/>
    <CandC_Tax_8TaxHTField xmlns="e8b164b4-0b09-44a6-be67-bede43c42df0">
      <Terms xmlns="http://schemas.microsoft.com/office/infopath/2007/PartnerControls"/>
    </CandC_Tax_8TaxHTField>
    <TaxCatchAll xmlns="e8b164b4-0b09-44a6-be67-bede43c42df0">
      <Value>15</Value>
      <Value>216</Value>
      <Value>215</Value>
      <Value>11</Value>
      <Value>241</Value>
      <Value>240</Value>
    </TaxCatchAll>
    <lcf76f155ced4ddcb4097134ff3c332f xmlns="b7259c0f-28d1-4f3c-9c97-612ce51c9a27">
      <Terms xmlns="http://schemas.microsoft.com/office/infopath/2007/PartnerControls"/>
    </lcf76f155ced4ddcb4097134ff3c332f>
    <CandC_Featured xmlns="e8b164b4-0b09-44a6-be67-bede43c42df0">false</CandC_Featured>
    <CandC_Tax_10TaxHTField xmlns="e8b164b4-0b09-44a6-be67-bede43c42df0">
      <Terms xmlns="http://schemas.microsoft.com/office/infopath/2007/PartnerControls">
        <TermInfo xmlns="http://schemas.microsoft.com/office/infopath/2007/PartnerControls">
          <TermName xmlns="http://schemas.microsoft.com/office/infopath/2007/PartnerControls">Welcome pack</TermName>
          <TermId xmlns="http://schemas.microsoft.com/office/infopath/2007/PartnerControls">e581ff43-7acb-4397-97c5-70c5b420def4</TermId>
        </TermInfo>
        <TermInfo xmlns="http://schemas.microsoft.com/office/infopath/2007/PartnerControls">
          <TermName xmlns="http://schemas.microsoft.com/office/infopath/2007/PartnerControls">Sales material</TermName>
          <TermId xmlns="http://schemas.microsoft.com/office/infopath/2007/PartnerControls">b094417a-e6b4-4ceb-9f93-74540e49b1f2</TermId>
        </TermInfo>
        <TermInfo xmlns="http://schemas.microsoft.com/office/infopath/2007/PartnerControls">
          <TermName xmlns="http://schemas.microsoft.com/office/infopath/2007/PartnerControls">Product documentation</TermName>
          <TermId xmlns="http://schemas.microsoft.com/office/infopath/2007/PartnerControls">4aee6ffa-af93-4771-a83c-62efa372991a</TermId>
        </TermInfo>
        <TermInfo xmlns="http://schemas.microsoft.com/office/infopath/2007/PartnerControls">
          <TermName xmlns="http://schemas.microsoft.com/office/infopath/2007/PartnerControls">Product information</TermName>
          <TermId xmlns="http://schemas.microsoft.com/office/infopath/2007/PartnerControls">e0ab3bfe-6088-40f0-a0d1-a8832c43074c</TermId>
        </TermInfo>
      </Terms>
    </CandC_Tax_10TaxHTField>
    <CandC_Tax_15TaxHTField xmlns="e8b164b4-0b09-44a6-be67-bede43c42df0">
      <Terms xmlns="http://schemas.microsoft.com/office/infopath/2007/PartnerControls"/>
    </CandC_Tax_15TaxHTField>
    <TaxCatchAllLabel xmlns="e8b164b4-0b09-44a6-be67-bede43c42df0" xsi:nil="true"/>
    <CandC_Tax_13TaxHTField xmlns="e8b164b4-0b09-44a6-be67-bede43c42df0">
      <Terms xmlns="http://schemas.microsoft.com/office/infopath/2007/PartnerControls">
        <TermInfo xmlns="http://schemas.microsoft.com/office/infopath/2007/PartnerControls">
          <TermName xmlns="http://schemas.microsoft.com/office/infopath/2007/PartnerControls">Fresh Intranet</TermName>
          <TermId xmlns="http://schemas.microsoft.com/office/infopath/2007/PartnerControls">023eb0c3-b400-4b14-b5c3-4153203680bf</TermId>
        </TermInfo>
      </Terms>
    </CandC_Tax_13TaxHTField>
    <CandC_Tax_14TaxHTField xmlns="e8b164b4-0b09-44a6-be67-bede43c42df0">
      <Terms xmlns="http://schemas.microsoft.com/office/infopath/2007/PartnerControls"/>
    </CandC_Tax_14TaxHTField>
    <CandC_Tax_12TaxHTField xmlns="e8b164b4-0b09-44a6-be67-bede43c42df0">
      <Terms xmlns="http://schemas.microsoft.com/office/infopath/2007/PartnerControls"/>
    </CandC_Tax_12TaxHTField>
    <CandC_Tax_17TaxHTField xmlns="e8b164b4-0b09-44a6-be67-bede43c42df0">
      <Terms xmlns="http://schemas.microsoft.com/office/infopath/2007/PartnerControls"/>
    </CandC_Tax_17TaxHTField>
    <CandC_ContentOwner xmlns="e8b164b4-0b09-44a6-be67-bede43c42df0">
      <UserInfo>
        <DisplayName>Jarbas Horst</DisplayName>
        <AccountId>129</AccountId>
        <AccountType/>
      </UserInfo>
    </CandC_ContentOwner>
    <CandC_Tax_16TaxHTField xmlns="e8b164b4-0b09-44a6-be67-bede43c42df0">
      <Terms xmlns="http://schemas.microsoft.com/office/infopath/2007/PartnerControls"/>
    </CandC_Tax_16TaxHTField>
    <CandC_ReviewDate xmlns="e8b164b4-0b09-44a6-be67-bede43c42df0" xsi:nil="true"/>
    <CandC_Tax_11TaxHTField xmlns="e8b164b4-0b09-44a6-be67-bede43c42df0">
      <Terms xmlns="http://schemas.microsoft.com/office/infopath/2007/PartnerControls">
        <TermInfo xmlns="http://schemas.microsoft.com/office/infopath/2007/PartnerControls">
          <TermName xmlns="http://schemas.microsoft.com/office/infopath/2007/PartnerControls">Feature catalog</TermName>
          <TermId xmlns="http://schemas.microsoft.com/office/infopath/2007/PartnerControls">14fc9727-adcd-49f9-9846-978b4c466f0b</TermId>
        </TermInfo>
      </Terms>
    </CandC_Tax_11TaxHTFiel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463812-3C46-4576-806D-FACEA9E584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b164b4-0b09-44a6-be67-bede43c42df0"/>
    <ds:schemaRef ds:uri="b7259c0f-28d1-4f3c-9c97-612ce51c9a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DDF533-1318-481A-975D-97B802ADF520}">
  <ds:schemaRef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terms/"/>
    <ds:schemaRef ds:uri="e8b164b4-0b09-44a6-be67-bede43c42df0"/>
    <ds:schemaRef ds:uri="b7259c0f-28d1-4f3c-9c97-612ce51c9a27"/>
    <ds:schemaRef ds:uri="http://www.w3.org/XML/1998/namespace"/>
    <ds:schemaRef ds:uri="http://purl.org/dc/elements/1.1/"/>
  </ds:schemaRefs>
</ds:datastoreItem>
</file>

<file path=customXml/itemProps3.xml><?xml version="1.0" encoding="utf-8"?>
<ds:datastoreItem xmlns:ds="http://schemas.openxmlformats.org/officeDocument/2006/customXml" ds:itemID="{EAA675BF-278C-44B6-923A-CCFA3845D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 Standard Template</Template>
  <TotalTime>30708</TotalTime>
  <Words>5520</Words>
  <Application>Microsoft Macintosh PowerPoint</Application>
  <PresentationFormat>Breedbeeld</PresentationFormat>
  <Paragraphs>643</Paragraphs>
  <Slides>151</Slides>
  <Notes>1</Notes>
  <HiddenSlides>0</HiddenSlides>
  <MMClips>0</MMClips>
  <ScaleCrop>false</ScaleCrop>
  <HeadingPairs>
    <vt:vector size="6" baseType="variant">
      <vt:variant>
        <vt:lpstr>Gebruikte lettertypen</vt:lpstr>
      </vt:variant>
      <vt:variant>
        <vt:i4>5</vt:i4>
      </vt:variant>
      <vt:variant>
        <vt:lpstr>Thema</vt:lpstr>
      </vt:variant>
      <vt:variant>
        <vt:i4>5</vt:i4>
      </vt:variant>
      <vt:variant>
        <vt:lpstr>Diatitels</vt:lpstr>
      </vt:variant>
      <vt:variant>
        <vt:i4>151</vt:i4>
      </vt:variant>
    </vt:vector>
  </HeadingPairs>
  <TitlesOfParts>
    <vt:vector size="161" baseType="lpstr">
      <vt:lpstr>Arial</vt:lpstr>
      <vt:lpstr>Calibri</vt:lpstr>
      <vt:lpstr>Segoe UI</vt:lpstr>
      <vt:lpstr>Segoe UI Semilight</vt:lpstr>
      <vt:lpstr>Wingdings</vt:lpstr>
      <vt:lpstr>Title Slide_Dark Purple</vt:lpstr>
      <vt:lpstr>Divider Slide_Gradient</vt:lpstr>
      <vt:lpstr>Content-White+Grey</vt:lpstr>
      <vt:lpstr>Content-White</vt:lpstr>
      <vt:lpstr>1_Content-White</vt:lpstr>
      <vt:lpstr>Fresh Intranet - Feature catalog </vt:lpstr>
      <vt:lpstr>We are Fresh</vt:lpstr>
      <vt:lpstr>What's new in Fresh Intranet V2025-R3</vt:lpstr>
      <vt:lpstr>Core intranet </vt:lpstr>
      <vt:lpstr>Example of intranet structure</vt:lpstr>
      <vt:lpstr>Intranet</vt:lpstr>
      <vt:lpstr>Comms centre</vt:lpstr>
      <vt:lpstr>Admin Portal</vt:lpstr>
      <vt:lpstr>Locations</vt:lpstr>
      <vt:lpstr>Department hub</vt:lpstr>
      <vt:lpstr>Department site</vt:lpstr>
      <vt:lpstr>Content site</vt:lpstr>
      <vt:lpstr>Communities</vt:lpstr>
      <vt:lpstr>Additional areas</vt:lpstr>
      <vt:lpstr>Freshify with site templates</vt:lpstr>
      <vt:lpstr>FreshMind</vt:lpstr>
      <vt:lpstr>FreshMind – AI infusion into your intranet use cases </vt:lpstr>
      <vt:lpstr>Provisioning</vt:lpstr>
      <vt:lpstr>Search</vt:lpstr>
      <vt:lpstr>Web analytics</vt:lpstr>
      <vt:lpstr>Instances</vt:lpstr>
      <vt:lpstr>What is an instance and what’s it used for?</vt:lpstr>
      <vt:lpstr>Taxonomies and tagging</vt:lpstr>
      <vt:lpstr>Content types</vt:lpstr>
      <vt:lpstr>Taxonomies</vt:lpstr>
      <vt:lpstr>Additional tags - Channel</vt:lpstr>
      <vt:lpstr>Additional tags - Dates</vt:lpstr>
      <vt:lpstr>Content owner</vt:lpstr>
      <vt:lpstr>Branding and styling</vt:lpstr>
      <vt:lpstr>Central branding settings</vt:lpstr>
      <vt:lpstr>Theme</vt:lpstr>
      <vt:lpstr>Display settings</vt:lpstr>
      <vt:lpstr>Colour picker</vt:lpstr>
      <vt:lpstr>Round or straight corners</vt:lpstr>
      <vt:lpstr>Default image &amp; Focal point</vt:lpstr>
      <vt:lpstr>Support for custom fonts in SharePoint</vt:lpstr>
      <vt:lpstr>Support for custom fonts in Viva Connections</vt:lpstr>
      <vt:lpstr>Support for flexible layout sections</vt:lpstr>
      <vt:lpstr>Navigation</vt:lpstr>
      <vt:lpstr>Global navigation</vt:lpstr>
      <vt:lpstr>Example configuration options</vt:lpstr>
      <vt:lpstr>Global navigation - Breadcrumbs</vt:lpstr>
      <vt:lpstr>Global navigation apps</vt:lpstr>
      <vt:lpstr>[Navigation] – Admin panel</vt:lpstr>
      <vt:lpstr>[Navigation] – Content editor assistant</vt:lpstr>
      <vt:lpstr>[Navigation] – Custom link</vt:lpstr>
      <vt:lpstr>[Navigation] – Feedback</vt:lpstr>
      <vt:lpstr>[Navigation] – Notifications</vt:lpstr>
      <vt:lpstr>[Navigation] – Share Price powered by Investis</vt:lpstr>
      <vt:lpstr>[Navigation] – Search</vt:lpstr>
      <vt:lpstr>PowerPoint-presentatie</vt:lpstr>
      <vt:lpstr>Footer</vt:lpstr>
      <vt:lpstr>Multilingual</vt:lpstr>
      <vt:lpstr>Auto translate</vt:lpstr>
      <vt:lpstr>Translated product labels</vt:lpstr>
      <vt:lpstr>Translated navigation</vt:lpstr>
      <vt:lpstr>Translation of tags and taxonomy headings</vt:lpstr>
      <vt:lpstr>SharePoint page translation</vt:lpstr>
      <vt:lpstr>Personalisation</vt:lpstr>
      <vt:lpstr>Custom user profile properties</vt:lpstr>
      <vt:lpstr>Profile panel</vt:lpstr>
      <vt:lpstr>Favourite tools</vt:lpstr>
      <vt:lpstr>Profile property targeting</vt:lpstr>
      <vt:lpstr>Audience targeting</vt:lpstr>
      <vt:lpstr>Followed sites</vt:lpstr>
      <vt:lpstr>My profile</vt:lpstr>
      <vt:lpstr>Teams </vt:lpstr>
      <vt:lpstr>Fresh Teams intranet app</vt:lpstr>
      <vt:lpstr>Announcements in Teams</vt:lpstr>
      <vt:lpstr>Viva Connections Cards (ACEs – Adaptive Card Extensions) </vt:lpstr>
      <vt:lpstr>Fresh ACEs for Viva Connections</vt:lpstr>
      <vt:lpstr>[AI] – Q&amp;A bot</vt:lpstr>
      <vt:lpstr>[Alerts] – Alerts ACE</vt:lpstr>
      <vt:lpstr>[Cards] – Curated documents ACE</vt:lpstr>
      <vt:lpstr>[Cards] – Curated pages ACE</vt:lpstr>
      <vt:lpstr>[Cards] – Page cards ACE</vt:lpstr>
      <vt:lpstr>[Cards] – Document cards ACE</vt:lpstr>
      <vt:lpstr>[Community] – Viva Engage communities ACE </vt:lpstr>
      <vt:lpstr>[Community] – Viva Engage conversations ACE </vt:lpstr>
      <vt:lpstr>[Events] – Event card ACE</vt:lpstr>
      <vt:lpstr>[Media] – Video card ACE</vt:lpstr>
      <vt:lpstr>[Personalisation] – My data ACE</vt:lpstr>
      <vt:lpstr>[Personalisation] – What’s new ACE</vt:lpstr>
      <vt:lpstr>[Search] – Search box ACE</vt:lpstr>
      <vt:lpstr>[Tools] – Tools ACE</vt:lpstr>
      <vt:lpstr>Admin features </vt:lpstr>
      <vt:lpstr>[Analytics] – Peak time views</vt:lpstr>
      <vt:lpstr>[Analytics] – Top Tools</vt:lpstr>
      <vt:lpstr>[Analytics] – All page views</vt:lpstr>
      <vt:lpstr>[Analytics] – Engagement</vt:lpstr>
      <vt:lpstr>[Analytics] – Search</vt:lpstr>
      <vt:lpstr>[Analytics] – Newsletter</vt:lpstr>
      <vt:lpstr>[Announcements] – Announcements in SharePoint</vt:lpstr>
      <vt:lpstr>[Announcements] – Announcements types in SharePoint</vt:lpstr>
      <vt:lpstr>[Announcements] – Announcements in Teams</vt:lpstr>
      <vt:lpstr>[Configuration] – Navigation</vt:lpstr>
      <vt:lpstr>[Configuration] – Settings</vt:lpstr>
      <vt:lpstr>[Configuration] – Taxonomies</vt:lpstr>
      <vt:lpstr>[Configuration] – Utilities</vt:lpstr>
      <vt:lpstr>[Editorial calendar] – Calendar</vt:lpstr>
      <vt:lpstr>[Editorial calendar] – Drafts</vt:lpstr>
      <vt:lpstr>[Newsletter]</vt:lpstr>
      <vt:lpstr>Web parts </vt:lpstr>
      <vt:lpstr>[Alerts] – Alerts admin</vt:lpstr>
      <vt:lpstr>[Alerts] – Alert cards</vt:lpstr>
      <vt:lpstr>[Cards] – Document cards</vt:lpstr>
      <vt:lpstr>[Cards] – Curated document cards</vt:lpstr>
      <vt:lpstr>[Cards] – Page cards</vt:lpstr>
      <vt:lpstr>[Cards] – Curated page (news) cards</vt:lpstr>
      <vt:lpstr>[Cards] – Site cards</vt:lpstr>
      <vt:lpstr>[Cards] – Curated site cards</vt:lpstr>
      <vt:lpstr>[Cards] – Tabbed cards</vt:lpstr>
      <vt:lpstr>[Community] – Viva Engage conversations</vt:lpstr>
      <vt:lpstr>[Community] – Celebrations</vt:lpstr>
      <vt:lpstr>[Community] – Kudos admin</vt:lpstr>
      <vt:lpstr>[Events] – Events admin</vt:lpstr>
      <vt:lpstr>[Events] – Event cards</vt:lpstr>
      <vt:lpstr>[Events] – Group events</vt:lpstr>
      <vt:lpstr>[Governance] – Content engagement</vt:lpstr>
      <vt:lpstr>[Governance] – Content report</vt:lpstr>
      <vt:lpstr>[Governance] – Sites audit</vt:lpstr>
      <vt:lpstr>[Header] – Home page web part</vt:lpstr>
      <vt:lpstr>[Header] – Landing page web part</vt:lpstr>
      <vt:lpstr>[Header] – Banner</vt:lpstr>
      <vt:lpstr>[Header] – Hero carousel</vt:lpstr>
      <vt:lpstr>[Header] – Hero grid</vt:lpstr>
      <vt:lpstr>[Media] – Image cards</vt:lpstr>
      <vt:lpstr>[Media] – (Curated) Video cards</vt:lpstr>
      <vt:lpstr>[Media] – Video player</vt:lpstr>
      <vt:lpstr>[People] – Curated people</vt:lpstr>
      <vt:lpstr>[People] – People search</vt:lpstr>
      <vt:lpstr>[Personalised] – My profile</vt:lpstr>
      <vt:lpstr>[Personalised] – My tiles</vt:lpstr>
      <vt:lpstr>[Personalised] – What’s new</vt:lpstr>
      <vt:lpstr>[Provisioning] – Provisioning approvals</vt:lpstr>
      <vt:lpstr>[Provisioning] – Provisioning requests</vt:lpstr>
      <vt:lpstr>[Provisioning] – Content type gallery</vt:lpstr>
      <vt:lpstr>[Search] – Search box</vt:lpstr>
      <vt:lpstr>[Search] – Search scope</vt:lpstr>
      <vt:lpstr>[Search] – Search verticals</vt:lpstr>
      <vt:lpstr>[Search] – Search results</vt:lpstr>
      <vt:lpstr>[Search] – Search refiners</vt:lpstr>
      <vt:lpstr>[Tools] – Quick tools</vt:lpstr>
      <vt:lpstr>[Tools] – Tabbed tools</vt:lpstr>
      <vt:lpstr>[Tools] – Tools admin</vt:lpstr>
      <vt:lpstr>[Tools] – Tool cards</vt:lpstr>
      <vt:lpstr>[Other] – Action checklist</vt:lpstr>
      <vt:lpstr>[Other] – Generic cards</vt:lpstr>
      <vt:lpstr>[Other] – Maps</vt:lpstr>
      <vt:lpstr>[Other] – Page details</vt:lpstr>
      <vt:lpstr>[Other] – Topic explorer panel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 Intranet - Feature catalog</dc:title>
  <dc:creator>Sanjay Mistri</dc:creator>
  <cp:lastModifiedBy>Iris van Trooijen</cp:lastModifiedBy>
  <cp:revision>3</cp:revision>
  <dcterms:created xsi:type="dcterms:W3CDTF">2021-05-12T15:52:37Z</dcterms:created>
  <dcterms:modified xsi:type="dcterms:W3CDTF">2025-08-25T10:19:12Z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a502b6-44a3-4cdb-8bc5-cb6b29f0a690_Enabled">
    <vt:lpwstr>True</vt:lpwstr>
  </property>
  <property fmtid="{D5CDD505-2E9C-101B-9397-08002B2CF9AE}" pid="3" name="MSIP_Label_61a502b6-44a3-4cdb-8bc5-cb6b29f0a690_SiteId">
    <vt:lpwstr>33e83732-46c5-42e8-b3f0-5b95e453214c</vt:lpwstr>
  </property>
  <property fmtid="{D5CDD505-2E9C-101B-9397-08002B2CF9AE}" pid="4" name="MSIP_Label_61a502b6-44a3-4cdb-8bc5-cb6b29f0a690_Owner">
    <vt:lpwstr>AStone@itlab.com</vt:lpwstr>
  </property>
  <property fmtid="{D5CDD505-2E9C-101B-9397-08002B2CF9AE}" pid="5" name="MSIP_Label_61a502b6-44a3-4cdb-8bc5-cb6b29f0a690_SetDate">
    <vt:lpwstr>2020-05-04T15:22:12.6409407Z</vt:lpwstr>
  </property>
  <property fmtid="{D5CDD505-2E9C-101B-9397-08002B2CF9AE}" pid="6" name="MSIP_Label_61a502b6-44a3-4cdb-8bc5-cb6b29f0a690_Name">
    <vt:lpwstr>General</vt:lpwstr>
  </property>
  <property fmtid="{D5CDD505-2E9C-101B-9397-08002B2CF9AE}" pid="7" name="MSIP_Label_61a502b6-44a3-4cdb-8bc5-cb6b29f0a690_Application">
    <vt:lpwstr>Microsoft Azure Information Protection</vt:lpwstr>
  </property>
  <property fmtid="{D5CDD505-2E9C-101B-9397-08002B2CF9AE}" pid="8" name="MSIP_Label_61a502b6-44a3-4cdb-8bc5-cb6b29f0a690_ActionId">
    <vt:lpwstr>3db1fdea-b321-4442-87c3-9ad46dc7e779</vt:lpwstr>
  </property>
  <property fmtid="{D5CDD505-2E9C-101B-9397-08002B2CF9AE}" pid="9" name="MSIP_Label_61a502b6-44a3-4cdb-8bc5-cb6b29f0a690_Extended_MSFT_Method">
    <vt:lpwstr>Manual</vt:lpwstr>
  </property>
  <property fmtid="{D5CDD505-2E9C-101B-9397-08002B2CF9AE}" pid="10" name="ContentTypeId">
    <vt:lpwstr>0x01010036DF8ACB058DF9489700B19236AAD594001453A787B40BEF438E4798E2F20EE5B7</vt:lpwstr>
  </property>
  <property fmtid="{D5CDD505-2E9C-101B-9397-08002B2CF9AE}" pid="11" name="Proposition">
    <vt:lpwstr>3;#Teams Voice|a65d302e-e417-4b02-9ffe-23d4cea5858d</vt:lpwstr>
  </property>
  <property fmtid="{D5CDD505-2E9C-101B-9397-08002B2CF9AE}" pid="12" name="CandC_Tax_4">
    <vt:lpwstr>33;#Fresh|2c74ce6b-5bdb-4884-abb8-65197c47ff4e</vt:lpwstr>
  </property>
  <property fmtid="{D5CDD505-2E9C-101B-9397-08002B2CF9AE}" pid="13" name="CandC_Tax_7">
    <vt:lpwstr>106;#Product overview|52a88d05-ec92-4da0-9fef-3569ecac136d</vt:lpwstr>
  </property>
  <property fmtid="{D5CDD505-2E9C-101B-9397-08002B2CF9AE}" pid="14" name="CandC_Tax_5">
    <vt:lpwstr/>
  </property>
  <property fmtid="{D5CDD505-2E9C-101B-9397-08002B2CF9AE}" pid="15" name="CandC_Tax_8">
    <vt:lpwstr/>
  </property>
  <property fmtid="{D5CDD505-2E9C-101B-9397-08002B2CF9AE}" pid="16" name="CandC_Tax_6">
    <vt:lpwstr/>
  </property>
  <property fmtid="{D5CDD505-2E9C-101B-9397-08002B2CF9AE}" pid="17" name="CandC_Tax_1">
    <vt:lpwstr/>
  </property>
  <property fmtid="{D5CDD505-2E9C-101B-9397-08002B2CF9AE}" pid="18" name="CandC_Tax_2">
    <vt:lpwstr>26;#Fresh|fea9ca2e-f39e-43db-8f0a-e6482fd12bfa</vt:lpwstr>
  </property>
  <property fmtid="{D5CDD505-2E9C-101B-9397-08002B2CF9AE}" pid="19" name="CandC_Tax_3">
    <vt:lpwstr>27;#Fresh|6241cbda-49dd-4b7f-970a-212a478fcef4</vt:lpwstr>
  </property>
  <property fmtid="{D5CDD505-2E9C-101B-9397-08002B2CF9AE}" pid="20" name="MediaServiceImageTags">
    <vt:lpwstr/>
  </property>
  <property fmtid="{D5CDD505-2E9C-101B-9397-08002B2CF9AE}" pid="21" name="CandC_Tax_15">
    <vt:lpwstr/>
  </property>
  <property fmtid="{D5CDD505-2E9C-101B-9397-08002B2CF9AE}" pid="22" name="CandC_Tax_10">
    <vt:lpwstr>215;#Welcome pack|e581ff43-7acb-4397-97c5-70c5b420def4;#216;#Sales material|b094417a-e6b4-4ceb-9f93-74540e49b1f2;#15;#Product documentation|4aee6ffa-af93-4771-a83c-62efa372991a;#240;#Product information|e0ab3bfe-6088-40f0-a0d1-a8832c43074c</vt:lpwstr>
  </property>
  <property fmtid="{D5CDD505-2E9C-101B-9397-08002B2CF9AE}" pid="23" name="CandC_Tax_16">
    <vt:lpwstr/>
  </property>
  <property fmtid="{D5CDD505-2E9C-101B-9397-08002B2CF9AE}" pid="24" name="CandC_Tax_11">
    <vt:lpwstr>241;#Feature catalog|14fc9727-adcd-49f9-9846-978b4c466f0b</vt:lpwstr>
  </property>
  <property fmtid="{D5CDD505-2E9C-101B-9397-08002B2CF9AE}" pid="25" name="CandC_Tax_17">
    <vt:lpwstr/>
  </property>
  <property fmtid="{D5CDD505-2E9C-101B-9397-08002B2CF9AE}" pid="26" name="CandC_Tax_12">
    <vt:lpwstr/>
  </property>
  <property fmtid="{D5CDD505-2E9C-101B-9397-08002B2CF9AE}" pid="27" name="CandC_Tax_13">
    <vt:lpwstr>11;#Fresh Intranet|023eb0c3-b400-4b14-b5c3-4153203680bf</vt:lpwstr>
  </property>
  <property fmtid="{D5CDD505-2E9C-101B-9397-08002B2CF9AE}" pid="28" name="CandC_Tax_14">
    <vt:lpwstr/>
  </property>
  <property fmtid="{D5CDD505-2E9C-101B-9397-08002B2CF9AE}" pid="29" name="MSIP_Label_b25ce957-fb8e-4872-9bf8-5fde3c4632fe_Enabled">
    <vt:lpwstr>true</vt:lpwstr>
  </property>
  <property fmtid="{D5CDD505-2E9C-101B-9397-08002B2CF9AE}" pid="30" name="MSIP_Label_b25ce957-fb8e-4872-9bf8-5fde3c4632fe_SetDate">
    <vt:lpwstr>2025-08-25T10:19:12Z</vt:lpwstr>
  </property>
  <property fmtid="{D5CDD505-2E9C-101B-9397-08002B2CF9AE}" pid="31" name="MSIP_Label_b25ce957-fb8e-4872-9bf8-5fde3c4632fe_Method">
    <vt:lpwstr>Standard</vt:lpwstr>
  </property>
  <property fmtid="{D5CDD505-2E9C-101B-9397-08002B2CF9AE}" pid="32" name="MSIP_Label_b25ce957-fb8e-4872-9bf8-5fde3c4632fe_Name">
    <vt:lpwstr>Restricted</vt:lpwstr>
  </property>
  <property fmtid="{D5CDD505-2E9C-101B-9397-08002B2CF9AE}" pid="33" name="MSIP_Label_b25ce957-fb8e-4872-9bf8-5fde3c4632fe_SiteId">
    <vt:lpwstr>52f26eb0-76ba-4c6e-b550-8093ab876eb1</vt:lpwstr>
  </property>
  <property fmtid="{D5CDD505-2E9C-101B-9397-08002B2CF9AE}" pid="34" name="MSIP_Label_b25ce957-fb8e-4872-9bf8-5fde3c4632fe_ActionId">
    <vt:lpwstr>81108270-12ed-4058-a47f-7059d6958c7a</vt:lpwstr>
  </property>
  <property fmtid="{D5CDD505-2E9C-101B-9397-08002B2CF9AE}" pid="35" name="MSIP_Label_b25ce957-fb8e-4872-9bf8-5fde3c4632fe_ContentBits">
    <vt:lpwstr>0</vt:lpwstr>
  </property>
  <property fmtid="{D5CDD505-2E9C-101B-9397-08002B2CF9AE}" pid="36" name="MSIP_Label_b25ce957-fb8e-4872-9bf8-5fde3c4632fe_Tag">
    <vt:lpwstr>50, 3, 0, 1</vt:lpwstr>
  </property>
</Properties>
</file>